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67" r:id="rId3"/>
    <p:sldId id="268" r:id="rId4"/>
    <p:sldId id="257" r:id="rId6"/>
    <p:sldId id="258" r:id="rId7"/>
    <p:sldId id="259" r:id="rId8"/>
    <p:sldId id="260" r:id="rId9"/>
    <p:sldId id="261" r:id="rId10"/>
    <p:sldId id="266" r:id="rId11"/>
    <p:sldId id="262" r:id="rId12"/>
    <p:sldId id="320" r:id="rId13"/>
    <p:sldId id="263" r:id="rId14"/>
    <p:sldId id="264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311" r:id="rId25"/>
    <p:sldId id="282" r:id="rId26"/>
    <p:sldId id="283" r:id="rId27"/>
    <p:sldId id="315" r:id="rId28"/>
    <p:sldId id="316" r:id="rId29"/>
    <p:sldId id="321" r:id="rId30"/>
    <p:sldId id="322" r:id="rId31"/>
    <p:sldId id="312" r:id="rId32"/>
    <p:sldId id="313" r:id="rId33"/>
    <p:sldId id="317" r:id="rId34"/>
    <p:sldId id="330" r:id="rId35"/>
    <p:sldId id="285" r:id="rId36"/>
    <p:sldId id="323" r:id="rId37"/>
    <p:sldId id="324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1" r:id="rId53"/>
    <p:sldId id="314" r:id="rId54"/>
    <p:sldId id="300" r:id="rId55"/>
    <p:sldId id="319" r:id="rId56"/>
    <p:sldId id="318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26" r:id="rId65"/>
    <p:sldId id="327" r:id="rId66"/>
    <p:sldId id="309" r:id="rId67"/>
    <p:sldId id="310" r:id="rId68"/>
    <p:sldId id="328" r:id="rId69"/>
  </p:sldIdLst>
  <p:sldSz cx="9144000" cy="6858000" type="screen4x3"/>
  <p:notesSz cx="6858000" cy="9144000"/>
  <p:custDataLst>
    <p:tags r:id="rId73"/>
  </p:custDataLst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5B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4715"/>
  </p:normalViewPr>
  <p:slideViewPr>
    <p:cSldViewPr snapToGrid="0" snapToObjects="1" showGuides="1">
      <p:cViewPr>
        <p:scale>
          <a:sx n="99" d="100"/>
          <a:sy n="99" d="100"/>
        </p:scale>
        <p:origin x="1360" y="6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3" Type="http://schemas.openxmlformats.org/officeDocument/2006/relationships/tags" Target="tags/tag1.xml"/><Relationship Id="rId72" Type="http://schemas.openxmlformats.org/officeDocument/2006/relationships/tableStyles" Target="tableStyles.xml"/><Relationship Id="rId71" Type="http://schemas.openxmlformats.org/officeDocument/2006/relationships/viewProps" Target="viewProps.xml"/><Relationship Id="rId70" Type="http://schemas.openxmlformats.org/officeDocument/2006/relationships/presProps" Target="presProps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08A3F-322F-E148-8613-932D124F6A6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F4796-4428-3A47-B4FF-5811A5E103D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F4796-4428-3A47-B4FF-5811A5E103D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F4796-4428-3A47-B4FF-5811A5E103D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1986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百万富翁</a:t>
            </a:r>
            <a:r>
              <a:rPr lang="en-US" altLang="zh-CN">
                <a:ea typeface="宋体" panose="02010600030101010101" pitchFamily="2" charset="-122"/>
              </a:rPr>
              <a:t>=millionare </a:t>
            </a:r>
            <a:r>
              <a:rPr lang="nl-NL" altLang="zh-CN">
                <a:ea typeface="宋体" panose="02010600030101010101" pitchFamily="2" charset="-122"/>
              </a:rPr>
              <a:t>[,miljə'nεə] 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1987" name="幻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489BF0A-3EB1-3D4B-86CF-8E205A0CB44A}" type="slidenum">
              <a:rPr lang="en-US" altLang="zh-CN" sz="1200" b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 sz="1200" b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4034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门卫有时可以不让小股东进公司大门。门卫</a:t>
            </a:r>
            <a:r>
              <a:rPr lang="en-US" altLang="zh-CN">
                <a:ea typeface="宋体" panose="02010600030101010101" pitchFamily="2" charset="-122"/>
              </a:rPr>
              <a:t>=Guard</a:t>
            </a:r>
            <a:r>
              <a:rPr lang="zh-CN" altLang="en-US">
                <a:ea typeface="宋体" panose="02010600030101010101" pitchFamily="2" charset="-122"/>
              </a:rPr>
              <a:t>；</a:t>
            </a:r>
            <a:r>
              <a:rPr lang="en-US" altLang="zh-CN">
                <a:ea typeface="宋体" panose="02010600030101010101" pitchFamily="2" charset="-122"/>
              </a:rPr>
              <a:t>Doorman</a:t>
            </a:r>
            <a:r>
              <a:rPr lang="zh-CN" altLang="en-US">
                <a:ea typeface="宋体" panose="02010600030101010101" pitchFamily="2" charset="-122"/>
              </a:rPr>
              <a:t>；</a:t>
            </a:r>
            <a:r>
              <a:rPr lang="en-US" altLang="zh-CN">
                <a:ea typeface="宋体" panose="02010600030101010101" pitchFamily="2" charset="-122"/>
              </a:rPr>
              <a:t>gate</a:t>
            </a:r>
            <a:r>
              <a:rPr lang="zh-CN" altLang="en-US">
                <a:ea typeface="宋体" panose="02010600030101010101" pitchFamily="2" charset="-122"/>
              </a:rPr>
              <a:t> </a:t>
            </a:r>
            <a:r>
              <a:rPr lang="en-US" altLang="zh-CN">
                <a:ea typeface="宋体" panose="02010600030101010101" pitchFamily="2" charset="-122"/>
              </a:rPr>
              <a:t>man</a:t>
            </a:r>
            <a:r>
              <a:rPr lang="zh-CN" altLang="en-US">
                <a:ea typeface="宋体" panose="02010600030101010101" pitchFamily="2" charset="-122"/>
              </a:rPr>
              <a:t>；</a:t>
            </a:r>
            <a:r>
              <a:rPr lang="en-US" altLang="zh-CN">
                <a:ea typeface="宋体" panose="02010600030101010101" pitchFamily="2" charset="-122"/>
              </a:rPr>
              <a:t>gatekeeper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股权分散；</a:t>
            </a:r>
            <a:r>
              <a:rPr lang="en-US" altLang="zh-CN">
                <a:ea typeface="宋体" panose="02010600030101010101" pitchFamily="2" charset="-122"/>
              </a:rPr>
              <a:t>equity</a:t>
            </a:r>
            <a:r>
              <a:rPr lang="zh-CN" altLang="en-US">
                <a:ea typeface="宋体" panose="02010600030101010101" pitchFamily="2" charset="-122"/>
              </a:rPr>
              <a:t> </a:t>
            </a:r>
            <a:r>
              <a:rPr lang="en-US" altLang="zh-CN">
                <a:ea typeface="宋体" panose="02010600030101010101" pitchFamily="2" charset="-122"/>
              </a:rPr>
              <a:t>diversify/ separation</a:t>
            </a:r>
            <a:endParaRPr lang="en-US" altLang="zh-CN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4035" name="幻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1FEC9AD2-753E-FC4C-8516-13C0F46846A6}" type="slidenum">
              <a:rPr lang="en-US" altLang="zh-CN" sz="1200" b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 sz="1200" b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F4796-4428-3A47-B4FF-5811A5E103D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F4796-4428-3A47-B4FF-5811A5E103D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6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kumimoji="0" lang="zh-CN" altLang="en-US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8FF2925-7BFA-3D4C-A8C8-E8A0D3D150D8}" type="slidenum">
              <a:rPr lang="en-US" altLang="zh-CN" sz="1200" b="0">
                <a:solidFill>
                  <a:schemeClr val="tx1"/>
                </a:solidFill>
                <a:latin typeface="Arial" panose="020B0604020202020204" pitchFamily="34" charset="0"/>
              </a:rPr>
            </a:fld>
            <a:endParaRPr lang="en-US" altLang="zh-CN" sz="12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F4796-4428-3A47-B4FF-5811A5E103D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5058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115000"/>
              </a:lnSpc>
            </a:pPr>
            <a:r>
              <a:rPr lang="zh-CN" altLang="en-US" sz="1600" b="1">
                <a:ea typeface="宋体" panose="02010600030101010101" pitchFamily="2" charset="-122"/>
              </a:rPr>
              <a:t>营业外收入</a:t>
            </a:r>
            <a:r>
              <a:rPr lang="en-US" altLang="zh-CN" sz="1600" b="1">
                <a:ea typeface="宋体" panose="02010600030101010101" pitchFamily="2" charset="-122"/>
              </a:rPr>
              <a:t>:</a:t>
            </a:r>
            <a:endParaRPr lang="en-US" altLang="zh-CN" sz="1600" b="1"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b="1">
                <a:ea typeface="宋体" panose="02010600030101010101" pitchFamily="2" charset="-122"/>
              </a:rPr>
              <a:t>主要包括非流动资产处置利得、非货币性资产交换利得、债务重组利得、政府补助、盘盈利得、捐赠利得等。</a:t>
            </a:r>
            <a:endParaRPr lang="zh-CN" altLang="en-US" b="1"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sz="1600" b="1">
                <a:ea typeface="宋体" panose="02010600030101010101" pitchFamily="2" charset="-122"/>
              </a:rPr>
              <a:t>营业外支出：</a:t>
            </a:r>
            <a:endParaRPr lang="zh-CN" altLang="en-US" sz="1600" b="1"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b="1">
                <a:ea typeface="宋体" panose="02010600030101010101" pitchFamily="2" charset="-122"/>
              </a:rPr>
              <a:t>主要包括非流动资产处置损失、非货币性资产交换损失、债务重组损失、公益性捐赠支出、非常损失、盘亏损失等</a:t>
            </a:r>
            <a:endParaRPr lang="zh-CN" altLang="en-US" b="1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5059" name="幻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1F98E303-4F4A-B146-A36A-27D8935194B0}" type="slidenum">
              <a:rPr lang="en-US" altLang="zh-CN" sz="1200" b="0">
                <a:solidFill>
                  <a:schemeClr val="tx1"/>
                </a:solidFill>
                <a:latin typeface="Arial" panose="020B0604020202020204" pitchFamily="34" charset="0"/>
              </a:rPr>
            </a:fld>
            <a:endParaRPr lang="en-US" altLang="zh-CN" sz="12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6322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115000"/>
              </a:lnSpc>
            </a:pPr>
            <a:r>
              <a:rPr lang="zh-CN" altLang="en-US" sz="1600" b="1">
                <a:ea typeface="宋体" panose="02010600030101010101" pitchFamily="2" charset="-122"/>
              </a:rPr>
              <a:t>营业外收入</a:t>
            </a:r>
            <a:r>
              <a:rPr lang="en-US" altLang="zh-CN" sz="1600" b="1">
                <a:ea typeface="宋体" panose="02010600030101010101" pitchFamily="2" charset="-122"/>
              </a:rPr>
              <a:t>:</a:t>
            </a:r>
            <a:endParaRPr lang="en-US" altLang="zh-CN" sz="1600" b="1"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b="1">
                <a:ea typeface="宋体" panose="02010600030101010101" pitchFamily="2" charset="-122"/>
              </a:rPr>
              <a:t>主要包括非流动资产处置利得、非货币性资产交换利得、债务重组利得、政府补助、盘盈利得、捐赠利得等。</a:t>
            </a:r>
            <a:endParaRPr lang="zh-CN" altLang="en-US" b="1"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sz="1600" b="1">
                <a:ea typeface="宋体" panose="02010600030101010101" pitchFamily="2" charset="-122"/>
              </a:rPr>
              <a:t>营业外支出：</a:t>
            </a:r>
            <a:endParaRPr lang="zh-CN" altLang="en-US" sz="1600" b="1"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b="1">
                <a:ea typeface="宋体" panose="02010600030101010101" pitchFamily="2" charset="-122"/>
              </a:rPr>
              <a:t>主要包括非流动资产处置损失、非货币性资产交换损失、债务重组损失、公益性捐赠支出、非常损失、盘亏损失等</a:t>
            </a:r>
            <a:endParaRPr lang="zh-CN" altLang="en-US" b="1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323" name="幻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67FD9546-52CB-8D40-8B5F-81FBC9017305}" type="slidenum">
              <a:rPr lang="en-US" altLang="zh-CN" sz="1200" b="0">
                <a:solidFill>
                  <a:schemeClr val="tx1"/>
                </a:solidFill>
                <a:latin typeface="Arial" panose="020B0604020202020204" pitchFamily="34" charset="0"/>
              </a:rPr>
            </a:fld>
            <a:endParaRPr lang="en-US" altLang="zh-CN" sz="12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0" y="0"/>
            <a:ext cx="8805863" cy="6858000"/>
            <a:chOff x="0" y="0"/>
            <a:chExt cx="5547" cy="4320"/>
          </a:xfrm>
        </p:grpSpPr>
        <p:grpSp>
          <p:nvGrpSpPr>
            <p:cNvPr id="5" name="Group 3"/>
            <p:cNvGrpSpPr/>
            <p:nvPr userDrawn="1"/>
          </p:nvGrpSpPr>
          <p:grpSpPr bwMode="auto">
            <a:xfrm rot="-215207">
              <a:off x="3689" y="231"/>
              <a:ext cx="1859" cy="3630"/>
              <a:chOff x="3007" y="773"/>
              <a:chExt cx="1859" cy="3630"/>
            </a:xfrm>
          </p:grpSpPr>
          <p:sp>
            <p:nvSpPr>
              <p:cNvPr id="39" name="Freeform 4"/>
              <p:cNvSpPr/>
              <p:nvPr userDrawn="1"/>
            </p:nvSpPr>
            <p:spPr bwMode="ltGray">
              <a:xfrm rot="12185230" flipV="1">
                <a:off x="3523" y="760"/>
                <a:ext cx="1333" cy="1485"/>
              </a:xfrm>
              <a:custGeom>
                <a:avLst/>
                <a:gdLst/>
                <a:ahLst/>
                <a:cxnLst>
                  <a:cxn ang="0">
                    <a:pos x="16" y="370"/>
                  </a:cxn>
                  <a:cxn ang="0">
                    <a:pos x="6" y="341"/>
                  </a:cxn>
                  <a:cxn ang="0">
                    <a:pos x="0" y="289"/>
                  </a:cxn>
                  <a:cxn ang="0">
                    <a:pos x="4" y="222"/>
                  </a:cxn>
                  <a:cxn ang="0">
                    <a:pos x="25" y="151"/>
                  </a:cxn>
                  <a:cxn ang="0">
                    <a:pos x="69" y="84"/>
                  </a:cxn>
                  <a:cxn ang="0">
                    <a:pos x="142" y="31"/>
                  </a:cxn>
                  <a:cxn ang="0">
                    <a:pos x="247" y="2"/>
                  </a:cxn>
                  <a:cxn ang="0">
                    <a:pos x="380" y="9"/>
                  </a:cxn>
                  <a:cxn ang="0">
                    <a:pos x="484" y="68"/>
                  </a:cxn>
                  <a:cxn ang="0">
                    <a:pos x="554" y="165"/>
                  </a:cxn>
                  <a:cxn ang="0">
                    <a:pos x="591" y="284"/>
                  </a:cxn>
                  <a:cxn ang="0">
                    <a:pos x="595" y="409"/>
                  </a:cxn>
                  <a:cxn ang="0">
                    <a:pos x="566" y="525"/>
                  </a:cxn>
                  <a:cxn ang="0">
                    <a:pos x="507" y="615"/>
                  </a:cxn>
                  <a:cxn ang="0">
                    <a:pos x="417" y="663"/>
                  </a:cxn>
                  <a:cxn ang="0">
                    <a:pos x="389" y="659"/>
                  </a:cxn>
                  <a:cxn ang="0">
                    <a:pos x="441" y="617"/>
                  </a:cxn>
                  <a:cxn ang="0">
                    <a:pos x="482" y="544"/>
                  </a:cxn>
                  <a:cxn ang="0">
                    <a:pos x="509" y="454"/>
                  </a:cxn>
                  <a:cxn ang="0">
                    <a:pos x="520" y="355"/>
                  </a:cxn>
                  <a:cxn ang="0">
                    <a:pos x="514" y="258"/>
                  </a:cxn>
                  <a:cxn ang="0">
                    <a:pos x="485" y="174"/>
                  </a:cxn>
                  <a:cxn ang="0">
                    <a:pos x="433" y="112"/>
                  </a:cxn>
                  <a:cxn ang="0">
                    <a:pos x="341" y="75"/>
                  </a:cxn>
                  <a:cxn ang="0">
                    <a:pos x="246" y="61"/>
                  </a:cxn>
                  <a:cxn ang="0">
                    <a:pos x="174" y="71"/>
                  </a:cxn>
                  <a:cxn ang="0">
                    <a:pos x="121" y="101"/>
                  </a:cxn>
                  <a:cxn ang="0">
                    <a:pos x="84" y="149"/>
                  </a:cxn>
                  <a:cxn ang="0">
                    <a:pos x="57" y="206"/>
                  </a:cxn>
                  <a:cxn ang="0">
                    <a:pos x="40" y="272"/>
                  </a:cxn>
                  <a:cxn ang="0">
                    <a:pos x="28" y="339"/>
                  </a:cxn>
                </a:cxnLst>
                <a:rect l="0" t="0" r="r" b="b"/>
                <a:pathLst>
                  <a:path w="596" h="666">
                    <a:moveTo>
                      <a:pt x="22" y="372"/>
                    </a:moveTo>
                    <a:lnTo>
                      <a:pt x="16" y="370"/>
                    </a:lnTo>
                    <a:lnTo>
                      <a:pt x="10" y="360"/>
                    </a:lnTo>
                    <a:lnTo>
                      <a:pt x="6" y="341"/>
                    </a:lnTo>
                    <a:lnTo>
                      <a:pt x="1" y="318"/>
                    </a:lnTo>
                    <a:lnTo>
                      <a:pt x="0" y="289"/>
                    </a:lnTo>
                    <a:lnTo>
                      <a:pt x="0" y="257"/>
                    </a:lnTo>
                    <a:lnTo>
                      <a:pt x="4" y="222"/>
                    </a:lnTo>
                    <a:lnTo>
                      <a:pt x="13" y="187"/>
                    </a:lnTo>
                    <a:lnTo>
                      <a:pt x="25" y="151"/>
                    </a:lnTo>
                    <a:lnTo>
                      <a:pt x="45" y="116"/>
                    </a:lnTo>
                    <a:lnTo>
                      <a:pt x="69" y="84"/>
                    </a:lnTo>
                    <a:lnTo>
                      <a:pt x="101" y="55"/>
                    </a:lnTo>
                    <a:lnTo>
                      <a:pt x="142" y="31"/>
                    </a:lnTo>
                    <a:lnTo>
                      <a:pt x="190" y="13"/>
                    </a:lnTo>
                    <a:lnTo>
                      <a:pt x="247" y="2"/>
                    </a:lnTo>
                    <a:lnTo>
                      <a:pt x="314" y="0"/>
                    </a:lnTo>
                    <a:lnTo>
                      <a:pt x="380" y="9"/>
                    </a:lnTo>
                    <a:lnTo>
                      <a:pt x="436" y="33"/>
                    </a:lnTo>
                    <a:lnTo>
                      <a:pt x="484" y="68"/>
                    </a:lnTo>
                    <a:lnTo>
                      <a:pt x="524" y="113"/>
                    </a:lnTo>
                    <a:lnTo>
                      <a:pt x="554" y="165"/>
                    </a:lnTo>
                    <a:lnTo>
                      <a:pt x="577" y="222"/>
                    </a:lnTo>
                    <a:lnTo>
                      <a:pt x="591" y="284"/>
                    </a:lnTo>
                    <a:lnTo>
                      <a:pt x="596" y="347"/>
                    </a:lnTo>
                    <a:lnTo>
                      <a:pt x="595" y="409"/>
                    </a:lnTo>
                    <a:lnTo>
                      <a:pt x="585" y="469"/>
                    </a:lnTo>
                    <a:lnTo>
                      <a:pt x="566" y="525"/>
                    </a:lnTo>
                    <a:lnTo>
                      <a:pt x="540" y="574"/>
                    </a:lnTo>
                    <a:lnTo>
                      <a:pt x="507" y="615"/>
                    </a:lnTo>
                    <a:lnTo>
                      <a:pt x="465" y="645"/>
                    </a:lnTo>
                    <a:lnTo>
                      <a:pt x="417" y="663"/>
                    </a:lnTo>
                    <a:lnTo>
                      <a:pt x="360" y="666"/>
                    </a:lnTo>
                    <a:lnTo>
                      <a:pt x="389" y="659"/>
                    </a:lnTo>
                    <a:lnTo>
                      <a:pt x="417" y="642"/>
                    </a:lnTo>
                    <a:lnTo>
                      <a:pt x="441" y="617"/>
                    </a:lnTo>
                    <a:lnTo>
                      <a:pt x="463" y="583"/>
                    </a:lnTo>
                    <a:lnTo>
                      <a:pt x="482" y="544"/>
                    </a:lnTo>
                    <a:lnTo>
                      <a:pt x="497" y="501"/>
                    </a:lnTo>
                    <a:lnTo>
                      <a:pt x="509" y="454"/>
                    </a:lnTo>
                    <a:lnTo>
                      <a:pt x="517" y="404"/>
                    </a:lnTo>
                    <a:lnTo>
                      <a:pt x="520" y="355"/>
                    </a:lnTo>
                    <a:lnTo>
                      <a:pt x="519" y="305"/>
                    </a:lnTo>
                    <a:lnTo>
                      <a:pt x="514" y="258"/>
                    </a:lnTo>
                    <a:lnTo>
                      <a:pt x="502" y="213"/>
                    </a:lnTo>
                    <a:lnTo>
                      <a:pt x="485" y="174"/>
                    </a:lnTo>
                    <a:lnTo>
                      <a:pt x="462" y="139"/>
                    </a:lnTo>
                    <a:lnTo>
                      <a:pt x="433" y="112"/>
                    </a:lnTo>
                    <a:lnTo>
                      <a:pt x="397" y="93"/>
                    </a:lnTo>
                    <a:lnTo>
                      <a:pt x="341" y="75"/>
                    </a:lnTo>
                    <a:lnTo>
                      <a:pt x="290" y="65"/>
                    </a:lnTo>
                    <a:lnTo>
                      <a:pt x="246" y="61"/>
                    </a:lnTo>
                    <a:lnTo>
                      <a:pt x="207" y="63"/>
                    </a:lnTo>
                    <a:lnTo>
                      <a:pt x="174" y="71"/>
                    </a:lnTo>
                    <a:lnTo>
                      <a:pt x="146" y="84"/>
                    </a:lnTo>
                    <a:lnTo>
                      <a:pt x="121" y="101"/>
                    </a:lnTo>
                    <a:lnTo>
                      <a:pt x="101" y="123"/>
                    </a:lnTo>
                    <a:lnTo>
                      <a:pt x="84" y="149"/>
                    </a:lnTo>
                    <a:lnTo>
                      <a:pt x="69" y="176"/>
                    </a:lnTo>
                    <a:lnTo>
                      <a:pt x="57" y="206"/>
                    </a:lnTo>
                    <a:lnTo>
                      <a:pt x="48" y="239"/>
                    </a:lnTo>
                    <a:lnTo>
                      <a:pt x="40" y="272"/>
                    </a:lnTo>
                    <a:lnTo>
                      <a:pt x="33" y="305"/>
                    </a:lnTo>
                    <a:lnTo>
                      <a:pt x="28" y="339"/>
                    </a:lnTo>
                    <a:lnTo>
                      <a:pt x="22" y="372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0" name="Freeform 5"/>
              <p:cNvSpPr/>
              <p:nvPr userDrawn="1"/>
            </p:nvSpPr>
            <p:spPr bwMode="ltGray">
              <a:xfrm rot="12185230" flipV="1">
                <a:off x="4028" y="1798"/>
                <a:ext cx="571" cy="53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5"/>
                  </a:cxn>
                  <a:cxn ang="0">
                    <a:pos x="3" y="50"/>
                  </a:cxn>
                  <a:cxn ang="0">
                    <a:pos x="6" y="75"/>
                  </a:cxn>
                  <a:cxn ang="0">
                    <a:pos x="11" y="98"/>
                  </a:cxn>
                  <a:cxn ang="0">
                    <a:pos x="18" y="119"/>
                  </a:cxn>
                  <a:cxn ang="0">
                    <a:pos x="27" y="141"/>
                  </a:cxn>
                  <a:cxn ang="0">
                    <a:pos x="38" y="161"/>
                  </a:cxn>
                  <a:cxn ang="0">
                    <a:pos x="51" y="178"/>
                  </a:cxn>
                  <a:cxn ang="0">
                    <a:pos x="67" y="194"/>
                  </a:cxn>
                  <a:cxn ang="0">
                    <a:pos x="86" y="208"/>
                  </a:cxn>
                  <a:cxn ang="0">
                    <a:pos x="106" y="219"/>
                  </a:cxn>
                  <a:cxn ang="0">
                    <a:pos x="131" y="228"/>
                  </a:cxn>
                  <a:cxn ang="0">
                    <a:pos x="158" y="234"/>
                  </a:cxn>
                  <a:cxn ang="0">
                    <a:pos x="188" y="237"/>
                  </a:cxn>
                  <a:cxn ang="0">
                    <a:pos x="220" y="236"/>
                  </a:cxn>
                  <a:cxn ang="0">
                    <a:pos x="257" y="232"/>
                  </a:cxn>
                  <a:cxn ang="0">
                    <a:pos x="224" y="227"/>
                  </a:cxn>
                  <a:cxn ang="0">
                    <a:pos x="195" y="220"/>
                  </a:cxn>
                  <a:cxn ang="0">
                    <a:pos x="170" y="212"/>
                  </a:cxn>
                  <a:cxn ang="0">
                    <a:pos x="148" y="204"/>
                  </a:cxn>
                  <a:cxn ang="0">
                    <a:pos x="128" y="193"/>
                  </a:cxn>
                  <a:cxn ang="0">
                    <a:pos x="112" y="182"/>
                  </a:cxn>
                  <a:cxn ang="0">
                    <a:pos x="97" y="169"/>
                  </a:cxn>
                  <a:cxn ang="0">
                    <a:pos x="84" y="155"/>
                  </a:cxn>
                  <a:cxn ang="0">
                    <a:pos x="72" y="141"/>
                  </a:cxn>
                  <a:cxn ang="0">
                    <a:pos x="61" y="125"/>
                  </a:cxn>
                  <a:cxn ang="0">
                    <a:pos x="52" y="107"/>
                  </a:cxn>
                  <a:cxn ang="0">
                    <a:pos x="43" y="88"/>
                  </a:cxn>
                  <a:cxn ang="0">
                    <a:pos x="33" y="69"/>
                  </a:cxn>
                  <a:cxn ang="0">
                    <a:pos x="23" y="47"/>
                  </a:cxn>
                  <a:cxn ang="0">
                    <a:pos x="12" y="24"/>
                  </a:cxn>
                  <a:cxn ang="0">
                    <a:pos x="0" y="0"/>
                  </a:cxn>
                </a:cxnLst>
                <a:rect l="0" t="0" r="r" b="b"/>
                <a:pathLst>
                  <a:path w="257" h="237">
                    <a:moveTo>
                      <a:pt x="0" y="0"/>
                    </a:moveTo>
                    <a:lnTo>
                      <a:pt x="0" y="25"/>
                    </a:lnTo>
                    <a:lnTo>
                      <a:pt x="3" y="50"/>
                    </a:lnTo>
                    <a:lnTo>
                      <a:pt x="6" y="75"/>
                    </a:lnTo>
                    <a:lnTo>
                      <a:pt x="11" y="98"/>
                    </a:lnTo>
                    <a:lnTo>
                      <a:pt x="18" y="119"/>
                    </a:lnTo>
                    <a:lnTo>
                      <a:pt x="27" y="141"/>
                    </a:lnTo>
                    <a:lnTo>
                      <a:pt x="38" y="161"/>
                    </a:lnTo>
                    <a:lnTo>
                      <a:pt x="51" y="178"/>
                    </a:lnTo>
                    <a:lnTo>
                      <a:pt x="67" y="194"/>
                    </a:lnTo>
                    <a:lnTo>
                      <a:pt x="86" y="208"/>
                    </a:lnTo>
                    <a:lnTo>
                      <a:pt x="106" y="219"/>
                    </a:lnTo>
                    <a:lnTo>
                      <a:pt x="131" y="228"/>
                    </a:lnTo>
                    <a:lnTo>
                      <a:pt x="158" y="234"/>
                    </a:lnTo>
                    <a:lnTo>
                      <a:pt x="188" y="237"/>
                    </a:lnTo>
                    <a:lnTo>
                      <a:pt x="220" y="236"/>
                    </a:lnTo>
                    <a:lnTo>
                      <a:pt x="257" y="232"/>
                    </a:lnTo>
                    <a:lnTo>
                      <a:pt x="224" y="227"/>
                    </a:lnTo>
                    <a:lnTo>
                      <a:pt x="195" y="220"/>
                    </a:lnTo>
                    <a:lnTo>
                      <a:pt x="170" y="212"/>
                    </a:lnTo>
                    <a:lnTo>
                      <a:pt x="148" y="204"/>
                    </a:lnTo>
                    <a:lnTo>
                      <a:pt x="128" y="193"/>
                    </a:lnTo>
                    <a:lnTo>
                      <a:pt x="112" y="182"/>
                    </a:lnTo>
                    <a:lnTo>
                      <a:pt x="97" y="169"/>
                    </a:lnTo>
                    <a:lnTo>
                      <a:pt x="84" y="155"/>
                    </a:lnTo>
                    <a:lnTo>
                      <a:pt x="72" y="141"/>
                    </a:lnTo>
                    <a:lnTo>
                      <a:pt x="61" y="125"/>
                    </a:lnTo>
                    <a:lnTo>
                      <a:pt x="52" y="107"/>
                    </a:lnTo>
                    <a:lnTo>
                      <a:pt x="43" y="88"/>
                    </a:lnTo>
                    <a:lnTo>
                      <a:pt x="33" y="69"/>
                    </a:lnTo>
                    <a:lnTo>
                      <a:pt x="23" y="47"/>
                    </a:lnTo>
                    <a:lnTo>
                      <a:pt x="12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1" name="Freeform 6"/>
              <p:cNvSpPr/>
              <p:nvPr userDrawn="1"/>
            </p:nvSpPr>
            <p:spPr bwMode="ltGray">
              <a:xfrm rot="12185230" flipV="1">
                <a:off x="3627" y="2149"/>
                <a:ext cx="277" cy="249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124" y="108"/>
                  </a:cxn>
                  <a:cxn ang="0">
                    <a:pos x="120" y="107"/>
                  </a:cxn>
                  <a:cxn ang="0">
                    <a:pos x="107" y="105"/>
                  </a:cxn>
                  <a:cxn ang="0">
                    <a:pos x="89" y="101"/>
                  </a:cxn>
                  <a:cxn ang="0">
                    <a:pos x="68" y="99"/>
                  </a:cxn>
                  <a:cxn ang="0">
                    <a:pos x="45" y="97"/>
                  </a:cxn>
                  <a:cxn ang="0">
                    <a:pos x="25" y="98"/>
                  </a:cxn>
                  <a:cxn ang="0">
                    <a:pos x="9" y="102"/>
                  </a:cxn>
                  <a:cxn ang="0">
                    <a:pos x="0" y="110"/>
                  </a:cxn>
                  <a:cxn ang="0">
                    <a:pos x="4" y="98"/>
                  </a:cxn>
                  <a:cxn ang="0">
                    <a:pos x="8" y="89"/>
                  </a:cxn>
                  <a:cxn ang="0">
                    <a:pos x="16" y="82"/>
                  </a:cxn>
                  <a:cxn ang="0">
                    <a:pos x="25" y="76"/>
                  </a:cxn>
                  <a:cxn ang="0">
                    <a:pos x="36" y="72"/>
                  </a:cxn>
                  <a:cxn ang="0">
                    <a:pos x="47" y="71"/>
                  </a:cxn>
                  <a:cxn ang="0">
                    <a:pos x="59" y="71"/>
                  </a:cxn>
                  <a:cxn ang="0">
                    <a:pos x="72" y="74"/>
                  </a:cxn>
                  <a:cxn ang="0">
                    <a:pos x="73" y="71"/>
                  </a:cxn>
                  <a:cxn ang="0">
                    <a:pos x="70" y="56"/>
                  </a:cxn>
                  <a:cxn ang="0">
                    <a:pos x="67" y="38"/>
                  </a:cxn>
                  <a:cxn ang="0">
                    <a:pos x="65" y="30"/>
                  </a:cxn>
                  <a:cxn ang="0">
                    <a:pos x="63" y="30"/>
                  </a:cxn>
                  <a:cxn ang="0">
                    <a:pos x="61" y="29"/>
                  </a:cxn>
                  <a:cxn ang="0">
                    <a:pos x="59" y="26"/>
                  </a:cxn>
                  <a:cxn ang="0">
                    <a:pos x="57" y="23"/>
                  </a:cxn>
                  <a:cxn ang="0">
                    <a:pos x="57" y="19"/>
                  </a:cxn>
                  <a:cxn ang="0">
                    <a:pos x="59" y="14"/>
                  </a:cxn>
                  <a:cxn ang="0">
                    <a:pos x="66" y="8"/>
                  </a:cxn>
                  <a:cxn ang="0">
                    <a:pos x="77" y="0"/>
                  </a:cxn>
                </a:cxnLst>
                <a:rect l="0" t="0" r="r" b="b"/>
                <a:pathLst>
                  <a:path w="124" h="110">
                    <a:moveTo>
                      <a:pt x="77" y="0"/>
                    </a:moveTo>
                    <a:lnTo>
                      <a:pt x="124" y="108"/>
                    </a:lnTo>
                    <a:lnTo>
                      <a:pt x="120" y="107"/>
                    </a:lnTo>
                    <a:lnTo>
                      <a:pt x="107" y="105"/>
                    </a:lnTo>
                    <a:lnTo>
                      <a:pt x="89" y="101"/>
                    </a:lnTo>
                    <a:lnTo>
                      <a:pt x="68" y="99"/>
                    </a:lnTo>
                    <a:lnTo>
                      <a:pt x="45" y="97"/>
                    </a:lnTo>
                    <a:lnTo>
                      <a:pt x="25" y="98"/>
                    </a:lnTo>
                    <a:lnTo>
                      <a:pt x="9" y="102"/>
                    </a:lnTo>
                    <a:lnTo>
                      <a:pt x="0" y="110"/>
                    </a:lnTo>
                    <a:lnTo>
                      <a:pt x="4" y="98"/>
                    </a:lnTo>
                    <a:lnTo>
                      <a:pt x="8" y="89"/>
                    </a:lnTo>
                    <a:lnTo>
                      <a:pt x="16" y="82"/>
                    </a:lnTo>
                    <a:lnTo>
                      <a:pt x="25" y="76"/>
                    </a:lnTo>
                    <a:lnTo>
                      <a:pt x="36" y="72"/>
                    </a:lnTo>
                    <a:lnTo>
                      <a:pt x="47" y="71"/>
                    </a:lnTo>
                    <a:lnTo>
                      <a:pt x="59" y="71"/>
                    </a:lnTo>
                    <a:lnTo>
                      <a:pt x="72" y="74"/>
                    </a:lnTo>
                    <a:lnTo>
                      <a:pt x="73" y="71"/>
                    </a:lnTo>
                    <a:lnTo>
                      <a:pt x="70" y="56"/>
                    </a:lnTo>
                    <a:lnTo>
                      <a:pt x="67" y="38"/>
                    </a:lnTo>
                    <a:lnTo>
                      <a:pt x="65" y="30"/>
                    </a:lnTo>
                    <a:lnTo>
                      <a:pt x="63" y="30"/>
                    </a:lnTo>
                    <a:lnTo>
                      <a:pt x="61" y="29"/>
                    </a:lnTo>
                    <a:lnTo>
                      <a:pt x="59" y="26"/>
                    </a:lnTo>
                    <a:lnTo>
                      <a:pt x="57" y="23"/>
                    </a:lnTo>
                    <a:lnTo>
                      <a:pt x="57" y="19"/>
                    </a:lnTo>
                    <a:lnTo>
                      <a:pt x="59" y="14"/>
                    </a:lnTo>
                    <a:lnTo>
                      <a:pt x="66" y="8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2" name="Freeform 7"/>
              <p:cNvSpPr/>
              <p:nvPr userDrawn="1"/>
            </p:nvSpPr>
            <p:spPr bwMode="ltGray">
              <a:xfrm rot="12185230" flipV="1">
                <a:off x="3968" y="958"/>
                <a:ext cx="245" cy="34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1"/>
                  </a:cxn>
                  <a:cxn ang="0">
                    <a:pos x="18" y="5"/>
                  </a:cxn>
                  <a:cxn ang="0">
                    <a:pos x="37" y="12"/>
                  </a:cxn>
                  <a:cxn ang="0">
                    <a:pos x="58" y="24"/>
                  </a:cxn>
                  <a:cxn ang="0">
                    <a:pos x="78" y="44"/>
                  </a:cxn>
                  <a:cxn ang="0">
                    <a:pos x="96" y="71"/>
                  </a:cxn>
                  <a:cxn ang="0">
                    <a:pos x="107" y="108"/>
                  </a:cxn>
                  <a:cxn ang="0">
                    <a:pos x="109" y="156"/>
                  </a:cxn>
                  <a:cxn ang="0">
                    <a:pos x="105" y="156"/>
                  </a:cxn>
                  <a:cxn ang="0">
                    <a:pos x="99" y="156"/>
                  </a:cxn>
                  <a:cxn ang="0">
                    <a:pos x="93" y="156"/>
                  </a:cxn>
                  <a:cxn ang="0">
                    <a:pos x="87" y="154"/>
                  </a:cxn>
                  <a:cxn ang="0">
                    <a:pos x="81" y="153"/>
                  </a:cxn>
                  <a:cxn ang="0">
                    <a:pos x="74" y="150"/>
                  </a:cxn>
                  <a:cxn ang="0">
                    <a:pos x="66" y="145"/>
                  </a:cxn>
                  <a:cxn ang="0">
                    <a:pos x="58" y="139"/>
                  </a:cxn>
                  <a:cxn ang="0">
                    <a:pos x="53" y="126"/>
                  </a:cxn>
                  <a:cxn ang="0">
                    <a:pos x="53" y="111"/>
                  </a:cxn>
                  <a:cxn ang="0">
                    <a:pos x="56" y="96"/>
                  </a:cxn>
                  <a:cxn ang="0">
                    <a:pos x="59" y="80"/>
                  </a:cxn>
                  <a:cxn ang="0">
                    <a:pos x="56" y="62"/>
                  </a:cxn>
                  <a:cxn ang="0">
                    <a:pos x="48" y="43"/>
                  </a:cxn>
                  <a:cxn ang="0">
                    <a:pos x="31" y="23"/>
                  </a:cxn>
                  <a:cxn ang="0">
                    <a:pos x="0" y="0"/>
                  </a:cxn>
                </a:cxnLst>
                <a:rect l="0" t="0" r="r" b="b"/>
                <a:pathLst>
                  <a:path w="109" h="156">
                    <a:moveTo>
                      <a:pt x="0" y="0"/>
                    </a:moveTo>
                    <a:lnTo>
                      <a:pt x="5" y="1"/>
                    </a:lnTo>
                    <a:lnTo>
                      <a:pt x="18" y="5"/>
                    </a:lnTo>
                    <a:lnTo>
                      <a:pt x="37" y="12"/>
                    </a:lnTo>
                    <a:lnTo>
                      <a:pt x="58" y="24"/>
                    </a:lnTo>
                    <a:lnTo>
                      <a:pt x="78" y="44"/>
                    </a:lnTo>
                    <a:lnTo>
                      <a:pt x="96" y="71"/>
                    </a:lnTo>
                    <a:lnTo>
                      <a:pt x="107" y="108"/>
                    </a:lnTo>
                    <a:lnTo>
                      <a:pt x="109" y="156"/>
                    </a:lnTo>
                    <a:lnTo>
                      <a:pt x="105" y="156"/>
                    </a:lnTo>
                    <a:lnTo>
                      <a:pt x="99" y="156"/>
                    </a:lnTo>
                    <a:lnTo>
                      <a:pt x="93" y="156"/>
                    </a:lnTo>
                    <a:lnTo>
                      <a:pt x="87" y="154"/>
                    </a:lnTo>
                    <a:lnTo>
                      <a:pt x="81" y="153"/>
                    </a:lnTo>
                    <a:lnTo>
                      <a:pt x="74" y="150"/>
                    </a:lnTo>
                    <a:lnTo>
                      <a:pt x="66" y="145"/>
                    </a:lnTo>
                    <a:lnTo>
                      <a:pt x="58" y="139"/>
                    </a:lnTo>
                    <a:lnTo>
                      <a:pt x="53" y="126"/>
                    </a:lnTo>
                    <a:lnTo>
                      <a:pt x="53" y="111"/>
                    </a:lnTo>
                    <a:lnTo>
                      <a:pt x="56" y="96"/>
                    </a:lnTo>
                    <a:lnTo>
                      <a:pt x="59" y="80"/>
                    </a:lnTo>
                    <a:lnTo>
                      <a:pt x="56" y="62"/>
                    </a:lnTo>
                    <a:lnTo>
                      <a:pt x="48" y="43"/>
                    </a:lnTo>
                    <a:lnTo>
                      <a:pt x="31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3" name="Freeform 8"/>
              <p:cNvSpPr/>
              <p:nvPr userDrawn="1"/>
            </p:nvSpPr>
            <p:spPr bwMode="ltGray">
              <a:xfrm rot="12185230" flipV="1">
                <a:off x="3832" y="2192"/>
                <a:ext cx="103" cy="209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20" y="38"/>
                  </a:cxn>
                  <a:cxn ang="0">
                    <a:pos x="15" y="62"/>
                  </a:cxn>
                  <a:cxn ang="0">
                    <a:pos x="11" y="79"/>
                  </a:cxn>
                  <a:cxn ang="0">
                    <a:pos x="0" y="94"/>
                  </a:cxn>
                  <a:cxn ang="0">
                    <a:pos x="12" y="88"/>
                  </a:cxn>
                  <a:cxn ang="0">
                    <a:pos x="23" y="80"/>
                  </a:cxn>
                  <a:cxn ang="0">
                    <a:pos x="32" y="69"/>
                  </a:cxn>
                  <a:cxn ang="0">
                    <a:pos x="40" y="57"/>
                  </a:cxn>
                  <a:cxn ang="0">
                    <a:pos x="45" y="44"/>
                  </a:cxn>
                  <a:cxn ang="0">
                    <a:pos x="46" y="30"/>
                  </a:cxn>
                  <a:cxn ang="0">
                    <a:pos x="42" y="15"/>
                  </a:cxn>
                  <a:cxn ang="0">
                    <a:pos x="31" y="0"/>
                  </a:cxn>
                </a:cxnLst>
                <a:rect l="0" t="0" r="r" b="b"/>
                <a:pathLst>
                  <a:path w="46" h="94">
                    <a:moveTo>
                      <a:pt x="31" y="0"/>
                    </a:moveTo>
                    <a:lnTo>
                      <a:pt x="20" y="38"/>
                    </a:lnTo>
                    <a:lnTo>
                      <a:pt x="15" y="62"/>
                    </a:lnTo>
                    <a:lnTo>
                      <a:pt x="11" y="79"/>
                    </a:lnTo>
                    <a:lnTo>
                      <a:pt x="0" y="94"/>
                    </a:lnTo>
                    <a:lnTo>
                      <a:pt x="12" y="88"/>
                    </a:lnTo>
                    <a:lnTo>
                      <a:pt x="23" y="80"/>
                    </a:lnTo>
                    <a:lnTo>
                      <a:pt x="32" y="69"/>
                    </a:lnTo>
                    <a:lnTo>
                      <a:pt x="40" y="57"/>
                    </a:lnTo>
                    <a:lnTo>
                      <a:pt x="45" y="44"/>
                    </a:lnTo>
                    <a:lnTo>
                      <a:pt x="46" y="30"/>
                    </a:lnTo>
                    <a:lnTo>
                      <a:pt x="42" y="15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4" name="Freeform 9"/>
              <p:cNvSpPr/>
              <p:nvPr userDrawn="1"/>
            </p:nvSpPr>
            <p:spPr bwMode="ltGray">
              <a:xfrm rot="12185230" flipV="1">
                <a:off x="3882" y="1307"/>
                <a:ext cx="120" cy="9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6" y="3"/>
                  </a:cxn>
                  <a:cxn ang="0">
                    <a:pos x="13" y="8"/>
                  </a:cxn>
                  <a:cxn ang="0">
                    <a:pos x="21" y="12"/>
                  </a:cxn>
                  <a:cxn ang="0">
                    <a:pos x="29" y="15"/>
                  </a:cxn>
                  <a:cxn ang="0">
                    <a:pos x="38" y="17"/>
                  </a:cxn>
                  <a:cxn ang="0">
                    <a:pos x="46" y="18"/>
                  </a:cxn>
                  <a:cxn ang="0">
                    <a:pos x="54" y="16"/>
                  </a:cxn>
                  <a:cxn ang="0">
                    <a:pos x="53" y="25"/>
                  </a:cxn>
                  <a:cxn ang="0">
                    <a:pos x="50" y="33"/>
                  </a:cxn>
                  <a:cxn ang="0">
                    <a:pos x="44" y="38"/>
                  </a:cxn>
                  <a:cxn ang="0">
                    <a:pos x="37" y="40"/>
                  </a:cxn>
                  <a:cxn ang="0">
                    <a:pos x="28" y="39"/>
                  </a:cxn>
                  <a:cxn ang="0">
                    <a:pos x="19" y="32"/>
                  </a:cxn>
                  <a:cxn ang="0">
                    <a:pos x="10" y="20"/>
                  </a:cxn>
                  <a:cxn ang="0">
                    <a:pos x="0" y="0"/>
                  </a:cxn>
                </a:cxnLst>
                <a:rect l="0" t="0" r="r" b="b"/>
                <a:pathLst>
                  <a:path w="54" h="40">
                    <a:moveTo>
                      <a:pt x="0" y="0"/>
                    </a:moveTo>
                    <a:lnTo>
                      <a:pt x="1" y="1"/>
                    </a:lnTo>
                    <a:lnTo>
                      <a:pt x="6" y="3"/>
                    </a:lnTo>
                    <a:lnTo>
                      <a:pt x="13" y="8"/>
                    </a:lnTo>
                    <a:lnTo>
                      <a:pt x="21" y="12"/>
                    </a:lnTo>
                    <a:lnTo>
                      <a:pt x="29" y="15"/>
                    </a:lnTo>
                    <a:lnTo>
                      <a:pt x="38" y="17"/>
                    </a:lnTo>
                    <a:lnTo>
                      <a:pt x="46" y="18"/>
                    </a:lnTo>
                    <a:lnTo>
                      <a:pt x="54" y="16"/>
                    </a:lnTo>
                    <a:lnTo>
                      <a:pt x="53" y="25"/>
                    </a:lnTo>
                    <a:lnTo>
                      <a:pt x="50" y="33"/>
                    </a:lnTo>
                    <a:lnTo>
                      <a:pt x="44" y="38"/>
                    </a:lnTo>
                    <a:lnTo>
                      <a:pt x="37" y="40"/>
                    </a:lnTo>
                    <a:lnTo>
                      <a:pt x="28" y="39"/>
                    </a:lnTo>
                    <a:lnTo>
                      <a:pt x="19" y="32"/>
                    </a:lnTo>
                    <a:lnTo>
                      <a:pt x="1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5" name="Freeform 10"/>
              <p:cNvSpPr/>
              <p:nvPr userDrawn="1"/>
            </p:nvSpPr>
            <p:spPr bwMode="ltGray">
              <a:xfrm rot="12185230" flipV="1">
                <a:off x="2999" y="2330"/>
                <a:ext cx="330" cy="20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6"/>
                  </a:cxn>
                  <a:cxn ang="0">
                    <a:pos x="16" y="14"/>
                  </a:cxn>
                  <a:cxn ang="0">
                    <a:pos x="28" y="24"/>
                  </a:cxn>
                  <a:cxn ang="0">
                    <a:pos x="41" y="37"/>
                  </a:cxn>
                  <a:cxn ang="0">
                    <a:pos x="58" y="53"/>
                  </a:cxn>
                  <a:cxn ang="0">
                    <a:pos x="73" y="70"/>
                  </a:cxn>
                  <a:cxn ang="0">
                    <a:pos x="88" y="90"/>
                  </a:cxn>
                  <a:cxn ang="0">
                    <a:pos x="100" y="113"/>
                  </a:cxn>
                  <a:cxn ang="0">
                    <a:pos x="112" y="137"/>
                  </a:cxn>
                  <a:cxn ang="0">
                    <a:pos x="120" y="165"/>
                  </a:cxn>
                  <a:cxn ang="0">
                    <a:pos x="124" y="196"/>
                  </a:cxn>
                  <a:cxn ang="0">
                    <a:pos x="126" y="228"/>
                  </a:cxn>
                  <a:cxn ang="0">
                    <a:pos x="120" y="264"/>
                  </a:cxn>
                  <a:cxn ang="0">
                    <a:pos x="109" y="302"/>
                  </a:cxn>
                  <a:cxn ang="0">
                    <a:pos x="92" y="342"/>
                  </a:cxn>
                  <a:cxn ang="0">
                    <a:pos x="67" y="386"/>
                  </a:cxn>
                  <a:cxn ang="0">
                    <a:pos x="39" y="436"/>
                  </a:cxn>
                  <a:cxn ang="0">
                    <a:pos x="21" y="482"/>
                  </a:cxn>
                  <a:cxn ang="0">
                    <a:pos x="10" y="525"/>
                  </a:cxn>
                  <a:cxn ang="0">
                    <a:pos x="6" y="566"/>
                  </a:cxn>
                  <a:cxn ang="0">
                    <a:pos x="6" y="605"/>
                  </a:cxn>
                  <a:cxn ang="0">
                    <a:pos x="8" y="641"/>
                  </a:cxn>
                  <a:cxn ang="0">
                    <a:pos x="12" y="673"/>
                  </a:cxn>
                  <a:cxn ang="0">
                    <a:pos x="14" y="704"/>
                  </a:cxn>
                  <a:cxn ang="0">
                    <a:pos x="41" y="688"/>
                  </a:cxn>
                  <a:cxn ang="0">
                    <a:pos x="39" y="680"/>
                  </a:cxn>
                  <a:cxn ang="0">
                    <a:pos x="36" y="657"/>
                  </a:cxn>
                  <a:cxn ang="0">
                    <a:pos x="33" y="622"/>
                  </a:cxn>
                  <a:cxn ang="0">
                    <a:pos x="35" y="575"/>
                  </a:cxn>
                  <a:cxn ang="0">
                    <a:pos x="41" y="519"/>
                  </a:cxn>
                  <a:cxn ang="0">
                    <a:pos x="58" y="455"/>
                  </a:cxn>
                  <a:cxn ang="0">
                    <a:pos x="86" y="386"/>
                  </a:cxn>
                  <a:cxn ang="0">
                    <a:pos x="129" y="313"/>
                  </a:cxn>
                  <a:cxn ang="0">
                    <a:pos x="143" y="279"/>
                  </a:cxn>
                  <a:cxn ang="0">
                    <a:pos x="149" y="235"/>
                  </a:cxn>
                  <a:cxn ang="0">
                    <a:pos x="144" y="184"/>
                  </a:cxn>
                  <a:cxn ang="0">
                    <a:pos x="131" y="134"/>
                  </a:cxn>
                  <a:cxn ang="0">
                    <a:pos x="109" y="85"/>
                  </a:cxn>
                  <a:cxn ang="0">
                    <a:pos x="81" y="44"/>
                  </a:cxn>
                  <a:cxn ang="0">
                    <a:pos x="44" y="14"/>
                  </a:cxn>
                  <a:cxn ang="0">
                    <a:pos x="0" y="0"/>
                  </a:cxn>
                </a:cxnLst>
                <a:rect l="0" t="0" r="r" b="b"/>
                <a:pathLst>
                  <a:path w="149" h="704">
                    <a:moveTo>
                      <a:pt x="0" y="0"/>
                    </a:moveTo>
                    <a:lnTo>
                      <a:pt x="6" y="6"/>
                    </a:lnTo>
                    <a:lnTo>
                      <a:pt x="16" y="14"/>
                    </a:lnTo>
                    <a:lnTo>
                      <a:pt x="28" y="24"/>
                    </a:lnTo>
                    <a:lnTo>
                      <a:pt x="41" y="37"/>
                    </a:lnTo>
                    <a:lnTo>
                      <a:pt x="58" y="53"/>
                    </a:lnTo>
                    <a:lnTo>
                      <a:pt x="73" y="70"/>
                    </a:lnTo>
                    <a:lnTo>
                      <a:pt x="88" y="90"/>
                    </a:lnTo>
                    <a:lnTo>
                      <a:pt x="100" y="113"/>
                    </a:lnTo>
                    <a:lnTo>
                      <a:pt x="112" y="137"/>
                    </a:lnTo>
                    <a:lnTo>
                      <a:pt x="120" y="165"/>
                    </a:lnTo>
                    <a:lnTo>
                      <a:pt x="124" y="196"/>
                    </a:lnTo>
                    <a:lnTo>
                      <a:pt x="126" y="228"/>
                    </a:lnTo>
                    <a:lnTo>
                      <a:pt x="120" y="264"/>
                    </a:lnTo>
                    <a:lnTo>
                      <a:pt x="109" y="302"/>
                    </a:lnTo>
                    <a:lnTo>
                      <a:pt x="92" y="342"/>
                    </a:lnTo>
                    <a:lnTo>
                      <a:pt x="67" y="386"/>
                    </a:lnTo>
                    <a:lnTo>
                      <a:pt x="39" y="436"/>
                    </a:lnTo>
                    <a:lnTo>
                      <a:pt x="21" y="482"/>
                    </a:lnTo>
                    <a:lnTo>
                      <a:pt x="10" y="525"/>
                    </a:lnTo>
                    <a:lnTo>
                      <a:pt x="6" y="566"/>
                    </a:lnTo>
                    <a:lnTo>
                      <a:pt x="6" y="605"/>
                    </a:lnTo>
                    <a:lnTo>
                      <a:pt x="8" y="641"/>
                    </a:lnTo>
                    <a:lnTo>
                      <a:pt x="12" y="673"/>
                    </a:lnTo>
                    <a:lnTo>
                      <a:pt x="14" y="704"/>
                    </a:lnTo>
                    <a:lnTo>
                      <a:pt x="41" y="688"/>
                    </a:lnTo>
                    <a:lnTo>
                      <a:pt x="39" y="680"/>
                    </a:lnTo>
                    <a:lnTo>
                      <a:pt x="36" y="657"/>
                    </a:lnTo>
                    <a:lnTo>
                      <a:pt x="33" y="622"/>
                    </a:lnTo>
                    <a:lnTo>
                      <a:pt x="35" y="575"/>
                    </a:lnTo>
                    <a:lnTo>
                      <a:pt x="41" y="519"/>
                    </a:lnTo>
                    <a:lnTo>
                      <a:pt x="58" y="455"/>
                    </a:lnTo>
                    <a:lnTo>
                      <a:pt x="86" y="386"/>
                    </a:lnTo>
                    <a:lnTo>
                      <a:pt x="129" y="313"/>
                    </a:lnTo>
                    <a:lnTo>
                      <a:pt x="143" y="279"/>
                    </a:lnTo>
                    <a:lnTo>
                      <a:pt x="149" y="235"/>
                    </a:lnTo>
                    <a:lnTo>
                      <a:pt x="144" y="184"/>
                    </a:lnTo>
                    <a:lnTo>
                      <a:pt x="131" y="134"/>
                    </a:lnTo>
                    <a:lnTo>
                      <a:pt x="109" y="85"/>
                    </a:lnTo>
                    <a:lnTo>
                      <a:pt x="81" y="44"/>
                    </a:lnTo>
                    <a:lnTo>
                      <a:pt x="4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sp>
          <p:nvSpPr>
            <p:cNvPr id="6" name="Freeform 11"/>
            <p:cNvSpPr/>
            <p:nvPr userDrawn="1"/>
          </p:nvSpPr>
          <p:spPr bwMode="ltGray">
            <a:xfrm rot="373331" flipH="1">
              <a:off x="22" y="1957"/>
              <a:ext cx="323" cy="649"/>
            </a:xfrm>
            <a:custGeom>
              <a:avLst/>
              <a:gdLst/>
              <a:ahLst/>
              <a:cxnLst>
                <a:cxn ang="0">
                  <a:pos x="94" y="0"/>
                </a:cxn>
                <a:cxn ang="0">
                  <a:pos x="105" y="9"/>
                </a:cxn>
                <a:cxn ang="0">
                  <a:pos x="115" y="27"/>
                </a:cxn>
                <a:cxn ang="0">
                  <a:pos x="123" y="50"/>
                </a:cxn>
                <a:cxn ang="0">
                  <a:pos x="128" y="78"/>
                </a:cxn>
                <a:cxn ang="0">
                  <a:pos x="127" y="111"/>
                </a:cxn>
                <a:cxn ang="0">
                  <a:pos x="116" y="145"/>
                </a:cxn>
                <a:cxn ang="0">
                  <a:pos x="94" y="181"/>
                </a:cxn>
                <a:cxn ang="0">
                  <a:pos x="60" y="217"/>
                </a:cxn>
                <a:cxn ang="0">
                  <a:pos x="49" y="213"/>
                </a:cxn>
                <a:cxn ang="0">
                  <a:pos x="38" y="210"/>
                </a:cxn>
                <a:cxn ang="0">
                  <a:pos x="26" y="205"/>
                </a:cxn>
                <a:cxn ang="0">
                  <a:pos x="16" y="201"/>
                </a:cxn>
                <a:cxn ang="0">
                  <a:pos x="8" y="196"/>
                </a:cxn>
                <a:cxn ang="0">
                  <a:pos x="2" y="190"/>
                </a:cxn>
                <a:cxn ang="0">
                  <a:pos x="0" y="183"/>
                </a:cxn>
                <a:cxn ang="0">
                  <a:pos x="1" y="178"/>
                </a:cxn>
                <a:cxn ang="0">
                  <a:pos x="13" y="171"/>
                </a:cxn>
                <a:cxn ang="0">
                  <a:pos x="29" y="161"/>
                </a:cxn>
                <a:cxn ang="0">
                  <a:pos x="46" y="150"/>
                </a:cxn>
                <a:cxn ang="0">
                  <a:pos x="63" y="134"/>
                </a:cxn>
                <a:cxn ang="0">
                  <a:pos x="79" y="112"/>
                </a:cxn>
                <a:cxn ang="0">
                  <a:pos x="91" y="83"/>
                </a:cxn>
                <a:cxn ang="0">
                  <a:pos x="97" y="46"/>
                </a:cxn>
                <a:cxn ang="0">
                  <a:pos x="94" y="0"/>
                </a:cxn>
              </a:cxnLst>
              <a:rect l="0" t="0" r="r" b="b"/>
              <a:pathLst>
                <a:path w="128" h="217">
                  <a:moveTo>
                    <a:pt x="94" y="0"/>
                  </a:moveTo>
                  <a:lnTo>
                    <a:pt x="105" y="9"/>
                  </a:lnTo>
                  <a:lnTo>
                    <a:pt x="115" y="27"/>
                  </a:lnTo>
                  <a:lnTo>
                    <a:pt x="123" y="50"/>
                  </a:lnTo>
                  <a:lnTo>
                    <a:pt x="128" y="78"/>
                  </a:lnTo>
                  <a:lnTo>
                    <a:pt x="127" y="111"/>
                  </a:lnTo>
                  <a:lnTo>
                    <a:pt x="116" y="145"/>
                  </a:lnTo>
                  <a:lnTo>
                    <a:pt x="94" y="181"/>
                  </a:lnTo>
                  <a:lnTo>
                    <a:pt x="60" y="217"/>
                  </a:lnTo>
                  <a:lnTo>
                    <a:pt x="49" y="213"/>
                  </a:lnTo>
                  <a:lnTo>
                    <a:pt x="38" y="210"/>
                  </a:lnTo>
                  <a:lnTo>
                    <a:pt x="26" y="205"/>
                  </a:lnTo>
                  <a:lnTo>
                    <a:pt x="16" y="201"/>
                  </a:lnTo>
                  <a:lnTo>
                    <a:pt x="8" y="196"/>
                  </a:lnTo>
                  <a:lnTo>
                    <a:pt x="2" y="190"/>
                  </a:lnTo>
                  <a:lnTo>
                    <a:pt x="0" y="183"/>
                  </a:lnTo>
                  <a:lnTo>
                    <a:pt x="1" y="178"/>
                  </a:lnTo>
                  <a:lnTo>
                    <a:pt x="13" y="171"/>
                  </a:lnTo>
                  <a:lnTo>
                    <a:pt x="29" y="161"/>
                  </a:lnTo>
                  <a:lnTo>
                    <a:pt x="46" y="150"/>
                  </a:lnTo>
                  <a:lnTo>
                    <a:pt x="63" y="134"/>
                  </a:lnTo>
                  <a:lnTo>
                    <a:pt x="79" y="112"/>
                  </a:lnTo>
                  <a:lnTo>
                    <a:pt x="91" y="83"/>
                  </a:lnTo>
                  <a:lnTo>
                    <a:pt x="97" y="46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7" name="Freeform 12"/>
            <p:cNvSpPr/>
            <p:nvPr userDrawn="1"/>
          </p:nvSpPr>
          <p:spPr bwMode="ltGray">
            <a:xfrm>
              <a:off x="168" y="1260"/>
              <a:ext cx="1259" cy="1532"/>
            </a:xfrm>
            <a:custGeom>
              <a:avLst/>
              <a:gdLst/>
              <a:ahLst/>
              <a:cxnLst>
                <a:cxn ang="0">
                  <a:pos x="891" y="1532"/>
                </a:cxn>
                <a:cxn ang="0">
                  <a:pos x="954" y="1452"/>
                </a:cxn>
                <a:cxn ang="0">
                  <a:pos x="1032" y="1338"/>
                </a:cxn>
                <a:cxn ang="0">
                  <a:pos x="1115" y="1188"/>
                </a:cxn>
                <a:cxn ang="0">
                  <a:pos x="1194" y="1023"/>
                </a:cxn>
                <a:cxn ang="0">
                  <a:pos x="1244" y="841"/>
                </a:cxn>
                <a:cxn ang="0">
                  <a:pos x="1259" y="647"/>
                </a:cxn>
                <a:cxn ang="0">
                  <a:pos x="1230" y="463"/>
                </a:cxn>
                <a:cxn ang="0">
                  <a:pos x="1140" y="294"/>
                </a:cxn>
                <a:cxn ang="0">
                  <a:pos x="1043" y="190"/>
                </a:cxn>
                <a:cxn ang="0">
                  <a:pos x="961" y="109"/>
                </a:cxn>
                <a:cxn ang="0">
                  <a:pos x="894" y="65"/>
                </a:cxn>
                <a:cxn ang="0">
                  <a:pos x="786" y="18"/>
                </a:cxn>
                <a:cxn ang="0">
                  <a:pos x="642" y="0"/>
                </a:cxn>
                <a:cxn ang="0">
                  <a:pos x="440" y="23"/>
                </a:cxn>
                <a:cxn ang="0">
                  <a:pos x="366" y="44"/>
                </a:cxn>
                <a:cxn ang="0">
                  <a:pos x="292" y="58"/>
                </a:cxn>
                <a:cxn ang="0">
                  <a:pos x="229" y="79"/>
                </a:cxn>
                <a:cxn ang="0">
                  <a:pos x="178" y="103"/>
                </a:cxn>
                <a:cxn ang="0">
                  <a:pos x="127" y="127"/>
                </a:cxn>
                <a:cxn ang="0">
                  <a:pos x="82" y="158"/>
                </a:cxn>
                <a:cxn ang="0">
                  <a:pos x="41" y="197"/>
                </a:cxn>
                <a:cxn ang="0">
                  <a:pos x="0" y="243"/>
                </a:cxn>
                <a:cxn ang="0">
                  <a:pos x="76" y="215"/>
                </a:cxn>
                <a:cxn ang="0">
                  <a:pos x="144" y="194"/>
                </a:cxn>
                <a:cxn ang="0">
                  <a:pos x="212" y="179"/>
                </a:cxn>
                <a:cxn ang="0">
                  <a:pos x="280" y="164"/>
                </a:cxn>
                <a:cxn ang="0">
                  <a:pos x="336" y="149"/>
                </a:cxn>
                <a:cxn ang="0">
                  <a:pos x="397" y="149"/>
                </a:cxn>
                <a:cxn ang="0">
                  <a:pos x="458" y="141"/>
                </a:cxn>
                <a:cxn ang="0">
                  <a:pos x="511" y="146"/>
                </a:cxn>
                <a:cxn ang="0">
                  <a:pos x="565" y="152"/>
                </a:cxn>
                <a:cxn ang="0">
                  <a:pos x="618" y="166"/>
                </a:cxn>
                <a:cxn ang="0">
                  <a:pos x="669" y="186"/>
                </a:cxn>
                <a:cxn ang="0">
                  <a:pos x="715" y="205"/>
                </a:cxn>
                <a:cxn ang="0">
                  <a:pos x="760" y="239"/>
                </a:cxn>
                <a:cxn ang="0">
                  <a:pos x="811" y="267"/>
                </a:cxn>
                <a:cxn ang="0">
                  <a:pos x="855" y="307"/>
                </a:cxn>
                <a:cxn ang="0">
                  <a:pos x="899" y="348"/>
                </a:cxn>
                <a:cxn ang="0">
                  <a:pos x="971" y="464"/>
                </a:cxn>
                <a:cxn ang="0">
                  <a:pos x="1016" y="606"/>
                </a:cxn>
                <a:cxn ang="0">
                  <a:pos x="1027" y="774"/>
                </a:cxn>
                <a:cxn ang="0">
                  <a:pos x="1022" y="939"/>
                </a:cxn>
                <a:cxn ang="0">
                  <a:pos x="1002" y="1117"/>
                </a:cxn>
                <a:cxn ang="0">
                  <a:pos x="966" y="1279"/>
                </a:cxn>
                <a:cxn ang="0">
                  <a:pos x="933" y="1421"/>
                </a:cxn>
                <a:cxn ang="0">
                  <a:pos x="891" y="1532"/>
                </a:cxn>
              </a:cxnLst>
              <a:rect l="0" t="0" r="r" b="b"/>
              <a:pathLst>
                <a:path w="1259" h="1532">
                  <a:moveTo>
                    <a:pt x="891" y="1532"/>
                  </a:moveTo>
                  <a:lnTo>
                    <a:pt x="954" y="1452"/>
                  </a:lnTo>
                  <a:lnTo>
                    <a:pt x="1032" y="1338"/>
                  </a:lnTo>
                  <a:lnTo>
                    <a:pt x="1115" y="1188"/>
                  </a:lnTo>
                  <a:lnTo>
                    <a:pt x="1194" y="1023"/>
                  </a:lnTo>
                  <a:lnTo>
                    <a:pt x="1244" y="841"/>
                  </a:lnTo>
                  <a:lnTo>
                    <a:pt x="1259" y="647"/>
                  </a:lnTo>
                  <a:lnTo>
                    <a:pt x="1230" y="463"/>
                  </a:lnTo>
                  <a:lnTo>
                    <a:pt x="1140" y="294"/>
                  </a:lnTo>
                  <a:lnTo>
                    <a:pt x="1043" y="190"/>
                  </a:lnTo>
                  <a:lnTo>
                    <a:pt x="961" y="109"/>
                  </a:lnTo>
                  <a:lnTo>
                    <a:pt x="894" y="65"/>
                  </a:lnTo>
                  <a:lnTo>
                    <a:pt x="786" y="18"/>
                  </a:lnTo>
                  <a:lnTo>
                    <a:pt x="642" y="0"/>
                  </a:lnTo>
                  <a:lnTo>
                    <a:pt x="440" y="23"/>
                  </a:lnTo>
                  <a:lnTo>
                    <a:pt x="366" y="44"/>
                  </a:lnTo>
                  <a:lnTo>
                    <a:pt x="292" y="58"/>
                  </a:lnTo>
                  <a:lnTo>
                    <a:pt x="229" y="79"/>
                  </a:lnTo>
                  <a:lnTo>
                    <a:pt x="178" y="103"/>
                  </a:lnTo>
                  <a:lnTo>
                    <a:pt x="127" y="127"/>
                  </a:lnTo>
                  <a:lnTo>
                    <a:pt x="82" y="158"/>
                  </a:lnTo>
                  <a:lnTo>
                    <a:pt x="41" y="197"/>
                  </a:lnTo>
                  <a:lnTo>
                    <a:pt x="0" y="243"/>
                  </a:lnTo>
                  <a:lnTo>
                    <a:pt x="76" y="215"/>
                  </a:lnTo>
                  <a:lnTo>
                    <a:pt x="144" y="194"/>
                  </a:lnTo>
                  <a:lnTo>
                    <a:pt x="212" y="179"/>
                  </a:lnTo>
                  <a:lnTo>
                    <a:pt x="280" y="164"/>
                  </a:lnTo>
                  <a:lnTo>
                    <a:pt x="336" y="149"/>
                  </a:lnTo>
                  <a:lnTo>
                    <a:pt x="397" y="149"/>
                  </a:lnTo>
                  <a:lnTo>
                    <a:pt x="458" y="141"/>
                  </a:lnTo>
                  <a:lnTo>
                    <a:pt x="511" y="146"/>
                  </a:lnTo>
                  <a:lnTo>
                    <a:pt x="565" y="152"/>
                  </a:lnTo>
                  <a:lnTo>
                    <a:pt x="618" y="166"/>
                  </a:lnTo>
                  <a:lnTo>
                    <a:pt x="669" y="186"/>
                  </a:lnTo>
                  <a:lnTo>
                    <a:pt x="715" y="205"/>
                  </a:lnTo>
                  <a:lnTo>
                    <a:pt x="760" y="239"/>
                  </a:lnTo>
                  <a:lnTo>
                    <a:pt x="811" y="267"/>
                  </a:lnTo>
                  <a:lnTo>
                    <a:pt x="855" y="307"/>
                  </a:lnTo>
                  <a:lnTo>
                    <a:pt x="899" y="348"/>
                  </a:lnTo>
                  <a:lnTo>
                    <a:pt x="971" y="464"/>
                  </a:lnTo>
                  <a:lnTo>
                    <a:pt x="1016" y="606"/>
                  </a:lnTo>
                  <a:lnTo>
                    <a:pt x="1027" y="774"/>
                  </a:lnTo>
                  <a:lnTo>
                    <a:pt x="1022" y="939"/>
                  </a:lnTo>
                  <a:lnTo>
                    <a:pt x="1002" y="1117"/>
                  </a:lnTo>
                  <a:lnTo>
                    <a:pt x="966" y="1279"/>
                  </a:lnTo>
                  <a:lnTo>
                    <a:pt x="933" y="1421"/>
                  </a:lnTo>
                  <a:lnTo>
                    <a:pt x="891" y="1532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8" name="Freeform 13"/>
            <p:cNvSpPr/>
            <p:nvPr userDrawn="1"/>
          </p:nvSpPr>
          <p:spPr bwMode="ltGray">
            <a:xfrm>
              <a:off x="0" y="2610"/>
              <a:ext cx="801" cy="4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" y="69"/>
                </a:cxn>
                <a:cxn ang="0">
                  <a:pos x="68" y="132"/>
                </a:cxn>
                <a:cxn ang="0">
                  <a:pos x="110" y="188"/>
                </a:cxn>
                <a:cxn ang="0">
                  <a:pos x="149" y="229"/>
                </a:cxn>
                <a:cxn ang="0">
                  <a:pos x="192" y="278"/>
                </a:cxn>
                <a:cxn ang="0">
                  <a:pos x="250" y="314"/>
                </a:cxn>
                <a:cxn ang="0">
                  <a:pos x="308" y="336"/>
                </a:cxn>
                <a:cxn ang="0">
                  <a:pos x="365" y="365"/>
                </a:cxn>
                <a:cxn ang="0">
                  <a:pos x="430" y="381"/>
                </a:cxn>
                <a:cxn ang="0">
                  <a:pos x="501" y="390"/>
                </a:cxn>
                <a:cxn ang="0">
                  <a:pos x="573" y="392"/>
                </a:cxn>
                <a:cxn ang="0">
                  <a:pos x="646" y="381"/>
                </a:cxn>
                <a:cxn ang="0">
                  <a:pos x="726" y="362"/>
                </a:cxn>
                <a:cxn ang="0">
                  <a:pos x="801" y="335"/>
                </a:cxn>
                <a:cxn ang="0">
                  <a:pos x="731" y="377"/>
                </a:cxn>
                <a:cxn ang="0">
                  <a:pos x="662" y="404"/>
                </a:cxn>
                <a:cxn ang="0">
                  <a:pos x="594" y="432"/>
                </a:cxn>
                <a:cxn ang="0">
                  <a:pos x="532" y="445"/>
                </a:cxn>
                <a:cxn ang="0">
                  <a:pos x="471" y="459"/>
                </a:cxn>
                <a:cxn ang="0">
                  <a:pos x="411" y="458"/>
                </a:cxn>
                <a:cxn ang="0">
                  <a:pos x="350" y="458"/>
                </a:cxn>
                <a:cxn ang="0">
                  <a:pos x="291" y="450"/>
                </a:cxn>
                <a:cxn ang="0">
                  <a:pos x="244" y="436"/>
                </a:cxn>
                <a:cxn ang="0">
                  <a:pos x="192" y="415"/>
                </a:cxn>
                <a:cxn ang="0">
                  <a:pos x="145" y="394"/>
                </a:cxn>
                <a:cxn ang="0">
                  <a:pos x="100" y="373"/>
                </a:cxn>
                <a:cxn ang="0">
                  <a:pos x="60" y="347"/>
                </a:cxn>
                <a:cxn ang="0">
                  <a:pos x="0" y="294"/>
                </a:cxn>
                <a:cxn ang="0">
                  <a:pos x="0" y="0"/>
                </a:cxn>
              </a:cxnLst>
              <a:rect l="0" t="0" r="r" b="b"/>
              <a:pathLst>
                <a:path w="801" h="459">
                  <a:moveTo>
                    <a:pt x="0" y="0"/>
                  </a:moveTo>
                  <a:lnTo>
                    <a:pt x="37" y="69"/>
                  </a:lnTo>
                  <a:lnTo>
                    <a:pt x="68" y="132"/>
                  </a:lnTo>
                  <a:lnTo>
                    <a:pt x="110" y="188"/>
                  </a:lnTo>
                  <a:lnTo>
                    <a:pt x="149" y="229"/>
                  </a:lnTo>
                  <a:lnTo>
                    <a:pt x="192" y="278"/>
                  </a:lnTo>
                  <a:lnTo>
                    <a:pt x="250" y="314"/>
                  </a:lnTo>
                  <a:lnTo>
                    <a:pt x="308" y="336"/>
                  </a:lnTo>
                  <a:lnTo>
                    <a:pt x="365" y="365"/>
                  </a:lnTo>
                  <a:lnTo>
                    <a:pt x="430" y="381"/>
                  </a:lnTo>
                  <a:lnTo>
                    <a:pt x="501" y="390"/>
                  </a:lnTo>
                  <a:lnTo>
                    <a:pt x="573" y="392"/>
                  </a:lnTo>
                  <a:lnTo>
                    <a:pt x="646" y="381"/>
                  </a:lnTo>
                  <a:lnTo>
                    <a:pt x="726" y="362"/>
                  </a:lnTo>
                  <a:lnTo>
                    <a:pt x="801" y="335"/>
                  </a:lnTo>
                  <a:lnTo>
                    <a:pt x="731" y="377"/>
                  </a:lnTo>
                  <a:lnTo>
                    <a:pt x="662" y="404"/>
                  </a:lnTo>
                  <a:lnTo>
                    <a:pt x="594" y="432"/>
                  </a:lnTo>
                  <a:lnTo>
                    <a:pt x="532" y="445"/>
                  </a:lnTo>
                  <a:lnTo>
                    <a:pt x="471" y="459"/>
                  </a:lnTo>
                  <a:lnTo>
                    <a:pt x="411" y="458"/>
                  </a:lnTo>
                  <a:lnTo>
                    <a:pt x="350" y="458"/>
                  </a:lnTo>
                  <a:lnTo>
                    <a:pt x="291" y="450"/>
                  </a:lnTo>
                  <a:lnTo>
                    <a:pt x="244" y="436"/>
                  </a:lnTo>
                  <a:lnTo>
                    <a:pt x="192" y="415"/>
                  </a:lnTo>
                  <a:lnTo>
                    <a:pt x="145" y="394"/>
                  </a:lnTo>
                  <a:lnTo>
                    <a:pt x="100" y="373"/>
                  </a:lnTo>
                  <a:lnTo>
                    <a:pt x="60" y="347"/>
                  </a:lnTo>
                  <a:lnTo>
                    <a:pt x="0" y="2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9" name="Freeform 14"/>
            <p:cNvSpPr/>
            <p:nvPr userDrawn="1"/>
          </p:nvSpPr>
          <p:spPr bwMode="ltGray">
            <a:xfrm rot="373331" flipH="1">
              <a:off x="898" y="2855"/>
              <a:ext cx="354" cy="464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0" y="25"/>
                </a:cxn>
                <a:cxn ang="0">
                  <a:pos x="3" y="26"/>
                </a:cxn>
                <a:cxn ang="0">
                  <a:pos x="14" y="29"/>
                </a:cxn>
                <a:cxn ang="0">
                  <a:pos x="29" y="36"/>
                </a:cxn>
                <a:cxn ang="0">
                  <a:pos x="46" y="47"/>
                </a:cxn>
                <a:cxn ang="0">
                  <a:pos x="66" y="62"/>
                </a:cxn>
                <a:cxn ang="0">
                  <a:pos x="84" y="80"/>
                </a:cxn>
                <a:cxn ang="0">
                  <a:pos x="102" y="103"/>
                </a:cxn>
                <a:cxn ang="0">
                  <a:pos x="116" y="132"/>
                </a:cxn>
                <a:cxn ang="0">
                  <a:pos x="117" y="120"/>
                </a:cxn>
                <a:cxn ang="0">
                  <a:pos x="115" y="107"/>
                </a:cxn>
                <a:cxn ang="0">
                  <a:pos x="108" y="90"/>
                </a:cxn>
                <a:cxn ang="0">
                  <a:pos x="99" y="74"/>
                </a:cxn>
                <a:cxn ang="0">
                  <a:pos x="89" y="58"/>
                </a:cxn>
                <a:cxn ang="0">
                  <a:pos x="78" y="45"/>
                </a:cxn>
                <a:cxn ang="0">
                  <a:pos x="67" y="36"/>
                </a:cxn>
                <a:cxn ang="0">
                  <a:pos x="58" y="32"/>
                </a:cxn>
                <a:cxn ang="0">
                  <a:pos x="69" y="29"/>
                </a:cxn>
                <a:cxn ang="0">
                  <a:pos x="79" y="28"/>
                </a:cxn>
                <a:cxn ang="0">
                  <a:pos x="89" y="26"/>
                </a:cxn>
                <a:cxn ang="0">
                  <a:pos x="98" y="25"/>
                </a:cxn>
                <a:cxn ang="0">
                  <a:pos x="105" y="24"/>
                </a:cxn>
                <a:cxn ang="0">
                  <a:pos x="109" y="22"/>
                </a:cxn>
                <a:cxn ang="0">
                  <a:pos x="113" y="21"/>
                </a:cxn>
                <a:cxn ang="0">
                  <a:pos x="114" y="21"/>
                </a:cxn>
                <a:cxn ang="0">
                  <a:pos x="75" y="0"/>
                </a:cxn>
              </a:cxnLst>
              <a:rect l="0" t="0" r="r" b="b"/>
              <a:pathLst>
                <a:path w="117" h="132">
                  <a:moveTo>
                    <a:pt x="75" y="0"/>
                  </a:moveTo>
                  <a:lnTo>
                    <a:pt x="0" y="25"/>
                  </a:lnTo>
                  <a:lnTo>
                    <a:pt x="3" y="26"/>
                  </a:lnTo>
                  <a:lnTo>
                    <a:pt x="14" y="29"/>
                  </a:lnTo>
                  <a:lnTo>
                    <a:pt x="29" y="36"/>
                  </a:lnTo>
                  <a:lnTo>
                    <a:pt x="46" y="47"/>
                  </a:lnTo>
                  <a:lnTo>
                    <a:pt x="66" y="62"/>
                  </a:lnTo>
                  <a:lnTo>
                    <a:pt x="84" y="80"/>
                  </a:lnTo>
                  <a:lnTo>
                    <a:pt x="102" y="103"/>
                  </a:lnTo>
                  <a:lnTo>
                    <a:pt x="116" y="132"/>
                  </a:lnTo>
                  <a:lnTo>
                    <a:pt x="117" y="120"/>
                  </a:lnTo>
                  <a:lnTo>
                    <a:pt x="115" y="107"/>
                  </a:lnTo>
                  <a:lnTo>
                    <a:pt x="108" y="90"/>
                  </a:lnTo>
                  <a:lnTo>
                    <a:pt x="99" y="74"/>
                  </a:lnTo>
                  <a:lnTo>
                    <a:pt x="89" y="58"/>
                  </a:lnTo>
                  <a:lnTo>
                    <a:pt x="78" y="45"/>
                  </a:lnTo>
                  <a:lnTo>
                    <a:pt x="67" y="36"/>
                  </a:lnTo>
                  <a:lnTo>
                    <a:pt x="58" y="32"/>
                  </a:lnTo>
                  <a:lnTo>
                    <a:pt x="69" y="29"/>
                  </a:lnTo>
                  <a:lnTo>
                    <a:pt x="79" y="28"/>
                  </a:lnTo>
                  <a:lnTo>
                    <a:pt x="89" y="26"/>
                  </a:lnTo>
                  <a:lnTo>
                    <a:pt x="98" y="25"/>
                  </a:lnTo>
                  <a:lnTo>
                    <a:pt x="105" y="24"/>
                  </a:lnTo>
                  <a:lnTo>
                    <a:pt x="109" y="22"/>
                  </a:lnTo>
                  <a:lnTo>
                    <a:pt x="113" y="21"/>
                  </a:lnTo>
                  <a:lnTo>
                    <a:pt x="114" y="2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0" name="Freeform 15"/>
            <p:cNvSpPr/>
            <p:nvPr userDrawn="1"/>
          </p:nvSpPr>
          <p:spPr bwMode="ltGray">
            <a:xfrm rot="373331" flipH="1">
              <a:off x="799" y="2979"/>
              <a:ext cx="87" cy="274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23" y="0"/>
                </a:cxn>
                <a:cxn ang="0">
                  <a:pos x="16" y="4"/>
                </a:cxn>
                <a:cxn ang="0">
                  <a:pos x="9" y="9"/>
                </a:cxn>
                <a:cxn ang="0">
                  <a:pos x="4" y="19"/>
                </a:cxn>
                <a:cxn ang="0">
                  <a:pos x="1" y="30"/>
                </a:cxn>
                <a:cxn ang="0">
                  <a:pos x="0" y="44"/>
                </a:cxn>
                <a:cxn ang="0">
                  <a:pos x="3" y="60"/>
                </a:cxn>
                <a:cxn ang="0">
                  <a:pos x="11" y="77"/>
                </a:cxn>
                <a:cxn ang="0">
                  <a:pos x="15" y="53"/>
                </a:cxn>
                <a:cxn ang="0">
                  <a:pos x="19" y="37"/>
                </a:cxn>
                <a:cxn ang="0">
                  <a:pos x="23" y="22"/>
                </a:cxn>
                <a:cxn ang="0">
                  <a:pos x="29" y="0"/>
                </a:cxn>
              </a:cxnLst>
              <a:rect l="0" t="0" r="r" b="b"/>
              <a:pathLst>
                <a:path w="29" h="77">
                  <a:moveTo>
                    <a:pt x="29" y="0"/>
                  </a:moveTo>
                  <a:lnTo>
                    <a:pt x="23" y="0"/>
                  </a:lnTo>
                  <a:lnTo>
                    <a:pt x="16" y="4"/>
                  </a:lnTo>
                  <a:lnTo>
                    <a:pt x="9" y="9"/>
                  </a:lnTo>
                  <a:lnTo>
                    <a:pt x="4" y="19"/>
                  </a:lnTo>
                  <a:lnTo>
                    <a:pt x="1" y="30"/>
                  </a:lnTo>
                  <a:lnTo>
                    <a:pt x="0" y="44"/>
                  </a:lnTo>
                  <a:lnTo>
                    <a:pt x="3" y="60"/>
                  </a:lnTo>
                  <a:lnTo>
                    <a:pt x="11" y="77"/>
                  </a:lnTo>
                  <a:lnTo>
                    <a:pt x="15" y="53"/>
                  </a:lnTo>
                  <a:lnTo>
                    <a:pt x="19" y="37"/>
                  </a:lnTo>
                  <a:lnTo>
                    <a:pt x="23" y="2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1" name="Freeform 16"/>
            <p:cNvSpPr/>
            <p:nvPr userDrawn="1"/>
          </p:nvSpPr>
          <p:spPr bwMode="ltGray">
            <a:xfrm>
              <a:off x="1190" y="3273"/>
              <a:ext cx="1108" cy="1047"/>
            </a:xfrm>
            <a:custGeom>
              <a:avLst/>
              <a:gdLst/>
              <a:ahLst/>
              <a:cxnLst>
                <a:cxn ang="0">
                  <a:pos x="784" y="1047"/>
                </a:cxn>
                <a:cxn ang="0">
                  <a:pos x="692" y="1011"/>
                </a:cxn>
                <a:cxn ang="0">
                  <a:pos x="607" y="945"/>
                </a:cxn>
                <a:cxn ang="0">
                  <a:pos x="517" y="861"/>
                </a:cxn>
                <a:cxn ang="0">
                  <a:pos x="432" y="776"/>
                </a:cxn>
                <a:cxn ang="0">
                  <a:pos x="350" y="677"/>
                </a:cxn>
                <a:cxn ang="0">
                  <a:pos x="266" y="563"/>
                </a:cxn>
                <a:cxn ang="0">
                  <a:pos x="188" y="447"/>
                </a:cxn>
                <a:cxn ang="0">
                  <a:pos x="122" y="325"/>
                </a:cxn>
                <a:cxn ang="0">
                  <a:pos x="65" y="211"/>
                </a:cxn>
                <a:cxn ang="0">
                  <a:pos x="21" y="101"/>
                </a:cxn>
                <a:cxn ang="0">
                  <a:pos x="0" y="0"/>
                </a:cxn>
                <a:cxn ang="0">
                  <a:pos x="109" y="217"/>
                </a:cxn>
                <a:cxn ang="0">
                  <a:pos x="209" y="378"/>
                </a:cxn>
                <a:cxn ang="0">
                  <a:pos x="294" y="500"/>
                </a:cxn>
                <a:cxn ang="0">
                  <a:pos x="373" y="590"/>
                </a:cxn>
                <a:cxn ang="0">
                  <a:pos x="441" y="661"/>
                </a:cxn>
                <a:cxn ang="0">
                  <a:pos x="506" y="713"/>
                </a:cxn>
                <a:cxn ang="0">
                  <a:pos x="564" y="754"/>
                </a:cxn>
                <a:cxn ang="0">
                  <a:pos x="620" y="801"/>
                </a:cxn>
                <a:cxn ang="0">
                  <a:pos x="754" y="899"/>
                </a:cxn>
                <a:cxn ang="0">
                  <a:pos x="925" y="977"/>
                </a:cxn>
                <a:cxn ang="0">
                  <a:pos x="1108" y="1047"/>
                </a:cxn>
                <a:cxn ang="0">
                  <a:pos x="784" y="1047"/>
                </a:cxn>
              </a:cxnLst>
              <a:rect l="0" t="0" r="r" b="b"/>
              <a:pathLst>
                <a:path w="1108" h="1047">
                  <a:moveTo>
                    <a:pt x="784" y="1047"/>
                  </a:moveTo>
                  <a:lnTo>
                    <a:pt x="692" y="1011"/>
                  </a:lnTo>
                  <a:lnTo>
                    <a:pt x="607" y="945"/>
                  </a:lnTo>
                  <a:lnTo>
                    <a:pt x="517" y="861"/>
                  </a:lnTo>
                  <a:lnTo>
                    <a:pt x="432" y="776"/>
                  </a:lnTo>
                  <a:lnTo>
                    <a:pt x="350" y="677"/>
                  </a:lnTo>
                  <a:lnTo>
                    <a:pt x="266" y="563"/>
                  </a:lnTo>
                  <a:lnTo>
                    <a:pt x="188" y="447"/>
                  </a:lnTo>
                  <a:lnTo>
                    <a:pt x="122" y="325"/>
                  </a:lnTo>
                  <a:lnTo>
                    <a:pt x="65" y="211"/>
                  </a:lnTo>
                  <a:lnTo>
                    <a:pt x="21" y="101"/>
                  </a:lnTo>
                  <a:lnTo>
                    <a:pt x="0" y="0"/>
                  </a:lnTo>
                  <a:lnTo>
                    <a:pt x="109" y="217"/>
                  </a:lnTo>
                  <a:lnTo>
                    <a:pt x="209" y="378"/>
                  </a:lnTo>
                  <a:lnTo>
                    <a:pt x="294" y="500"/>
                  </a:lnTo>
                  <a:lnTo>
                    <a:pt x="373" y="590"/>
                  </a:lnTo>
                  <a:lnTo>
                    <a:pt x="441" y="661"/>
                  </a:lnTo>
                  <a:lnTo>
                    <a:pt x="506" y="713"/>
                  </a:lnTo>
                  <a:lnTo>
                    <a:pt x="564" y="754"/>
                  </a:lnTo>
                  <a:lnTo>
                    <a:pt x="620" y="801"/>
                  </a:lnTo>
                  <a:lnTo>
                    <a:pt x="754" y="899"/>
                  </a:lnTo>
                  <a:lnTo>
                    <a:pt x="925" y="977"/>
                  </a:lnTo>
                  <a:lnTo>
                    <a:pt x="1108" y="1047"/>
                  </a:lnTo>
                  <a:lnTo>
                    <a:pt x="784" y="1047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grpSp>
          <p:nvGrpSpPr>
            <p:cNvPr id="12" name="Group 17"/>
            <p:cNvGrpSpPr/>
            <p:nvPr userDrawn="1"/>
          </p:nvGrpSpPr>
          <p:grpSpPr bwMode="auto">
            <a:xfrm rot="3220060">
              <a:off x="2636" y="751"/>
              <a:ext cx="569" cy="636"/>
              <a:chOff x="1727" y="866"/>
              <a:chExt cx="129" cy="157"/>
            </a:xfrm>
          </p:grpSpPr>
          <p:sp>
            <p:nvSpPr>
              <p:cNvPr id="36" name="Freeform 18"/>
              <p:cNvSpPr/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/>
                <a:ahLst/>
                <a:cxnLst>
                  <a:cxn ang="0">
                    <a:pos x="83" y="28"/>
                  </a:cxn>
                  <a:cxn ang="0">
                    <a:pos x="27" y="0"/>
                  </a:cxn>
                  <a:cxn ang="0">
                    <a:pos x="0" y="117"/>
                  </a:cxn>
                  <a:cxn ang="0">
                    <a:pos x="83" y="28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37" name="Freeform 19"/>
              <p:cNvSpPr/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/>
                <a:ahLst/>
                <a:cxnLst>
                  <a:cxn ang="0">
                    <a:pos x="0" y="98"/>
                  </a:cxn>
                  <a:cxn ang="0">
                    <a:pos x="118" y="0"/>
                  </a:cxn>
                  <a:cxn ang="0">
                    <a:pos x="140" y="49"/>
                  </a:cxn>
                  <a:cxn ang="0">
                    <a:pos x="0" y="98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38" name="Freeform 20"/>
              <p:cNvSpPr/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145" y="0"/>
                  </a:cxn>
                  <a:cxn ang="0">
                    <a:pos x="131" y="49"/>
                  </a:cxn>
                  <a:cxn ang="0">
                    <a:pos x="0" y="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grpSp>
          <p:nvGrpSpPr>
            <p:cNvPr id="13" name="Group 21"/>
            <p:cNvGrpSpPr/>
            <p:nvPr userDrawn="1"/>
          </p:nvGrpSpPr>
          <p:grpSpPr bwMode="auto">
            <a:xfrm rot="-6691250">
              <a:off x="3638" y="119"/>
              <a:ext cx="356" cy="608"/>
              <a:chOff x="1732" y="866"/>
              <a:chExt cx="129" cy="157"/>
            </a:xfrm>
          </p:grpSpPr>
          <p:sp>
            <p:nvSpPr>
              <p:cNvPr id="33" name="Freeform 22"/>
              <p:cNvSpPr/>
              <p:nvPr userDrawn="1"/>
            </p:nvSpPr>
            <p:spPr bwMode="ltGray">
              <a:xfrm>
                <a:off x="1736" y="866"/>
                <a:ext cx="41" cy="59"/>
              </a:xfrm>
              <a:custGeom>
                <a:avLst/>
                <a:gdLst/>
                <a:ahLst/>
                <a:cxnLst>
                  <a:cxn ang="0">
                    <a:pos x="83" y="28"/>
                  </a:cxn>
                  <a:cxn ang="0">
                    <a:pos x="27" y="0"/>
                  </a:cxn>
                  <a:cxn ang="0">
                    <a:pos x="0" y="117"/>
                  </a:cxn>
                  <a:cxn ang="0">
                    <a:pos x="83" y="28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34" name="Freeform 23"/>
              <p:cNvSpPr/>
              <p:nvPr userDrawn="1"/>
            </p:nvSpPr>
            <p:spPr bwMode="ltGray">
              <a:xfrm>
                <a:off x="1793" y="894"/>
                <a:ext cx="70" cy="49"/>
              </a:xfrm>
              <a:custGeom>
                <a:avLst/>
                <a:gdLst/>
                <a:ahLst/>
                <a:cxnLst>
                  <a:cxn ang="0">
                    <a:pos x="0" y="98"/>
                  </a:cxn>
                  <a:cxn ang="0">
                    <a:pos x="118" y="0"/>
                  </a:cxn>
                  <a:cxn ang="0">
                    <a:pos x="140" y="49"/>
                  </a:cxn>
                  <a:cxn ang="0">
                    <a:pos x="0" y="98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35" name="Freeform 24"/>
              <p:cNvSpPr/>
              <p:nvPr userDrawn="1"/>
            </p:nvSpPr>
            <p:spPr bwMode="ltGray">
              <a:xfrm>
                <a:off x="1776" y="998"/>
                <a:ext cx="73" cy="25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145" y="0"/>
                  </a:cxn>
                  <a:cxn ang="0">
                    <a:pos x="131" y="49"/>
                  </a:cxn>
                  <a:cxn ang="0">
                    <a:pos x="0" y="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grpSp>
          <p:nvGrpSpPr>
            <p:cNvPr id="14" name="Group 25"/>
            <p:cNvGrpSpPr/>
            <p:nvPr userDrawn="1"/>
          </p:nvGrpSpPr>
          <p:grpSpPr bwMode="auto">
            <a:xfrm rot="8524840">
              <a:off x="677" y="3304"/>
              <a:ext cx="500" cy="500"/>
              <a:chOff x="1727" y="871"/>
              <a:chExt cx="129" cy="156"/>
            </a:xfrm>
          </p:grpSpPr>
          <p:sp>
            <p:nvSpPr>
              <p:cNvPr id="30" name="Freeform 26"/>
              <p:cNvSpPr/>
              <p:nvPr userDrawn="1"/>
            </p:nvSpPr>
            <p:spPr bwMode="ltGray">
              <a:xfrm>
                <a:off x="1727" y="873"/>
                <a:ext cx="41" cy="59"/>
              </a:xfrm>
              <a:custGeom>
                <a:avLst/>
                <a:gdLst/>
                <a:ahLst/>
                <a:cxnLst>
                  <a:cxn ang="0">
                    <a:pos x="83" y="28"/>
                  </a:cxn>
                  <a:cxn ang="0">
                    <a:pos x="27" y="0"/>
                  </a:cxn>
                  <a:cxn ang="0">
                    <a:pos x="0" y="117"/>
                  </a:cxn>
                  <a:cxn ang="0">
                    <a:pos x="83" y="28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31" name="Freeform 27"/>
              <p:cNvSpPr/>
              <p:nvPr userDrawn="1"/>
            </p:nvSpPr>
            <p:spPr bwMode="ltGray">
              <a:xfrm>
                <a:off x="1786" y="900"/>
                <a:ext cx="70" cy="49"/>
              </a:xfrm>
              <a:custGeom>
                <a:avLst/>
                <a:gdLst/>
                <a:ahLst/>
                <a:cxnLst>
                  <a:cxn ang="0">
                    <a:pos x="0" y="98"/>
                  </a:cxn>
                  <a:cxn ang="0">
                    <a:pos x="118" y="0"/>
                  </a:cxn>
                  <a:cxn ang="0">
                    <a:pos x="140" y="49"/>
                  </a:cxn>
                  <a:cxn ang="0">
                    <a:pos x="0" y="98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32" name="Freeform 28"/>
              <p:cNvSpPr/>
              <p:nvPr userDrawn="1"/>
            </p:nvSpPr>
            <p:spPr bwMode="ltGray">
              <a:xfrm>
                <a:off x="1772" y="1003"/>
                <a:ext cx="73" cy="25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145" y="0"/>
                  </a:cxn>
                  <a:cxn ang="0">
                    <a:pos x="131" y="49"/>
                  </a:cxn>
                  <a:cxn ang="0">
                    <a:pos x="0" y="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grpSp>
          <p:nvGrpSpPr>
            <p:cNvPr id="15" name="Group 29"/>
            <p:cNvGrpSpPr/>
            <p:nvPr userDrawn="1"/>
          </p:nvGrpSpPr>
          <p:grpSpPr bwMode="auto">
            <a:xfrm rot="4106450" flipH="1">
              <a:off x="404" y="262"/>
              <a:ext cx="708" cy="891"/>
              <a:chOff x="1727" y="866"/>
              <a:chExt cx="129" cy="157"/>
            </a:xfrm>
          </p:grpSpPr>
          <p:sp>
            <p:nvSpPr>
              <p:cNvPr id="27" name="Freeform 30"/>
              <p:cNvSpPr/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/>
                <a:ahLst/>
                <a:cxnLst>
                  <a:cxn ang="0">
                    <a:pos x="83" y="28"/>
                  </a:cxn>
                  <a:cxn ang="0">
                    <a:pos x="27" y="0"/>
                  </a:cxn>
                  <a:cxn ang="0">
                    <a:pos x="0" y="117"/>
                  </a:cxn>
                  <a:cxn ang="0">
                    <a:pos x="83" y="28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" name="Freeform 31"/>
              <p:cNvSpPr/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/>
                <a:ahLst/>
                <a:cxnLst>
                  <a:cxn ang="0">
                    <a:pos x="0" y="98"/>
                  </a:cxn>
                  <a:cxn ang="0">
                    <a:pos x="118" y="0"/>
                  </a:cxn>
                  <a:cxn ang="0">
                    <a:pos x="140" y="49"/>
                  </a:cxn>
                  <a:cxn ang="0">
                    <a:pos x="0" y="98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9" name="Freeform 32"/>
              <p:cNvSpPr/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145" y="0"/>
                  </a:cxn>
                  <a:cxn ang="0">
                    <a:pos x="131" y="49"/>
                  </a:cxn>
                  <a:cxn ang="0">
                    <a:pos x="0" y="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grpSp>
          <p:nvGrpSpPr>
            <p:cNvPr id="16" name="Group 33"/>
            <p:cNvGrpSpPr/>
            <p:nvPr userDrawn="1"/>
          </p:nvGrpSpPr>
          <p:grpSpPr bwMode="auto">
            <a:xfrm rot="10015322" flipH="1">
              <a:off x="4624" y="2392"/>
              <a:ext cx="708" cy="891"/>
              <a:chOff x="1727" y="866"/>
              <a:chExt cx="129" cy="157"/>
            </a:xfrm>
          </p:grpSpPr>
          <p:sp>
            <p:nvSpPr>
              <p:cNvPr id="24" name="Freeform 34"/>
              <p:cNvSpPr/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/>
                <a:ahLst/>
                <a:cxnLst>
                  <a:cxn ang="0">
                    <a:pos x="83" y="28"/>
                  </a:cxn>
                  <a:cxn ang="0">
                    <a:pos x="27" y="0"/>
                  </a:cxn>
                  <a:cxn ang="0">
                    <a:pos x="0" y="117"/>
                  </a:cxn>
                  <a:cxn ang="0">
                    <a:pos x="83" y="28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5" name="Freeform 35"/>
              <p:cNvSpPr/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/>
                <a:ahLst/>
                <a:cxnLst>
                  <a:cxn ang="0">
                    <a:pos x="0" y="98"/>
                  </a:cxn>
                  <a:cxn ang="0">
                    <a:pos x="118" y="0"/>
                  </a:cxn>
                  <a:cxn ang="0">
                    <a:pos x="140" y="49"/>
                  </a:cxn>
                  <a:cxn ang="0">
                    <a:pos x="0" y="98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6" name="Freeform 36"/>
              <p:cNvSpPr/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145" y="0"/>
                  </a:cxn>
                  <a:cxn ang="0">
                    <a:pos x="131" y="49"/>
                  </a:cxn>
                  <a:cxn ang="0">
                    <a:pos x="0" y="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sp>
          <p:nvSpPr>
            <p:cNvPr id="17" name="Freeform 37"/>
            <p:cNvSpPr/>
            <p:nvPr userDrawn="1"/>
          </p:nvSpPr>
          <p:spPr bwMode="ltGray">
            <a:xfrm>
              <a:off x="1217" y="2"/>
              <a:ext cx="862" cy="8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07"/>
                </a:cxn>
                <a:cxn ang="0">
                  <a:pos x="37" y="262"/>
                </a:cxn>
                <a:cxn ang="0">
                  <a:pos x="83" y="410"/>
                </a:cxn>
                <a:cxn ang="0">
                  <a:pos x="149" y="546"/>
                </a:cxn>
                <a:cxn ang="0">
                  <a:pos x="237" y="666"/>
                </a:cxn>
                <a:cxn ang="0">
                  <a:pos x="338" y="764"/>
                </a:cxn>
                <a:cxn ang="0">
                  <a:pos x="450" y="838"/>
                </a:cxn>
                <a:cxn ang="0">
                  <a:pos x="579" y="879"/>
                </a:cxn>
                <a:cxn ang="0">
                  <a:pos x="714" y="886"/>
                </a:cxn>
                <a:cxn ang="0">
                  <a:pos x="862" y="851"/>
                </a:cxn>
                <a:cxn ang="0">
                  <a:pos x="784" y="856"/>
                </a:cxn>
                <a:cxn ang="0">
                  <a:pos x="700" y="835"/>
                </a:cxn>
                <a:cxn ang="0">
                  <a:pos x="621" y="794"/>
                </a:cxn>
                <a:cxn ang="0">
                  <a:pos x="542" y="728"/>
                </a:cxn>
                <a:cxn ang="0">
                  <a:pos x="466" y="649"/>
                </a:cxn>
                <a:cxn ang="0">
                  <a:pos x="397" y="557"/>
                </a:cxn>
                <a:cxn ang="0">
                  <a:pos x="334" y="454"/>
                </a:cxn>
                <a:cxn ang="0">
                  <a:pos x="279" y="339"/>
                </a:cxn>
                <a:cxn ang="0">
                  <a:pos x="238" y="225"/>
                </a:cxn>
                <a:cxn ang="0">
                  <a:pos x="205" y="105"/>
                </a:cxn>
                <a:cxn ang="0">
                  <a:pos x="184" y="3"/>
                </a:cxn>
              </a:cxnLst>
              <a:rect l="0" t="0" r="r" b="b"/>
              <a:pathLst>
                <a:path w="862" h="886">
                  <a:moveTo>
                    <a:pt x="0" y="0"/>
                  </a:moveTo>
                  <a:lnTo>
                    <a:pt x="6" y="107"/>
                  </a:lnTo>
                  <a:lnTo>
                    <a:pt x="37" y="262"/>
                  </a:lnTo>
                  <a:lnTo>
                    <a:pt x="83" y="410"/>
                  </a:lnTo>
                  <a:lnTo>
                    <a:pt x="149" y="546"/>
                  </a:lnTo>
                  <a:lnTo>
                    <a:pt x="237" y="666"/>
                  </a:lnTo>
                  <a:lnTo>
                    <a:pt x="338" y="764"/>
                  </a:lnTo>
                  <a:lnTo>
                    <a:pt x="450" y="838"/>
                  </a:lnTo>
                  <a:lnTo>
                    <a:pt x="579" y="879"/>
                  </a:lnTo>
                  <a:lnTo>
                    <a:pt x="714" y="886"/>
                  </a:lnTo>
                  <a:lnTo>
                    <a:pt x="862" y="851"/>
                  </a:lnTo>
                  <a:lnTo>
                    <a:pt x="784" y="856"/>
                  </a:lnTo>
                  <a:lnTo>
                    <a:pt x="700" y="835"/>
                  </a:lnTo>
                  <a:lnTo>
                    <a:pt x="621" y="794"/>
                  </a:lnTo>
                  <a:lnTo>
                    <a:pt x="542" y="728"/>
                  </a:lnTo>
                  <a:lnTo>
                    <a:pt x="466" y="649"/>
                  </a:lnTo>
                  <a:lnTo>
                    <a:pt x="397" y="557"/>
                  </a:lnTo>
                  <a:lnTo>
                    <a:pt x="334" y="454"/>
                  </a:lnTo>
                  <a:lnTo>
                    <a:pt x="279" y="339"/>
                  </a:lnTo>
                  <a:lnTo>
                    <a:pt x="238" y="225"/>
                  </a:lnTo>
                  <a:lnTo>
                    <a:pt x="205" y="105"/>
                  </a:lnTo>
                  <a:lnTo>
                    <a:pt x="184" y="3"/>
                  </a:lnTo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8" name="Freeform 38"/>
            <p:cNvSpPr/>
            <p:nvPr userDrawn="1"/>
          </p:nvSpPr>
          <p:spPr bwMode="ltGray">
            <a:xfrm rot="9832527" flipV="1">
              <a:off x="2158" y="102"/>
              <a:ext cx="681" cy="59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5"/>
                </a:cxn>
                <a:cxn ang="0">
                  <a:pos x="3" y="50"/>
                </a:cxn>
                <a:cxn ang="0">
                  <a:pos x="6" y="75"/>
                </a:cxn>
                <a:cxn ang="0">
                  <a:pos x="11" y="98"/>
                </a:cxn>
                <a:cxn ang="0">
                  <a:pos x="18" y="119"/>
                </a:cxn>
                <a:cxn ang="0">
                  <a:pos x="27" y="141"/>
                </a:cxn>
                <a:cxn ang="0">
                  <a:pos x="38" y="161"/>
                </a:cxn>
                <a:cxn ang="0">
                  <a:pos x="51" y="178"/>
                </a:cxn>
                <a:cxn ang="0">
                  <a:pos x="67" y="194"/>
                </a:cxn>
                <a:cxn ang="0">
                  <a:pos x="86" y="208"/>
                </a:cxn>
                <a:cxn ang="0">
                  <a:pos x="106" y="219"/>
                </a:cxn>
                <a:cxn ang="0">
                  <a:pos x="131" y="228"/>
                </a:cxn>
                <a:cxn ang="0">
                  <a:pos x="158" y="234"/>
                </a:cxn>
                <a:cxn ang="0">
                  <a:pos x="188" y="237"/>
                </a:cxn>
                <a:cxn ang="0">
                  <a:pos x="220" y="236"/>
                </a:cxn>
                <a:cxn ang="0">
                  <a:pos x="257" y="232"/>
                </a:cxn>
                <a:cxn ang="0">
                  <a:pos x="224" y="227"/>
                </a:cxn>
                <a:cxn ang="0">
                  <a:pos x="195" y="220"/>
                </a:cxn>
                <a:cxn ang="0">
                  <a:pos x="170" y="212"/>
                </a:cxn>
                <a:cxn ang="0">
                  <a:pos x="148" y="204"/>
                </a:cxn>
                <a:cxn ang="0">
                  <a:pos x="128" y="193"/>
                </a:cxn>
                <a:cxn ang="0">
                  <a:pos x="112" y="182"/>
                </a:cxn>
                <a:cxn ang="0">
                  <a:pos x="97" y="169"/>
                </a:cxn>
                <a:cxn ang="0">
                  <a:pos x="84" y="155"/>
                </a:cxn>
                <a:cxn ang="0">
                  <a:pos x="72" y="141"/>
                </a:cxn>
                <a:cxn ang="0">
                  <a:pos x="61" y="125"/>
                </a:cxn>
                <a:cxn ang="0">
                  <a:pos x="52" y="107"/>
                </a:cxn>
                <a:cxn ang="0">
                  <a:pos x="43" y="88"/>
                </a:cxn>
                <a:cxn ang="0">
                  <a:pos x="33" y="69"/>
                </a:cxn>
                <a:cxn ang="0">
                  <a:pos x="23" y="47"/>
                </a:cxn>
                <a:cxn ang="0">
                  <a:pos x="12" y="24"/>
                </a:cxn>
                <a:cxn ang="0">
                  <a:pos x="0" y="0"/>
                </a:cxn>
              </a:cxnLst>
              <a:rect l="0" t="0" r="r" b="b"/>
              <a:pathLst>
                <a:path w="257" h="237">
                  <a:moveTo>
                    <a:pt x="0" y="0"/>
                  </a:moveTo>
                  <a:lnTo>
                    <a:pt x="0" y="25"/>
                  </a:lnTo>
                  <a:lnTo>
                    <a:pt x="3" y="50"/>
                  </a:lnTo>
                  <a:lnTo>
                    <a:pt x="6" y="75"/>
                  </a:lnTo>
                  <a:lnTo>
                    <a:pt x="11" y="98"/>
                  </a:lnTo>
                  <a:lnTo>
                    <a:pt x="18" y="119"/>
                  </a:lnTo>
                  <a:lnTo>
                    <a:pt x="27" y="141"/>
                  </a:lnTo>
                  <a:lnTo>
                    <a:pt x="38" y="161"/>
                  </a:lnTo>
                  <a:lnTo>
                    <a:pt x="51" y="178"/>
                  </a:lnTo>
                  <a:lnTo>
                    <a:pt x="67" y="194"/>
                  </a:lnTo>
                  <a:lnTo>
                    <a:pt x="86" y="208"/>
                  </a:lnTo>
                  <a:lnTo>
                    <a:pt x="106" y="219"/>
                  </a:lnTo>
                  <a:lnTo>
                    <a:pt x="131" y="228"/>
                  </a:lnTo>
                  <a:lnTo>
                    <a:pt x="158" y="234"/>
                  </a:lnTo>
                  <a:lnTo>
                    <a:pt x="188" y="237"/>
                  </a:lnTo>
                  <a:lnTo>
                    <a:pt x="220" y="236"/>
                  </a:lnTo>
                  <a:lnTo>
                    <a:pt x="257" y="232"/>
                  </a:lnTo>
                  <a:lnTo>
                    <a:pt x="224" y="227"/>
                  </a:lnTo>
                  <a:lnTo>
                    <a:pt x="195" y="220"/>
                  </a:lnTo>
                  <a:lnTo>
                    <a:pt x="170" y="212"/>
                  </a:lnTo>
                  <a:lnTo>
                    <a:pt x="148" y="204"/>
                  </a:lnTo>
                  <a:lnTo>
                    <a:pt x="128" y="193"/>
                  </a:lnTo>
                  <a:lnTo>
                    <a:pt x="112" y="182"/>
                  </a:lnTo>
                  <a:lnTo>
                    <a:pt x="97" y="169"/>
                  </a:lnTo>
                  <a:lnTo>
                    <a:pt x="84" y="155"/>
                  </a:lnTo>
                  <a:lnTo>
                    <a:pt x="72" y="141"/>
                  </a:lnTo>
                  <a:lnTo>
                    <a:pt x="61" y="125"/>
                  </a:lnTo>
                  <a:lnTo>
                    <a:pt x="52" y="107"/>
                  </a:lnTo>
                  <a:lnTo>
                    <a:pt x="43" y="88"/>
                  </a:lnTo>
                  <a:lnTo>
                    <a:pt x="33" y="69"/>
                  </a:lnTo>
                  <a:lnTo>
                    <a:pt x="23" y="47"/>
                  </a:lnTo>
                  <a:lnTo>
                    <a:pt x="1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9" name="Freeform 39"/>
            <p:cNvSpPr/>
            <p:nvPr userDrawn="1"/>
          </p:nvSpPr>
          <p:spPr bwMode="ltGray">
            <a:xfrm rot="9832527" flipV="1">
              <a:off x="1997" y="858"/>
              <a:ext cx="330" cy="278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124" y="108"/>
                </a:cxn>
                <a:cxn ang="0">
                  <a:pos x="120" y="107"/>
                </a:cxn>
                <a:cxn ang="0">
                  <a:pos x="107" y="105"/>
                </a:cxn>
                <a:cxn ang="0">
                  <a:pos x="89" y="101"/>
                </a:cxn>
                <a:cxn ang="0">
                  <a:pos x="68" y="99"/>
                </a:cxn>
                <a:cxn ang="0">
                  <a:pos x="45" y="97"/>
                </a:cxn>
                <a:cxn ang="0">
                  <a:pos x="25" y="98"/>
                </a:cxn>
                <a:cxn ang="0">
                  <a:pos x="9" y="102"/>
                </a:cxn>
                <a:cxn ang="0">
                  <a:pos x="0" y="110"/>
                </a:cxn>
                <a:cxn ang="0">
                  <a:pos x="4" y="98"/>
                </a:cxn>
                <a:cxn ang="0">
                  <a:pos x="8" y="89"/>
                </a:cxn>
                <a:cxn ang="0">
                  <a:pos x="16" y="82"/>
                </a:cxn>
                <a:cxn ang="0">
                  <a:pos x="25" y="76"/>
                </a:cxn>
                <a:cxn ang="0">
                  <a:pos x="36" y="72"/>
                </a:cxn>
                <a:cxn ang="0">
                  <a:pos x="47" y="71"/>
                </a:cxn>
                <a:cxn ang="0">
                  <a:pos x="59" y="71"/>
                </a:cxn>
                <a:cxn ang="0">
                  <a:pos x="72" y="74"/>
                </a:cxn>
                <a:cxn ang="0">
                  <a:pos x="73" y="71"/>
                </a:cxn>
                <a:cxn ang="0">
                  <a:pos x="70" y="56"/>
                </a:cxn>
                <a:cxn ang="0">
                  <a:pos x="67" y="38"/>
                </a:cxn>
                <a:cxn ang="0">
                  <a:pos x="65" y="30"/>
                </a:cxn>
                <a:cxn ang="0">
                  <a:pos x="63" y="30"/>
                </a:cxn>
                <a:cxn ang="0">
                  <a:pos x="61" y="29"/>
                </a:cxn>
                <a:cxn ang="0">
                  <a:pos x="59" y="26"/>
                </a:cxn>
                <a:cxn ang="0">
                  <a:pos x="57" y="23"/>
                </a:cxn>
                <a:cxn ang="0">
                  <a:pos x="57" y="19"/>
                </a:cxn>
                <a:cxn ang="0">
                  <a:pos x="59" y="14"/>
                </a:cxn>
                <a:cxn ang="0">
                  <a:pos x="66" y="8"/>
                </a:cxn>
                <a:cxn ang="0">
                  <a:pos x="77" y="0"/>
                </a:cxn>
              </a:cxnLst>
              <a:rect l="0" t="0" r="r" b="b"/>
              <a:pathLst>
                <a:path w="124" h="110">
                  <a:moveTo>
                    <a:pt x="77" y="0"/>
                  </a:moveTo>
                  <a:lnTo>
                    <a:pt x="124" y="108"/>
                  </a:lnTo>
                  <a:lnTo>
                    <a:pt x="120" y="107"/>
                  </a:lnTo>
                  <a:lnTo>
                    <a:pt x="107" y="105"/>
                  </a:lnTo>
                  <a:lnTo>
                    <a:pt x="89" y="101"/>
                  </a:lnTo>
                  <a:lnTo>
                    <a:pt x="68" y="99"/>
                  </a:lnTo>
                  <a:lnTo>
                    <a:pt x="45" y="97"/>
                  </a:lnTo>
                  <a:lnTo>
                    <a:pt x="25" y="98"/>
                  </a:lnTo>
                  <a:lnTo>
                    <a:pt x="9" y="102"/>
                  </a:lnTo>
                  <a:lnTo>
                    <a:pt x="0" y="110"/>
                  </a:lnTo>
                  <a:lnTo>
                    <a:pt x="4" y="98"/>
                  </a:lnTo>
                  <a:lnTo>
                    <a:pt x="8" y="89"/>
                  </a:lnTo>
                  <a:lnTo>
                    <a:pt x="16" y="82"/>
                  </a:lnTo>
                  <a:lnTo>
                    <a:pt x="25" y="76"/>
                  </a:lnTo>
                  <a:lnTo>
                    <a:pt x="36" y="72"/>
                  </a:lnTo>
                  <a:lnTo>
                    <a:pt x="47" y="71"/>
                  </a:lnTo>
                  <a:lnTo>
                    <a:pt x="59" y="71"/>
                  </a:lnTo>
                  <a:lnTo>
                    <a:pt x="72" y="74"/>
                  </a:lnTo>
                  <a:lnTo>
                    <a:pt x="73" y="71"/>
                  </a:lnTo>
                  <a:lnTo>
                    <a:pt x="70" y="56"/>
                  </a:lnTo>
                  <a:lnTo>
                    <a:pt x="67" y="38"/>
                  </a:lnTo>
                  <a:lnTo>
                    <a:pt x="65" y="30"/>
                  </a:lnTo>
                  <a:lnTo>
                    <a:pt x="63" y="30"/>
                  </a:lnTo>
                  <a:lnTo>
                    <a:pt x="61" y="29"/>
                  </a:lnTo>
                  <a:lnTo>
                    <a:pt x="59" y="26"/>
                  </a:lnTo>
                  <a:lnTo>
                    <a:pt x="57" y="23"/>
                  </a:lnTo>
                  <a:lnTo>
                    <a:pt x="57" y="19"/>
                  </a:lnTo>
                  <a:lnTo>
                    <a:pt x="59" y="14"/>
                  </a:lnTo>
                  <a:lnTo>
                    <a:pt x="66" y="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0" name="Freeform 40"/>
            <p:cNvSpPr/>
            <p:nvPr userDrawn="1"/>
          </p:nvSpPr>
          <p:spPr bwMode="ltGray">
            <a:xfrm rot="9832527" flipV="1">
              <a:off x="2224" y="808"/>
              <a:ext cx="123" cy="233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20" y="38"/>
                </a:cxn>
                <a:cxn ang="0">
                  <a:pos x="15" y="62"/>
                </a:cxn>
                <a:cxn ang="0">
                  <a:pos x="11" y="79"/>
                </a:cxn>
                <a:cxn ang="0">
                  <a:pos x="0" y="94"/>
                </a:cxn>
                <a:cxn ang="0">
                  <a:pos x="12" y="88"/>
                </a:cxn>
                <a:cxn ang="0">
                  <a:pos x="23" y="80"/>
                </a:cxn>
                <a:cxn ang="0">
                  <a:pos x="32" y="69"/>
                </a:cxn>
                <a:cxn ang="0">
                  <a:pos x="40" y="57"/>
                </a:cxn>
                <a:cxn ang="0">
                  <a:pos x="45" y="44"/>
                </a:cxn>
                <a:cxn ang="0">
                  <a:pos x="46" y="30"/>
                </a:cxn>
                <a:cxn ang="0">
                  <a:pos x="42" y="15"/>
                </a:cxn>
                <a:cxn ang="0">
                  <a:pos x="31" y="0"/>
                </a:cxn>
              </a:cxnLst>
              <a:rect l="0" t="0" r="r" b="b"/>
              <a:pathLst>
                <a:path w="46" h="94">
                  <a:moveTo>
                    <a:pt x="31" y="0"/>
                  </a:moveTo>
                  <a:lnTo>
                    <a:pt x="20" y="38"/>
                  </a:lnTo>
                  <a:lnTo>
                    <a:pt x="15" y="62"/>
                  </a:lnTo>
                  <a:lnTo>
                    <a:pt x="11" y="79"/>
                  </a:lnTo>
                  <a:lnTo>
                    <a:pt x="0" y="94"/>
                  </a:lnTo>
                  <a:lnTo>
                    <a:pt x="12" y="88"/>
                  </a:lnTo>
                  <a:lnTo>
                    <a:pt x="23" y="80"/>
                  </a:lnTo>
                  <a:lnTo>
                    <a:pt x="32" y="69"/>
                  </a:lnTo>
                  <a:lnTo>
                    <a:pt x="40" y="57"/>
                  </a:lnTo>
                  <a:lnTo>
                    <a:pt x="45" y="44"/>
                  </a:lnTo>
                  <a:lnTo>
                    <a:pt x="46" y="30"/>
                  </a:lnTo>
                  <a:lnTo>
                    <a:pt x="42" y="1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1" name="Freeform 41"/>
            <p:cNvSpPr/>
            <p:nvPr userDrawn="1"/>
          </p:nvSpPr>
          <p:spPr bwMode="ltGray">
            <a:xfrm>
              <a:off x="1603" y="0"/>
              <a:ext cx="124" cy="121"/>
            </a:xfrm>
            <a:custGeom>
              <a:avLst/>
              <a:gdLst/>
              <a:ahLst/>
              <a:cxnLst>
                <a:cxn ang="0">
                  <a:pos x="124" y="0"/>
                </a:cxn>
                <a:cxn ang="0">
                  <a:pos x="113" y="9"/>
                </a:cxn>
                <a:cxn ang="0">
                  <a:pos x="99" y="25"/>
                </a:cxn>
                <a:cxn ang="0">
                  <a:pos x="81" y="41"/>
                </a:cxn>
                <a:cxn ang="0">
                  <a:pos x="63" y="54"/>
                </a:cxn>
                <a:cxn ang="0">
                  <a:pos x="41" y="66"/>
                </a:cxn>
                <a:cxn ang="0">
                  <a:pos x="22" y="74"/>
                </a:cxn>
                <a:cxn ang="0">
                  <a:pos x="0" y="75"/>
                </a:cxn>
                <a:cxn ang="0">
                  <a:pos x="10" y="96"/>
                </a:cxn>
                <a:cxn ang="0">
                  <a:pos x="23" y="113"/>
                </a:cxn>
                <a:cxn ang="0">
                  <a:pos x="41" y="121"/>
                </a:cxn>
                <a:cxn ang="0">
                  <a:pos x="60" y="121"/>
                </a:cxn>
                <a:cxn ang="0">
                  <a:pos x="83" y="111"/>
                </a:cxn>
                <a:cxn ang="0">
                  <a:pos x="101" y="88"/>
                </a:cxn>
                <a:cxn ang="0">
                  <a:pos x="116" y="53"/>
                </a:cxn>
                <a:cxn ang="0">
                  <a:pos x="124" y="0"/>
                </a:cxn>
              </a:cxnLst>
              <a:rect l="0" t="0" r="r" b="b"/>
              <a:pathLst>
                <a:path w="124" h="121">
                  <a:moveTo>
                    <a:pt x="124" y="0"/>
                  </a:moveTo>
                  <a:lnTo>
                    <a:pt x="113" y="9"/>
                  </a:lnTo>
                  <a:lnTo>
                    <a:pt x="99" y="25"/>
                  </a:lnTo>
                  <a:lnTo>
                    <a:pt x="81" y="41"/>
                  </a:lnTo>
                  <a:lnTo>
                    <a:pt x="63" y="54"/>
                  </a:lnTo>
                  <a:lnTo>
                    <a:pt x="41" y="66"/>
                  </a:lnTo>
                  <a:lnTo>
                    <a:pt x="22" y="74"/>
                  </a:lnTo>
                  <a:lnTo>
                    <a:pt x="0" y="75"/>
                  </a:lnTo>
                  <a:lnTo>
                    <a:pt x="10" y="96"/>
                  </a:lnTo>
                  <a:lnTo>
                    <a:pt x="23" y="113"/>
                  </a:lnTo>
                  <a:lnTo>
                    <a:pt x="41" y="121"/>
                  </a:lnTo>
                  <a:lnTo>
                    <a:pt x="60" y="121"/>
                  </a:lnTo>
                  <a:lnTo>
                    <a:pt x="83" y="111"/>
                  </a:lnTo>
                  <a:lnTo>
                    <a:pt x="101" y="88"/>
                  </a:lnTo>
                  <a:lnTo>
                    <a:pt x="116" y="5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2" name="Freeform 42"/>
            <p:cNvSpPr/>
            <p:nvPr userDrawn="1"/>
          </p:nvSpPr>
          <p:spPr bwMode="ltGray">
            <a:xfrm rot="9832527" flipV="1">
              <a:off x="2173" y="1238"/>
              <a:ext cx="393" cy="2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6"/>
                </a:cxn>
                <a:cxn ang="0">
                  <a:pos x="16" y="14"/>
                </a:cxn>
                <a:cxn ang="0">
                  <a:pos x="28" y="24"/>
                </a:cxn>
                <a:cxn ang="0">
                  <a:pos x="41" y="37"/>
                </a:cxn>
                <a:cxn ang="0">
                  <a:pos x="58" y="53"/>
                </a:cxn>
                <a:cxn ang="0">
                  <a:pos x="73" y="70"/>
                </a:cxn>
                <a:cxn ang="0">
                  <a:pos x="88" y="90"/>
                </a:cxn>
                <a:cxn ang="0">
                  <a:pos x="100" y="113"/>
                </a:cxn>
                <a:cxn ang="0">
                  <a:pos x="112" y="137"/>
                </a:cxn>
                <a:cxn ang="0">
                  <a:pos x="120" y="165"/>
                </a:cxn>
                <a:cxn ang="0">
                  <a:pos x="124" y="196"/>
                </a:cxn>
                <a:cxn ang="0">
                  <a:pos x="126" y="228"/>
                </a:cxn>
                <a:cxn ang="0">
                  <a:pos x="120" y="264"/>
                </a:cxn>
                <a:cxn ang="0">
                  <a:pos x="109" y="302"/>
                </a:cxn>
                <a:cxn ang="0">
                  <a:pos x="92" y="342"/>
                </a:cxn>
                <a:cxn ang="0">
                  <a:pos x="67" y="386"/>
                </a:cxn>
                <a:cxn ang="0">
                  <a:pos x="39" y="436"/>
                </a:cxn>
                <a:cxn ang="0">
                  <a:pos x="21" y="482"/>
                </a:cxn>
                <a:cxn ang="0">
                  <a:pos x="10" y="525"/>
                </a:cxn>
                <a:cxn ang="0">
                  <a:pos x="6" y="566"/>
                </a:cxn>
                <a:cxn ang="0">
                  <a:pos x="6" y="605"/>
                </a:cxn>
                <a:cxn ang="0">
                  <a:pos x="8" y="641"/>
                </a:cxn>
                <a:cxn ang="0">
                  <a:pos x="12" y="673"/>
                </a:cxn>
                <a:cxn ang="0">
                  <a:pos x="14" y="704"/>
                </a:cxn>
                <a:cxn ang="0">
                  <a:pos x="41" y="688"/>
                </a:cxn>
                <a:cxn ang="0">
                  <a:pos x="39" y="680"/>
                </a:cxn>
                <a:cxn ang="0">
                  <a:pos x="36" y="657"/>
                </a:cxn>
                <a:cxn ang="0">
                  <a:pos x="33" y="622"/>
                </a:cxn>
                <a:cxn ang="0">
                  <a:pos x="35" y="575"/>
                </a:cxn>
                <a:cxn ang="0">
                  <a:pos x="41" y="519"/>
                </a:cxn>
                <a:cxn ang="0">
                  <a:pos x="58" y="455"/>
                </a:cxn>
                <a:cxn ang="0">
                  <a:pos x="86" y="386"/>
                </a:cxn>
                <a:cxn ang="0">
                  <a:pos x="129" y="313"/>
                </a:cxn>
                <a:cxn ang="0">
                  <a:pos x="143" y="279"/>
                </a:cxn>
                <a:cxn ang="0">
                  <a:pos x="149" y="235"/>
                </a:cxn>
                <a:cxn ang="0">
                  <a:pos x="144" y="184"/>
                </a:cxn>
                <a:cxn ang="0">
                  <a:pos x="131" y="134"/>
                </a:cxn>
                <a:cxn ang="0">
                  <a:pos x="109" y="85"/>
                </a:cxn>
                <a:cxn ang="0">
                  <a:pos x="81" y="44"/>
                </a:cxn>
                <a:cxn ang="0">
                  <a:pos x="44" y="14"/>
                </a:cxn>
                <a:cxn ang="0">
                  <a:pos x="0" y="0"/>
                </a:cxn>
              </a:cxnLst>
              <a:rect l="0" t="0" r="r" b="b"/>
              <a:pathLst>
                <a:path w="149" h="704">
                  <a:moveTo>
                    <a:pt x="0" y="0"/>
                  </a:moveTo>
                  <a:lnTo>
                    <a:pt x="6" y="6"/>
                  </a:lnTo>
                  <a:lnTo>
                    <a:pt x="16" y="14"/>
                  </a:lnTo>
                  <a:lnTo>
                    <a:pt x="28" y="24"/>
                  </a:lnTo>
                  <a:lnTo>
                    <a:pt x="41" y="37"/>
                  </a:lnTo>
                  <a:lnTo>
                    <a:pt x="58" y="53"/>
                  </a:lnTo>
                  <a:lnTo>
                    <a:pt x="73" y="70"/>
                  </a:lnTo>
                  <a:lnTo>
                    <a:pt x="88" y="90"/>
                  </a:lnTo>
                  <a:lnTo>
                    <a:pt x="100" y="113"/>
                  </a:lnTo>
                  <a:lnTo>
                    <a:pt x="112" y="137"/>
                  </a:lnTo>
                  <a:lnTo>
                    <a:pt x="120" y="165"/>
                  </a:lnTo>
                  <a:lnTo>
                    <a:pt x="124" y="196"/>
                  </a:lnTo>
                  <a:lnTo>
                    <a:pt x="126" y="228"/>
                  </a:lnTo>
                  <a:lnTo>
                    <a:pt x="120" y="264"/>
                  </a:lnTo>
                  <a:lnTo>
                    <a:pt x="109" y="302"/>
                  </a:lnTo>
                  <a:lnTo>
                    <a:pt x="92" y="342"/>
                  </a:lnTo>
                  <a:lnTo>
                    <a:pt x="67" y="386"/>
                  </a:lnTo>
                  <a:lnTo>
                    <a:pt x="39" y="436"/>
                  </a:lnTo>
                  <a:lnTo>
                    <a:pt x="21" y="482"/>
                  </a:lnTo>
                  <a:lnTo>
                    <a:pt x="10" y="525"/>
                  </a:lnTo>
                  <a:lnTo>
                    <a:pt x="6" y="566"/>
                  </a:lnTo>
                  <a:lnTo>
                    <a:pt x="6" y="605"/>
                  </a:lnTo>
                  <a:lnTo>
                    <a:pt x="8" y="641"/>
                  </a:lnTo>
                  <a:lnTo>
                    <a:pt x="12" y="673"/>
                  </a:lnTo>
                  <a:lnTo>
                    <a:pt x="14" y="704"/>
                  </a:lnTo>
                  <a:lnTo>
                    <a:pt x="41" y="688"/>
                  </a:lnTo>
                  <a:lnTo>
                    <a:pt x="39" y="680"/>
                  </a:lnTo>
                  <a:lnTo>
                    <a:pt x="36" y="657"/>
                  </a:lnTo>
                  <a:lnTo>
                    <a:pt x="33" y="622"/>
                  </a:lnTo>
                  <a:lnTo>
                    <a:pt x="35" y="575"/>
                  </a:lnTo>
                  <a:lnTo>
                    <a:pt x="41" y="519"/>
                  </a:lnTo>
                  <a:lnTo>
                    <a:pt x="58" y="455"/>
                  </a:lnTo>
                  <a:lnTo>
                    <a:pt x="86" y="386"/>
                  </a:lnTo>
                  <a:lnTo>
                    <a:pt x="129" y="313"/>
                  </a:lnTo>
                  <a:lnTo>
                    <a:pt x="143" y="279"/>
                  </a:lnTo>
                  <a:lnTo>
                    <a:pt x="149" y="235"/>
                  </a:lnTo>
                  <a:lnTo>
                    <a:pt x="144" y="184"/>
                  </a:lnTo>
                  <a:lnTo>
                    <a:pt x="131" y="134"/>
                  </a:lnTo>
                  <a:lnTo>
                    <a:pt x="109" y="85"/>
                  </a:lnTo>
                  <a:lnTo>
                    <a:pt x="81" y="44"/>
                  </a:lnTo>
                  <a:lnTo>
                    <a:pt x="44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3" name="Freeform 43"/>
            <p:cNvSpPr/>
            <p:nvPr userDrawn="1"/>
          </p:nvSpPr>
          <p:spPr bwMode="ltGray">
            <a:xfrm>
              <a:off x="0" y="1848"/>
              <a:ext cx="36" cy="1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" y="12"/>
                </a:cxn>
                <a:cxn ang="0">
                  <a:pos x="0" y="132"/>
                </a:cxn>
                <a:cxn ang="0">
                  <a:pos x="0" y="0"/>
                </a:cxn>
              </a:cxnLst>
              <a:rect l="0" t="0" r="r" b="b"/>
              <a:pathLst>
                <a:path w="36" h="132">
                  <a:moveTo>
                    <a:pt x="0" y="0"/>
                  </a:moveTo>
                  <a:lnTo>
                    <a:pt x="36" y="1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5167" name="Rectangle 47"/>
          <p:cNvSpPr>
            <a:spLocks noGrp="1" noChangeArrowheads="1"/>
          </p:cNvSpPr>
          <p:nvPr>
            <p:ph type="ctrTitle"/>
          </p:nvPr>
        </p:nvSpPr>
        <p:spPr>
          <a:xfrm>
            <a:off x="2455863" y="596900"/>
            <a:ext cx="6192837" cy="3581400"/>
          </a:xfrm>
        </p:spPr>
        <p:txBody>
          <a:bodyPr/>
          <a:lstStyle>
            <a:lvl1pPr>
              <a:defRPr sz="52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168" name="Rectangle 48"/>
          <p:cNvSpPr>
            <a:spLocks noGrp="1" noChangeArrowheads="1"/>
          </p:cNvSpPr>
          <p:nvPr>
            <p:ph type="subTitle" idx="1"/>
          </p:nvPr>
        </p:nvSpPr>
        <p:spPr>
          <a:xfrm>
            <a:off x="2489200" y="4279900"/>
            <a:ext cx="6146800" cy="1485900"/>
          </a:xfrm>
        </p:spPr>
        <p:txBody>
          <a:bodyPr/>
          <a:lstStyle>
            <a:lvl1pPr marL="0" indent="0" algn="ctr">
              <a:buFontTx/>
              <a:buNone/>
              <a:defRPr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6" name="Rectangle 4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47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48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1898CF-440F-3249-BAA1-A3664A3449F0}" type="slidenum">
              <a:rPr lang="en-US" altLang="zh-CN">
                <a:solidFill>
                  <a:srgbClr val="006699"/>
                </a:solidFill>
              </a:rPr>
            </a:fld>
            <a:endParaRPr lang="en-US" altLang="zh-CN">
              <a:solidFill>
                <a:srgbClr val="006699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6" name="Rectangle 4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22D63-4984-6646-8271-4A351EE65208}" type="slidenum">
              <a:rPr lang="en-US" altLang="zh-CN">
                <a:solidFill>
                  <a:srgbClr val="006699"/>
                </a:solidFill>
              </a:rPr>
            </a:fld>
            <a:endParaRPr lang="en-US" altLang="zh-CN">
              <a:solidFill>
                <a:srgbClr val="006699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6225" y="103188"/>
            <a:ext cx="2060575" cy="59531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2913" y="103188"/>
            <a:ext cx="6030912" cy="59531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6" name="Rectangle 4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F274A1-9807-C249-99AA-AE623837C4D6}" type="slidenum">
              <a:rPr lang="en-US" altLang="zh-CN">
                <a:solidFill>
                  <a:srgbClr val="006699"/>
                </a:solidFill>
              </a:rPr>
            </a:fld>
            <a:endParaRPr lang="en-US" altLang="zh-CN">
              <a:solidFill>
                <a:srgbClr val="006699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6" name="Rectangle 4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F5FCB-6C6E-6C4A-822A-81863D8730C1}" type="slidenum">
              <a:rPr lang="en-US" altLang="zh-CN">
                <a:solidFill>
                  <a:srgbClr val="006699"/>
                </a:solidFill>
              </a:rPr>
            </a:fld>
            <a:endParaRPr lang="en-US" altLang="zh-CN">
              <a:solidFill>
                <a:srgbClr val="006699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6" name="Rectangle 4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F9C4BF-129B-F94F-A3F0-B990D1157B7B}" type="slidenum">
              <a:rPr lang="en-US" altLang="zh-CN">
                <a:solidFill>
                  <a:srgbClr val="006699"/>
                </a:solidFill>
              </a:rPr>
            </a:fld>
            <a:endParaRPr lang="en-US" altLang="zh-CN">
              <a:solidFill>
                <a:srgbClr val="006699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56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56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7" name="Rectangle 4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8601EA-B5EB-9F4F-A82F-CBDA390E3F48}" type="slidenum">
              <a:rPr lang="en-US" altLang="zh-CN">
                <a:solidFill>
                  <a:srgbClr val="006699"/>
                </a:solidFill>
              </a:rPr>
            </a:fld>
            <a:endParaRPr lang="en-US" altLang="zh-CN">
              <a:solidFill>
                <a:srgbClr val="006699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8" name="Rectangle 4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9" name="Rectangle 4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615D3C-5E39-C146-B965-71BEB471BDA4}" type="slidenum">
              <a:rPr lang="en-US" altLang="zh-CN">
                <a:solidFill>
                  <a:srgbClr val="006699"/>
                </a:solidFill>
              </a:rPr>
            </a:fld>
            <a:endParaRPr lang="en-US" altLang="zh-CN">
              <a:solidFill>
                <a:srgbClr val="006699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5" name="Rectangle 4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D01AEA-4AC0-ED42-9AB5-7A4DC17B486C}" type="slidenum">
              <a:rPr lang="en-US" altLang="zh-CN">
                <a:solidFill>
                  <a:srgbClr val="006699"/>
                </a:solidFill>
              </a:rPr>
            </a:fld>
            <a:endParaRPr lang="en-US" altLang="zh-CN">
              <a:solidFill>
                <a:srgbClr val="006699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3" name="Rectangle 4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4" name="Rectangle 4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7B45B1-0E41-FF46-9EB5-CF4B864E9DEE}" type="slidenum">
              <a:rPr lang="en-US" altLang="zh-CN">
                <a:solidFill>
                  <a:srgbClr val="006699"/>
                </a:solidFill>
              </a:rPr>
            </a:fld>
            <a:endParaRPr lang="en-US" altLang="zh-CN">
              <a:solidFill>
                <a:srgbClr val="006699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7" name="Rectangle 4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8155C-EEDA-9744-9955-E353B35736EE}" type="slidenum">
              <a:rPr lang="en-US" altLang="zh-CN">
                <a:solidFill>
                  <a:srgbClr val="006699"/>
                </a:solidFill>
              </a:rPr>
            </a:fld>
            <a:endParaRPr lang="en-US" altLang="zh-CN">
              <a:solidFill>
                <a:srgbClr val="006699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7" name="Rectangle 4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063F6A-F10E-914B-A491-A2C19ADEDE4E}" type="slidenum">
              <a:rPr lang="en-US" altLang="zh-CN">
                <a:solidFill>
                  <a:srgbClr val="006699"/>
                </a:solidFill>
              </a:rPr>
            </a:fld>
            <a:endParaRPr lang="en-US" altLang="zh-CN">
              <a:solidFill>
                <a:srgbClr val="006699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/>
          <p:nvPr/>
        </p:nvGrpSpPr>
        <p:grpSpPr bwMode="auto">
          <a:xfrm>
            <a:off x="-7938" y="0"/>
            <a:ext cx="2833688" cy="6856413"/>
            <a:chOff x="-5" y="0"/>
            <a:chExt cx="1785" cy="4319"/>
          </a:xfrm>
        </p:grpSpPr>
        <p:sp>
          <p:nvSpPr>
            <p:cNvPr id="4099" name="Freeform 3"/>
            <p:cNvSpPr/>
            <p:nvPr/>
          </p:nvSpPr>
          <p:spPr bwMode="ltGray">
            <a:xfrm>
              <a:off x="-5" y="3262"/>
              <a:ext cx="472" cy="802"/>
            </a:xfrm>
            <a:custGeom>
              <a:avLst/>
              <a:gdLst/>
              <a:ahLst/>
              <a:cxnLst>
                <a:cxn ang="0">
                  <a:pos x="5" y="32"/>
                </a:cxn>
                <a:cxn ang="0">
                  <a:pos x="189" y="26"/>
                </a:cxn>
                <a:cxn ang="0">
                  <a:pos x="309" y="66"/>
                </a:cxn>
                <a:cxn ang="0">
                  <a:pos x="357" y="98"/>
                </a:cxn>
                <a:cxn ang="0">
                  <a:pos x="413" y="162"/>
                </a:cxn>
                <a:cxn ang="0">
                  <a:pos x="437" y="250"/>
                </a:cxn>
                <a:cxn ang="0">
                  <a:pos x="397" y="530"/>
                </a:cxn>
                <a:cxn ang="0">
                  <a:pos x="341" y="634"/>
                </a:cxn>
                <a:cxn ang="0">
                  <a:pos x="173" y="714"/>
                </a:cxn>
                <a:cxn ang="0">
                  <a:pos x="77" y="730"/>
                </a:cxn>
                <a:cxn ang="0">
                  <a:pos x="69" y="802"/>
                </a:cxn>
                <a:cxn ang="0">
                  <a:pos x="7" y="788"/>
                </a:cxn>
                <a:cxn ang="0">
                  <a:pos x="5" y="751"/>
                </a:cxn>
                <a:cxn ang="0">
                  <a:pos x="37" y="722"/>
                </a:cxn>
                <a:cxn ang="0">
                  <a:pos x="5" y="670"/>
                </a:cxn>
                <a:cxn ang="0">
                  <a:pos x="5" y="32"/>
                </a:cxn>
              </a:cxnLst>
              <a:rect l="0" t="0" r="r" b="b"/>
              <a:pathLst>
                <a:path w="472" h="802">
                  <a:moveTo>
                    <a:pt x="5" y="32"/>
                  </a:moveTo>
                  <a:cubicBezTo>
                    <a:pt x="101" y="0"/>
                    <a:pt x="20" y="17"/>
                    <a:pt x="189" y="26"/>
                  </a:cubicBezTo>
                  <a:cubicBezTo>
                    <a:pt x="221" y="37"/>
                    <a:pt x="280" y="47"/>
                    <a:pt x="309" y="66"/>
                  </a:cubicBezTo>
                  <a:cubicBezTo>
                    <a:pt x="325" y="77"/>
                    <a:pt x="357" y="98"/>
                    <a:pt x="357" y="98"/>
                  </a:cubicBezTo>
                  <a:cubicBezTo>
                    <a:pt x="394" y="154"/>
                    <a:pt x="373" y="135"/>
                    <a:pt x="413" y="162"/>
                  </a:cubicBezTo>
                  <a:cubicBezTo>
                    <a:pt x="433" y="223"/>
                    <a:pt x="426" y="193"/>
                    <a:pt x="437" y="250"/>
                  </a:cubicBezTo>
                  <a:cubicBezTo>
                    <a:pt x="433" y="370"/>
                    <a:pt x="472" y="455"/>
                    <a:pt x="397" y="530"/>
                  </a:cubicBezTo>
                  <a:cubicBezTo>
                    <a:pt x="385" y="567"/>
                    <a:pt x="368" y="607"/>
                    <a:pt x="341" y="634"/>
                  </a:cubicBezTo>
                  <a:cubicBezTo>
                    <a:pt x="319" y="701"/>
                    <a:pt x="233" y="707"/>
                    <a:pt x="173" y="714"/>
                  </a:cubicBezTo>
                  <a:cubicBezTo>
                    <a:pt x="142" y="724"/>
                    <a:pt x="100" y="707"/>
                    <a:pt x="77" y="730"/>
                  </a:cubicBezTo>
                  <a:cubicBezTo>
                    <a:pt x="60" y="747"/>
                    <a:pt x="72" y="778"/>
                    <a:pt x="69" y="802"/>
                  </a:cubicBezTo>
                  <a:cubicBezTo>
                    <a:pt x="53" y="799"/>
                    <a:pt x="23" y="792"/>
                    <a:pt x="7" y="788"/>
                  </a:cubicBezTo>
                  <a:cubicBezTo>
                    <a:pt x="5" y="788"/>
                    <a:pt x="0" y="762"/>
                    <a:pt x="5" y="751"/>
                  </a:cubicBezTo>
                  <a:cubicBezTo>
                    <a:pt x="10" y="740"/>
                    <a:pt x="37" y="735"/>
                    <a:pt x="37" y="722"/>
                  </a:cubicBezTo>
                  <a:cubicBezTo>
                    <a:pt x="26" y="682"/>
                    <a:pt x="22" y="685"/>
                    <a:pt x="5" y="670"/>
                  </a:cubicBezTo>
                  <a:cubicBezTo>
                    <a:pt x="5" y="541"/>
                    <a:pt x="5" y="233"/>
                    <a:pt x="5" y="32"/>
                  </a:cubicBezTo>
                  <a:close/>
                </a:path>
              </a:pathLst>
            </a:custGeom>
            <a:solidFill>
              <a:schemeClr val="folHlink">
                <a:alpha val="50000"/>
              </a:schemeClr>
            </a:solidFill>
            <a:ln w="9525">
              <a:noFill/>
              <a:round/>
            </a:ln>
            <a:effectLst/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grpSp>
          <p:nvGrpSpPr>
            <p:cNvPr id="1033" name="Group 4"/>
            <p:cNvGrpSpPr/>
            <p:nvPr/>
          </p:nvGrpSpPr>
          <p:grpSpPr bwMode="auto">
            <a:xfrm rot="14964908" flipH="1">
              <a:off x="104" y="2441"/>
              <a:ext cx="452" cy="444"/>
              <a:chOff x="1727" y="866"/>
              <a:chExt cx="129" cy="157"/>
            </a:xfrm>
          </p:grpSpPr>
          <p:sp>
            <p:nvSpPr>
              <p:cNvPr id="4101" name="Freeform 5"/>
              <p:cNvSpPr/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/>
                <a:ahLst/>
                <a:cxnLst>
                  <a:cxn ang="0">
                    <a:pos x="83" y="28"/>
                  </a:cxn>
                  <a:cxn ang="0">
                    <a:pos x="27" y="0"/>
                  </a:cxn>
                  <a:cxn ang="0">
                    <a:pos x="0" y="117"/>
                  </a:cxn>
                  <a:cxn ang="0">
                    <a:pos x="83" y="28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102" name="Freeform 6"/>
              <p:cNvSpPr/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/>
                <a:ahLst/>
                <a:cxnLst>
                  <a:cxn ang="0">
                    <a:pos x="0" y="98"/>
                  </a:cxn>
                  <a:cxn ang="0">
                    <a:pos x="118" y="0"/>
                  </a:cxn>
                  <a:cxn ang="0">
                    <a:pos x="140" y="49"/>
                  </a:cxn>
                  <a:cxn ang="0">
                    <a:pos x="0" y="98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103" name="Freeform 7"/>
              <p:cNvSpPr/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145" y="0"/>
                  </a:cxn>
                  <a:cxn ang="0">
                    <a:pos x="131" y="49"/>
                  </a:cxn>
                  <a:cxn ang="0">
                    <a:pos x="0" y="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sp>
          <p:nvSpPr>
            <p:cNvPr id="4104" name="Freeform 8"/>
            <p:cNvSpPr/>
            <p:nvPr/>
          </p:nvSpPr>
          <p:spPr bwMode="ltGray">
            <a:xfrm>
              <a:off x="90" y="1736"/>
              <a:ext cx="710" cy="768"/>
            </a:xfrm>
            <a:custGeom>
              <a:avLst/>
              <a:gdLst/>
              <a:ahLst/>
              <a:cxnLst>
                <a:cxn ang="0">
                  <a:pos x="14" y="416"/>
                </a:cxn>
                <a:cxn ang="0">
                  <a:pos x="14" y="272"/>
                </a:cxn>
                <a:cxn ang="0">
                  <a:pos x="102" y="144"/>
                </a:cxn>
                <a:cxn ang="0">
                  <a:pos x="150" y="96"/>
                </a:cxn>
                <a:cxn ang="0">
                  <a:pos x="198" y="64"/>
                </a:cxn>
                <a:cxn ang="0">
                  <a:pos x="350" y="0"/>
                </a:cxn>
                <a:cxn ang="0">
                  <a:pos x="534" y="8"/>
                </a:cxn>
                <a:cxn ang="0">
                  <a:pos x="662" y="96"/>
                </a:cxn>
                <a:cxn ang="0">
                  <a:pos x="710" y="200"/>
                </a:cxn>
                <a:cxn ang="0">
                  <a:pos x="702" y="400"/>
                </a:cxn>
                <a:cxn ang="0">
                  <a:pos x="678" y="448"/>
                </a:cxn>
                <a:cxn ang="0">
                  <a:pos x="550" y="632"/>
                </a:cxn>
                <a:cxn ang="0">
                  <a:pos x="518" y="656"/>
                </a:cxn>
                <a:cxn ang="0">
                  <a:pos x="470" y="664"/>
                </a:cxn>
                <a:cxn ang="0">
                  <a:pos x="518" y="680"/>
                </a:cxn>
                <a:cxn ang="0">
                  <a:pos x="566" y="696"/>
                </a:cxn>
                <a:cxn ang="0">
                  <a:pos x="574" y="720"/>
                </a:cxn>
                <a:cxn ang="0">
                  <a:pos x="526" y="736"/>
                </a:cxn>
                <a:cxn ang="0">
                  <a:pos x="502" y="752"/>
                </a:cxn>
                <a:cxn ang="0">
                  <a:pos x="454" y="768"/>
                </a:cxn>
                <a:cxn ang="0">
                  <a:pos x="438" y="712"/>
                </a:cxn>
                <a:cxn ang="0">
                  <a:pos x="246" y="688"/>
                </a:cxn>
                <a:cxn ang="0">
                  <a:pos x="134" y="648"/>
                </a:cxn>
                <a:cxn ang="0">
                  <a:pos x="110" y="624"/>
                </a:cxn>
                <a:cxn ang="0">
                  <a:pos x="78" y="576"/>
                </a:cxn>
                <a:cxn ang="0">
                  <a:pos x="54" y="464"/>
                </a:cxn>
                <a:cxn ang="0">
                  <a:pos x="30" y="408"/>
                </a:cxn>
                <a:cxn ang="0">
                  <a:pos x="22" y="384"/>
                </a:cxn>
                <a:cxn ang="0">
                  <a:pos x="14" y="416"/>
                </a:cxn>
              </a:cxnLst>
              <a:rect l="0" t="0" r="r" b="b"/>
              <a:pathLst>
                <a:path w="710" h="768">
                  <a:moveTo>
                    <a:pt x="14" y="416"/>
                  </a:moveTo>
                  <a:cubicBezTo>
                    <a:pt x="6" y="353"/>
                    <a:pt x="0" y="339"/>
                    <a:pt x="14" y="272"/>
                  </a:cubicBezTo>
                  <a:cubicBezTo>
                    <a:pt x="24" y="227"/>
                    <a:pt x="72" y="178"/>
                    <a:pt x="102" y="144"/>
                  </a:cubicBezTo>
                  <a:cubicBezTo>
                    <a:pt x="117" y="127"/>
                    <a:pt x="134" y="112"/>
                    <a:pt x="150" y="96"/>
                  </a:cubicBezTo>
                  <a:cubicBezTo>
                    <a:pt x="164" y="82"/>
                    <a:pt x="198" y="64"/>
                    <a:pt x="198" y="64"/>
                  </a:cubicBezTo>
                  <a:cubicBezTo>
                    <a:pt x="231" y="14"/>
                    <a:pt x="294" y="7"/>
                    <a:pt x="350" y="0"/>
                  </a:cubicBezTo>
                  <a:cubicBezTo>
                    <a:pt x="411" y="3"/>
                    <a:pt x="473" y="1"/>
                    <a:pt x="534" y="8"/>
                  </a:cubicBezTo>
                  <a:cubicBezTo>
                    <a:pt x="582" y="13"/>
                    <a:pt x="624" y="71"/>
                    <a:pt x="662" y="96"/>
                  </a:cubicBezTo>
                  <a:cubicBezTo>
                    <a:pt x="691" y="140"/>
                    <a:pt x="698" y="151"/>
                    <a:pt x="710" y="200"/>
                  </a:cubicBezTo>
                  <a:cubicBezTo>
                    <a:pt x="707" y="267"/>
                    <a:pt x="707" y="333"/>
                    <a:pt x="702" y="400"/>
                  </a:cubicBezTo>
                  <a:cubicBezTo>
                    <a:pt x="700" y="423"/>
                    <a:pt x="688" y="428"/>
                    <a:pt x="678" y="448"/>
                  </a:cubicBezTo>
                  <a:cubicBezTo>
                    <a:pt x="646" y="512"/>
                    <a:pt x="626" y="607"/>
                    <a:pt x="550" y="632"/>
                  </a:cubicBezTo>
                  <a:cubicBezTo>
                    <a:pt x="539" y="640"/>
                    <a:pt x="530" y="651"/>
                    <a:pt x="518" y="656"/>
                  </a:cubicBezTo>
                  <a:cubicBezTo>
                    <a:pt x="503" y="662"/>
                    <a:pt x="470" y="648"/>
                    <a:pt x="470" y="664"/>
                  </a:cubicBezTo>
                  <a:cubicBezTo>
                    <a:pt x="470" y="681"/>
                    <a:pt x="502" y="675"/>
                    <a:pt x="518" y="680"/>
                  </a:cubicBezTo>
                  <a:cubicBezTo>
                    <a:pt x="534" y="685"/>
                    <a:pt x="566" y="696"/>
                    <a:pt x="566" y="696"/>
                  </a:cubicBezTo>
                  <a:cubicBezTo>
                    <a:pt x="569" y="704"/>
                    <a:pt x="580" y="714"/>
                    <a:pt x="574" y="720"/>
                  </a:cubicBezTo>
                  <a:cubicBezTo>
                    <a:pt x="562" y="732"/>
                    <a:pt x="542" y="731"/>
                    <a:pt x="526" y="736"/>
                  </a:cubicBezTo>
                  <a:cubicBezTo>
                    <a:pt x="517" y="739"/>
                    <a:pt x="511" y="748"/>
                    <a:pt x="502" y="752"/>
                  </a:cubicBezTo>
                  <a:cubicBezTo>
                    <a:pt x="487" y="759"/>
                    <a:pt x="454" y="768"/>
                    <a:pt x="454" y="768"/>
                  </a:cubicBezTo>
                  <a:cubicBezTo>
                    <a:pt x="448" y="750"/>
                    <a:pt x="453" y="725"/>
                    <a:pt x="438" y="712"/>
                  </a:cubicBezTo>
                  <a:cubicBezTo>
                    <a:pt x="407" y="685"/>
                    <a:pt x="256" y="689"/>
                    <a:pt x="246" y="688"/>
                  </a:cubicBezTo>
                  <a:cubicBezTo>
                    <a:pt x="207" y="680"/>
                    <a:pt x="166" y="674"/>
                    <a:pt x="134" y="648"/>
                  </a:cubicBezTo>
                  <a:cubicBezTo>
                    <a:pt x="125" y="641"/>
                    <a:pt x="117" y="633"/>
                    <a:pt x="110" y="624"/>
                  </a:cubicBezTo>
                  <a:cubicBezTo>
                    <a:pt x="98" y="609"/>
                    <a:pt x="78" y="576"/>
                    <a:pt x="78" y="576"/>
                  </a:cubicBezTo>
                  <a:cubicBezTo>
                    <a:pt x="66" y="506"/>
                    <a:pt x="74" y="544"/>
                    <a:pt x="54" y="464"/>
                  </a:cubicBezTo>
                  <a:cubicBezTo>
                    <a:pt x="37" y="397"/>
                    <a:pt x="58" y="463"/>
                    <a:pt x="30" y="408"/>
                  </a:cubicBezTo>
                  <a:cubicBezTo>
                    <a:pt x="26" y="400"/>
                    <a:pt x="30" y="380"/>
                    <a:pt x="22" y="384"/>
                  </a:cubicBezTo>
                  <a:cubicBezTo>
                    <a:pt x="12" y="389"/>
                    <a:pt x="17" y="405"/>
                    <a:pt x="14" y="416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9525">
              <a:noFill/>
              <a:round/>
            </a:ln>
            <a:effectLst/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grpSp>
          <p:nvGrpSpPr>
            <p:cNvPr id="1035" name="Group 9"/>
            <p:cNvGrpSpPr/>
            <p:nvPr/>
          </p:nvGrpSpPr>
          <p:grpSpPr bwMode="auto">
            <a:xfrm rot="416244">
              <a:off x="9" y="1746"/>
              <a:ext cx="1771" cy="1741"/>
              <a:chOff x="41" y="2787"/>
              <a:chExt cx="902" cy="833"/>
            </a:xfrm>
          </p:grpSpPr>
          <p:sp>
            <p:nvSpPr>
              <p:cNvPr id="4106" name="Freeform 10"/>
              <p:cNvSpPr/>
              <p:nvPr userDrawn="1"/>
            </p:nvSpPr>
            <p:spPr bwMode="ltGray">
              <a:xfrm rot="373331" flipH="1">
                <a:off x="125" y="2787"/>
                <a:ext cx="313" cy="303"/>
              </a:xfrm>
              <a:custGeom>
                <a:avLst/>
                <a:gdLst/>
                <a:ahLst/>
                <a:cxnLst>
                  <a:cxn ang="0">
                    <a:pos x="46" y="210"/>
                  </a:cxn>
                  <a:cxn ang="0">
                    <a:pos x="37" y="198"/>
                  </a:cxn>
                  <a:cxn ang="0">
                    <a:pos x="26" y="181"/>
                  </a:cxn>
                  <a:cxn ang="0">
                    <a:pos x="15" y="159"/>
                  </a:cxn>
                  <a:cxn ang="0">
                    <a:pos x="5" y="135"/>
                  </a:cxn>
                  <a:cxn ang="0">
                    <a:pos x="0" y="109"/>
                  </a:cxn>
                  <a:cxn ang="0">
                    <a:pos x="1" y="82"/>
                  </a:cxn>
                  <a:cxn ang="0">
                    <a:pos x="9" y="57"/>
                  </a:cxn>
                  <a:cxn ang="0">
                    <a:pos x="27" y="35"/>
                  </a:cxn>
                  <a:cxn ang="0">
                    <a:pos x="45" y="22"/>
                  </a:cxn>
                  <a:cxn ang="0">
                    <a:pos x="60" y="12"/>
                  </a:cxn>
                  <a:cxn ang="0">
                    <a:pos x="72" y="7"/>
                  </a:cxn>
                  <a:cxn ang="0">
                    <a:pos x="81" y="5"/>
                  </a:cxn>
                  <a:cxn ang="0">
                    <a:pos x="88" y="5"/>
                  </a:cxn>
                  <a:cxn ang="0">
                    <a:pos x="104" y="0"/>
                  </a:cxn>
                  <a:cxn ang="0">
                    <a:pos x="148" y="8"/>
                  </a:cxn>
                  <a:cxn ang="0">
                    <a:pos x="160" y="12"/>
                  </a:cxn>
                  <a:cxn ang="0">
                    <a:pos x="172" y="15"/>
                  </a:cxn>
                  <a:cxn ang="0">
                    <a:pos x="182" y="19"/>
                  </a:cxn>
                  <a:cxn ang="0">
                    <a:pos x="190" y="23"/>
                  </a:cxn>
                  <a:cxn ang="0">
                    <a:pos x="198" y="27"/>
                  </a:cxn>
                  <a:cxn ang="0">
                    <a:pos x="205" y="32"/>
                  </a:cxn>
                  <a:cxn ang="0">
                    <a:pos x="211" y="38"/>
                  </a:cxn>
                  <a:cxn ang="0">
                    <a:pos x="217" y="45"/>
                  </a:cxn>
                  <a:cxn ang="0">
                    <a:pos x="205" y="40"/>
                  </a:cxn>
                  <a:cxn ang="0">
                    <a:pos x="194" y="36"/>
                  </a:cxn>
                  <a:cxn ang="0">
                    <a:pos x="183" y="33"/>
                  </a:cxn>
                  <a:cxn ang="0">
                    <a:pos x="172" y="30"/>
                  </a:cxn>
                  <a:cxn ang="0">
                    <a:pos x="163" y="27"/>
                  </a:cxn>
                  <a:cxn ang="0">
                    <a:pos x="153" y="26"/>
                  </a:cxn>
                  <a:cxn ang="0">
                    <a:pos x="143" y="24"/>
                  </a:cxn>
                  <a:cxn ang="0">
                    <a:pos x="134" y="24"/>
                  </a:cxn>
                  <a:cxn ang="0">
                    <a:pos x="125" y="24"/>
                  </a:cxn>
                  <a:cxn ang="0">
                    <a:pos x="116" y="25"/>
                  </a:cxn>
                  <a:cxn ang="0">
                    <a:pos x="107" y="27"/>
                  </a:cxn>
                  <a:cxn ang="0">
                    <a:pos x="99" y="29"/>
                  </a:cxn>
                  <a:cxn ang="0">
                    <a:pos x="91" y="33"/>
                  </a:cxn>
                  <a:cxn ang="0">
                    <a:pos x="82" y="36"/>
                  </a:cxn>
                  <a:cxn ang="0">
                    <a:pos x="74" y="41"/>
                  </a:cxn>
                  <a:cxn ang="0">
                    <a:pos x="66" y="46"/>
                  </a:cxn>
                  <a:cxn ang="0">
                    <a:pos x="52" y="61"/>
                  </a:cxn>
                  <a:cxn ang="0">
                    <a:pos x="42" y="80"/>
                  </a:cxn>
                  <a:cxn ang="0">
                    <a:pos x="37" y="103"/>
                  </a:cxn>
                  <a:cxn ang="0">
                    <a:pos x="35" y="126"/>
                  </a:cxn>
                  <a:cxn ang="0">
                    <a:pos x="35" y="151"/>
                  </a:cxn>
                  <a:cxn ang="0">
                    <a:pos x="38" y="174"/>
                  </a:cxn>
                  <a:cxn ang="0">
                    <a:pos x="41" y="194"/>
                  </a:cxn>
                  <a:cxn ang="0">
                    <a:pos x="46" y="210"/>
                  </a:cxn>
                </a:cxnLst>
                <a:rect l="0" t="0" r="r" b="b"/>
                <a:pathLst>
                  <a:path w="217" h="210">
                    <a:moveTo>
                      <a:pt x="46" y="210"/>
                    </a:moveTo>
                    <a:lnTo>
                      <a:pt x="37" y="198"/>
                    </a:lnTo>
                    <a:lnTo>
                      <a:pt x="26" y="181"/>
                    </a:lnTo>
                    <a:lnTo>
                      <a:pt x="15" y="159"/>
                    </a:lnTo>
                    <a:lnTo>
                      <a:pt x="5" y="135"/>
                    </a:lnTo>
                    <a:lnTo>
                      <a:pt x="0" y="109"/>
                    </a:lnTo>
                    <a:lnTo>
                      <a:pt x="1" y="82"/>
                    </a:lnTo>
                    <a:lnTo>
                      <a:pt x="9" y="57"/>
                    </a:lnTo>
                    <a:lnTo>
                      <a:pt x="27" y="35"/>
                    </a:lnTo>
                    <a:lnTo>
                      <a:pt x="45" y="22"/>
                    </a:lnTo>
                    <a:lnTo>
                      <a:pt x="60" y="12"/>
                    </a:lnTo>
                    <a:lnTo>
                      <a:pt x="72" y="7"/>
                    </a:lnTo>
                    <a:lnTo>
                      <a:pt x="81" y="5"/>
                    </a:lnTo>
                    <a:lnTo>
                      <a:pt x="88" y="5"/>
                    </a:lnTo>
                    <a:lnTo>
                      <a:pt x="104" y="0"/>
                    </a:lnTo>
                    <a:lnTo>
                      <a:pt x="148" y="8"/>
                    </a:lnTo>
                    <a:lnTo>
                      <a:pt x="160" y="12"/>
                    </a:lnTo>
                    <a:lnTo>
                      <a:pt x="172" y="15"/>
                    </a:lnTo>
                    <a:lnTo>
                      <a:pt x="182" y="19"/>
                    </a:lnTo>
                    <a:lnTo>
                      <a:pt x="190" y="23"/>
                    </a:lnTo>
                    <a:lnTo>
                      <a:pt x="198" y="27"/>
                    </a:lnTo>
                    <a:lnTo>
                      <a:pt x="205" y="32"/>
                    </a:lnTo>
                    <a:lnTo>
                      <a:pt x="211" y="38"/>
                    </a:lnTo>
                    <a:lnTo>
                      <a:pt x="217" y="45"/>
                    </a:lnTo>
                    <a:lnTo>
                      <a:pt x="205" y="40"/>
                    </a:lnTo>
                    <a:lnTo>
                      <a:pt x="194" y="36"/>
                    </a:lnTo>
                    <a:lnTo>
                      <a:pt x="183" y="33"/>
                    </a:lnTo>
                    <a:lnTo>
                      <a:pt x="172" y="30"/>
                    </a:lnTo>
                    <a:lnTo>
                      <a:pt x="163" y="27"/>
                    </a:lnTo>
                    <a:lnTo>
                      <a:pt x="153" y="26"/>
                    </a:lnTo>
                    <a:lnTo>
                      <a:pt x="143" y="24"/>
                    </a:lnTo>
                    <a:lnTo>
                      <a:pt x="134" y="24"/>
                    </a:lnTo>
                    <a:lnTo>
                      <a:pt x="125" y="24"/>
                    </a:lnTo>
                    <a:lnTo>
                      <a:pt x="116" y="25"/>
                    </a:lnTo>
                    <a:lnTo>
                      <a:pt x="107" y="27"/>
                    </a:lnTo>
                    <a:lnTo>
                      <a:pt x="99" y="29"/>
                    </a:lnTo>
                    <a:lnTo>
                      <a:pt x="91" y="33"/>
                    </a:lnTo>
                    <a:lnTo>
                      <a:pt x="82" y="36"/>
                    </a:lnTo>
                    <a:lnTo>
                      <a:pt x="74" y="41"/>
                    </a:lnTo>
                    <a:lnTo>
                      <a:pt x="66" y="46"/>
                    </a:lnTo>
                    <a:lnTo>
                      <a:pt x="52" y="61"/>
                    </a:lnTo>
                    <a:lnTo>
                      <a:pt x="42" y="80"/>
                    </a:lnTo>
                    <a:lnTo>
                      <a:pt x="37" y="103"/>
                    </a:lnTo>
                    <a:lnTo>
                      <a:pt x="35" y="126"/>
                    </a:lnTo>
                    <a:lnTo>
                      <a:pt x="35" y="151"/>
                    </a:lnTo>
                    <a:lnTo>
                      <a:pt x="38" y="174"/>
                    </a:lnTo>
                    <a:lnTo>
                      <a:pt x="41" y="194"/>
                    </a:lnTo>
                    <a:lnTo>
                      <a:pt x="46" y="21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107" name="Freeform 11"/>
              <p:cNvSpPr/>
              <p:nvPr userDrawn="1"/>
            </p:nvSpPr>
            <p:spPr bwMode="ltGray">
              <a:xfrm rot="373331" flipH="1">
                <a:off x="41" y="2843"/>
                <a:ext cx="262" cy="308"/>
              </a:xfrm>
              <a:custGeom>
                <a:avLst/>
                <a:gdLst/>
                <a:ahLst/>
                <a:cxnLst>
                  <a:cxn ang="0">
                    <a:pos x="109" y="0"/>
                  </a:cxn>
                  <a:cxn ang="0">
                    <a:pos x="112" y="2"/>
                  </a:cxn>
                  <a:cxn ang="0">
                    <a:pos x="118" y="8"/>
                  </a:cxn>
                  <a:cxn ang="0">
                    <a:pos x="127" y="18"/>
                  </a:cxn>
                  <a:cxn ang="0">
                    <a:pos x="137" y="33"/>
                  </a:cxn>
                  <a:cxn ang="0">
                    <a:pos x="145" y="52"/>
                  </a:cxn>
                  <a:cxn ang="0">
                    <a:pos x="150" y="76"/>
                  </a:cxn>
                  <a:cxn ang="0">
                    <a:pos x="150" y="105"/>
                  </a:cxn>
                  <a:cxn ang="0">
                    <a:pos x="144" y="139"/>
                  </a:cxn>
                  <a:cxn ang="0">
                    <a:pos x="140" y="149"/>
                  </a:cxn>
                  <a:cxn ang="0">
                    <a:pos x="136" y="157"/>
                  </a:cxn>
                  <a:cxn ang="0">
                    <a:pos x="131" y="165"/>
                  </a:cxn>
                  <a:cxn ang="0">
                    <a:pos x="125" y="173"/>
                  </a:cxn>
                  <a:cxn ang="0">
                    <a:pos x="117" y="180"/>
                  </a:cxn>
                  <a:cxn ang="0">
                    <a:pos x="110" y="185"/>
                  </a:cxn>
                  <a:cxn ang="0">
                    <a:pos x="102" y="191"/>
                  </a:cxn>
                  <a:cxn ang="0">
                    <a:pos x="92" y="195"/>
                  </a:cxn>
                  <a:cxn ang="0">
                    <a:pos x="82" y="197"/>
                  </a:cxn>
                  <a:cxn ang="0">
                    <a:pos x="72" y="200"/>
                  </a:cxn>
                  <a:cxn ang="0">
                    <a:pos x="61" y="201"/>
                  </a:cxn>
                  <a:cxn ang="0">
                    <a:pos x="49" y="201"/>
                  </a:cxn>
                  <a:cxn ang="0">
                    <a:pos x="37" y="200"/>
                  </a:cxn>
                  <a:cxn ang="0">
                    <a:pos x="25" y="197"/>
                  </a:cxn>
                  <a:cxn ang="0">
                    <a:pos x="12" y="193"/>
                  </a:cxn>
                  <a:cxn ang="0">
                    <a:pos x="0" y="188"/>
                  </a:cxn>
                  <a:cxn ang="0">
                    <a:pos x="11" y="195"/>
                  </a:cxn>
                  <a:cxn ang="0">
                    <a:pos x="22" y="200"/>
                  </a:cxn>
                  <a:cxn ang="0">
                    <a:pos x="33" y="205"/>
                  </a:cxn>
                  <a:cxn ang="0">
                    <a:pos x="43" y="208"/>
                  </a:cxn>
                  <a:cxn ang="0">
                    <a:pos x="53" y="211"/>
                  </a:cxn>
                  <a:cxn ang="0">
                    <a:pos x="63" y="212"/>
                  </a:cxn>
                  <a:cxn ang="0">
                    <a:pos x="73" y="213"/>
                  </a:cxn>
                  <a:cxn ang="0">
                    <a:pos x="83" y="213"/>
                  </a:cxn>
                  <a:cxn ang="0">
                    <a:pos x="91" y="212"/>
                  </a:cxn>
                  <a:cxn ang="0">
                    <a:pos x="100" y="210"/>
                  </a:cxn>
                  <a:cxn ang="0">
                    <a:pos x="108" y="208"/>
                  </a:cxn>
                  <a:cxn ang="0">
                    <a:pos x="116" y="206"/>
                  </a:cxn>
                  <a:cxn ang="0">
                    <a:pos x="123" y="203"/>
                  </a:cxn>
                  <a:cxn ang="0">
                    <a:pos x="130" y="199"/>
                  </a:cxn>
                  <a:cxn ang="0">
                    <a:pos x="136" y="195"/>
                  </a:cxn>
                  <a:cxn ang="0">
                    <a:pos x="142" y="191"/>
                  </a:cxn>
                  <a:cxn ang="0">
                    <a:pos x="158" y="176"/>
                  </a:cxn>
                  <a:cxn ang="0">
                    <a:pos x="169" y="161"/>
                  </a:cxn>
                  <a:cxn ang="0">
                    <a:pos x="176" y="144"/>
                  </a:cxn>
                  <a:cxn ang="0">
                    <a:pos x="179" y="128"/>
                  </a:cxn>
                  <a:cxn ang="0">
                    <a:pos x="181" y="111"/>
                  </a:cxn>
                  <a:cxn ang="0">
                    <a:pos x="181" y="95"/>
                  </a:cxn>
                  <a:cxn ang="0">
                    <a:pos x="182" y="79"/>
                  </a:cxn>
                  <a:cxn ang="0">
                    <a:pos x="173" y="46"/>
                  </a:cxn>
                  <a:cxn ang="0">
                    <a:pos x="156" y="21"/>
                  </a:cxn>
                  <a:cxn ang="0">
                    <a:pos x="151" y="18"/>
                  </a:cxn>
                  <a:cxn ang="0">
                    <a:pos x="147" y="15"/>
                  </a:cxn>
                  <a:cxn ang="0">
                    <a:pos x="142" y="13"/>
                  </a:cxn>
                  <a:cxn ang="0">
                    <a:pos x="138" y="11"/>
                  </a:cxn>
                  <a:cxn ang="0">
                    <a:pos x="132" y="9"/>
                  </a:cxn>
                  <a:cxn ang="0">
                    <a:pos x="126" y="6"/>
                  </a:cxn>
                  <a:cxn ang="0">
                    <a:pos x="119" y="3"/>
                  </a:cxn>
                  <a:cxn ang="0">
                    <a:pos x="109" y="0"/>
                  </a:cxn>
                </a:cxnLst>
                <a:rect l="0" t="0" r="r" b="b"/>
                <a:pathLst>
                  <a:path w="182" h="213">
                    <a:moveTo>
                      <a:pt x="109" y="0"/>
                    </a:moveTo>
                    <a:lnTo>
                      <a:pt x="112" y="2"/>
                    </a:lnTo>
                    <a:lnTo>
                      <a:pt x="118" y="8"/>
                    </a:lnTo>
                    <a:lnTo>
                      <a:pt x="127" y="18"/>
                    </a:lnTo>
                    <a:lnTo>
                      <a:pt x="137" y="33"/>
                    </a:lnTo>
                    <a:lnTo>
                      <a:pt x="145" y="52"/>
                    </a:lnTo>
                    <a:lnTo>
                      <a:pt x="150" y="76"/>
                    </a:lnTo>
                    <a:lnTo>
                      <a:pt x="150" y="105"/>
                    </a:lnTo>
                    <a:lnTo>
                      <a:pt x="144" y="139"/>
                    </a:lnTo>
                    <a:lnTo>
                      <a:pt x="140" y="149"/>
                    </a:lnTo>
                    <a:lnTo>
                      <a:pt x="136" y="157"/>
                    </a:lnTo>
                    <a:lnTo>
                      <a:pt x="131" y="165"/>
                    </a:lnTo>
                    <a:lnTo>
                      <a:pt x="125" y="173"/>
                    </a:lnTo>
                    <a:lnTo>
                      <a:pt x="117" y="180"/>
                    </a:lnTo>
                    <a:lnTo>
                      <a:pt x="110" y="185"/>
                    </a:lnTo>
                    <a:lnTo>
                      <a:pt x="102" y="191"/>
                    </a:lnTo>
                    <a:lnTo>
                      <a:pt x="92" y="195"/>
                    </a:lnTo>
                    <a:lnTo>
                      <a:pt x="82" y="197"/>
                    </a:lnTo>
                    <a:lnTo>
                      <a:pt x="72" y="200"/>
                    </a:lnTo>
                    <a:lnTo>
                      <a:pt x="61" y="201"/>
                    </a:lnTo>
                    <a:lnTo>
                      <a:pt x="49" y="201"/>
                    </a:lnTo>
                    <a:lnTo>
                      <a:pt x="37" y="200"/>
                    </a:lnTo>
                    <a:lnTo>
                      <a:pt x="25" y="197"/>
                    </a:lnTo>
                    <a:lnTo>
                      <a:pt x="12" y="193"/>
                    </a:lnTo>
                    <a:lnTo>
                      <a:pt x="0" y="188"/>
                    </a:lnTo>
                    <a:lnTo>
                      <a:pt x="11" y="195"/>
                    </a:lnTo>
                    <a:lnTo>
                      <a:pt x="22" y="200"/>
                    </a:lnTo>
                    <a:lnTo>
                      <a:pt x="33" y="205"/>
                    </a:lnTo>
                    <a:lnTo>
                      <a:pt x="43" y="208"/>
                    </a:lnTo>
                    <a:lnTo>
                      <a:pt x="53" y="211"/>
                    </a:lnTo>
                    <a:lnTo>
                      <a:pt x="63" y="212"/>
                    </a:lnTo>
                    <a:lnTo>
                      <a:pt x="73" y="213"/>
                    </a:lnTo>
                    <a:lnTo>
                      <a:pt x="83" y="213"/>
                    </a:lnTo>
                    <a:lnTo>
                      <a:pt x="91" y="212"/>
                    </a:lnTo>
                    <a:lnTo>
                      <a:pt x="100" y="210"/>
                    </a:lnTo>
                    <a:lnTo>
                      <a:pt x="108" y="208"/>
                    </a:lnTo>
                    <a:lnTo>
                      <a:pt x="116" y="206"/>
                    </a:lnTo>
                    <a:lnTo>
                      <a:pt x="123" y="203"/>
                    </a:lnTo>
                    <a:lnTo>
                      <a:pt x="130" y="199"/>
                    </a:lnTo>
                    <a:lnTo>
                      <a:pt x="136" y="195"/>
                    </a:lnTo>
                    <a:lnTo>
                      <a:pt x="142" y="191"/>
                    </a:lnTo>
                    <a:lnTo>
                      <a:pt x="158" y="176"/>
                    </a:lnTo>
                    <a:lnTo>
                      <a:pt x="169" y="161"/>
                    </a:lnTo>
                    <a:lnTo>
                      <a:pt x="176" y="144"/>
                    </a:lnTo>
                    <a:lnTo>
                      <a:pt x="179" y="128"/>
                    </a:lnTo>
                    <a:lnTo>
                      <a:pt x="181" y="111"/>
                    </a:lnTo>
                    <a:lnTo>
                      <a:pt x="181" y="95"/>
                    </a:lnTo>
                    <a:lnTo>
                      <a:pt x="182" y="79"/>
                    </a:lnTo>
                    <a:lnTo>
                      <a:pt x="173" y="46"/>
                    </a:lnTo>
                    <a:lnTo>
                      <a:pt x="156" y="21"/>
                    </a:lnTo>
                    <a:lnTo>
                      <a:pt x="151" y="18"/>
                    </a:lnTo>
                    <a:lnTo>
                      <a:pt x="147" y="15"/>
                    </a:lnTo>
                    <a:lnTo>
                      <a:pt x="142" y="13"/>
                    </a:lnTo>
                    <a:lnTo>
                      <a:pt x="138" y="11"/>
                    </a:lnTo>
                    <a:lnTo>
                      <a:pt x="132" y="9"/>
                    </a:lnTo>
                    <a:lnTo>
                      <a:pt x="126" y="6"/>
                    </a:lnTo>
                    <a:lnTo>
                      <a:pt x="119" y="3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108" name="Freeform 12"/>
              <p:cNvSpPr/>
              <p:nvPr userDrawn="1"/>
            </p:nvSpPr>
            <p:spPr bwMode="ltGray">
              <a:xfrm rot="373331" flipH="1">
                <a:off x="121" y="2907"/>
                <a:ext cx="93" cy="156"/>
              </a:xfrm>
              <a:custGeom>
                <a:avLst/>
                <a:gdLst/>
                <a:ahLst/>
                <a:cxnLst>
                  <a:cxn ang="0">
                    <a:pos x="94" y="0"/>
                  </a:cxn>
                  <a:cxn ang="0">
                    <a:pos x="105" y="9"/>
                  </a:cxn>
                  <a:cxn ang="0">
                    <a:pos x="115" y="27"/>
                  </a:cxn>
                  <a:cxn ang="0">
                    <a:pos x="123" y="50"/>
                  </a:cxn>
                  <a:cxn ang="0">
                    <a:pos x="128" y="78"/>
                  </a:cxn>
                  <a:cxn ang="0">
                    <a:pos x="127" y="111"/>
                  </a:cxn>
                  <a:cxn ang="0">
                    <a:pos x="116" y="145"/>
                  </a:cxn>
                  <a:cxn ang="0">
                    <a:pos x="94" y="181"/>
                  </a:cxn>
                  <a:cxn ang="0">
                    <a:pos x="60" y="217"/>
                  </a:cxn>
                  <a:cxn ang="0">
                    <a:pos x="49" y="213"/>
                  </a:cxn>
                  <a:cxn ang="0">
                    <a:pos x="38" y="210"/>
                  </a:cxn>
                  <a:cxn ang="0">
                    <a:pos x="26" y="205"/>
                  </a:cxn>
                  <a:cxn ang="0">
                    <a:pos x="16" y="201"/>
                  </a:cxn>
                  <a:cxn ang="0">
                    <a:pos x="8" y="196"/>
                  </a:cxn>
                  <a:cxn ang="0">
                    <a:pos x="2" y="190"/>
                  </a:cxn>
                  <a:cxn ang="0">
                    <a:pos x="0" y="183"/>
                  </a:cxn>
                  <a:cxn ang="0">
                    <a:pos x="1" y="178"/>
                  </a:cxn>
                  <a:cxn ang="0">
                    <a:pos x="13" y="171"/>
                  </a:cxn>
                  <a:cxn ang="0">
                    <a:pos x="29" y="161"/>
                  </a:cxn>
                  <a:cxn ang="0">
                    <a:pos x="46" y="150"/>
                  </a:cxn>
                  <a:cxn ang="0">
                    <a:pos x="63" y="134"/>
                  </a:cxn>
                  <a:cxn ang="0">
                    <a:pos x="79" y="112"/>
                  </a:cxn>
                  <a:cxn ang="0">
                    <a:pos x="91" y="83"/>
                  </a:cxn>
                  <a:cxn ang="0">
                    <a:pos x="97" y="46"/>
                  </a:cxn>
                  <a:cxn ang="0">
                    <a:pos x="94" y="0"/>
                  </a:cxn>
                </a:cxnLst>
                <a:rect l="0" t="0" r="r" b="b"/>
                <a:pathLst>
                  <a:path w="128" h="217">
                    <a:moveTo>
                      <a:pt x="94" y="0"/>
                    </a:moveTo>
                    <a:lnTo>
                      <a:pt x="105" y="9"/>
                    </a:lnTo>
                    <a:lnTo>
                      <a:pt x="115" y="27"/>
                    </a:lnTo>
                    <a:lnTo>
                      <a:pt x="123" y="50"/>
                    </a:lnTo>
                    <a:lnTo>
                      <a:pt x="128" y="78"/>
                    </a:lnTo>
                    <a:lnTo>
                      <a:pt x="127" y="111"/>
                    </a:lnTo>
                    <a:lnTo>
                      <a:pt x="116" y="145"/>
                    </a:lnTo>
                    <a:lnTo>
                      <a:pt x="94" y="181"/>
                    </a:lnTo>
                    <a:lnTo>
                      <a:pt x="60" y="217"/>
                    </a:lnTo>
                    <a:lnTo>
                      <a:pt x="49" y="213"/>
                    </a:lnTo>
                    <a:lnTo>
                      <a:pt x="38" y="210"/>
                    </a:lnTo>
                    <a:lnTo>
                      <a:pt x="26" y="205"/>
                    </a:lnTo>
                    <a:lnTo>
                      <a:pt x="16" y="201"/>
                    </a:lnTo>
                    <a:lnTo>
                      <a:pt x="8" y="196"/>
                    </a:lnTo>
                    <a:lnTo>
                      <a:pt x="2" y="190"/>
                    </a:lnTo>
                    <a:lnTo>
                      <a:pt x="0" y="183"/>
                    </a:lnTo>
                    <a:lnTo>
                      <a:pt x="1" y="178"/>
                    </a:lnTo>
                    <a:lnTo>
                      <a:pt x="13" y="171"/>
                    </a:lnTo>
                    <a:lnTo>
                      <a:pt x="29" y="161"/>
                    </a:lnTo>
                    <a:lnTo>
                      <a:pt x="46" y="150"/>
                    </a:lnTo>
                    <a:lnTo>
                      <a:pt x="63" y="134"/>
                    </a:lnTo>
                    <a:lnTo>
                      <a:pt x="79" y="112"/>
                    </a:lnTo>
                    <a:lnTo>
                      <a:pt x="91" y="83"/>
                    </a:lnTo>
                    <a:lnTo>
                      <a:pt x="97" y="46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109" name="Freeform 13"/>
              <p:cNvSpPr/>
              <p:nvPr userDrawn="1"/>
            </p:nvSpPr>
            <p:spPr bwMode="ltGray">
              <a:xfrm rot="373331" flipH="1">
                <a:off x="313" y="3110"/>
                <a:ext cx="85" cy="93"/>
              </a:xfrm>
              <a:custGeom>
                <a:avLst/>
                <a:gdLst/>
                <a:ahLst/>
                <a:cxnLst>
                  <a:cxn ang="0">
                    <a:pos x="75" y="0"/>
                  </a:cxn>
                  <a:cxn ang="0">
                    <a:pos x="0" y="25"/>
                  </a:cxn>
                  <a:cxn ang="0">
                    <a:pos x="3" y="26"/>
                  </a:cxn>
                  <a:cxn ang="0">
                    <a:pos x="14" y="29"/>
                  </a:cxn>
                  <a:cxn ang="0">
                    <a:pos x="29" y="36"/>
                  </a:cxn>
                  <a:cxn ang="0">
                    <a:pos x="46" y="47"/>
                  </a:cxn>
                  <a:cxn ang="0">
                    <a:pos x="66" y="62"/>
                  </a:cxn>
                  <a:cxn ang="0">
                    <a:pos x="84" y="80"/>
                  </a:cxn>
                  <a:cxn ang="0">
                    <a:pos x="102" y="103"/>
                  </a:cxn>
                  <a:cxn ang="0">
                    <a:pos x="116" y="132"/>
                  </a:cxn>
                  <a:cxn ang="0">
                    <a:pos x="117" y="120"/>
                  </a:cxn>
                  <a:cxn ang="0">
                    <a:pos x="115" y="107"/>
                  </a:cxn>
                  <a:cxn ang="0">
                    <a:pos x="108" y="90"/>
                  </a:cxn>
                  <a:cxn ang="0">
                    <a:pos x="99" y="74"/>
                  </a:cxn>
                  <a:cxn ang="0">
                    <a:pos x="89" y="58"/>
                  </a:cxn>
                  <a:cxn ang="0">
                    <a:pos x="78" y="45"/>
                  </a:cxn>
                  <a:cxn ang="0">
                    <a:pos x="67" y="36"/>
                  </a:cxn>
                  <a:cxn ang="0">
                    <a:pos x="58" y="32"/>
                  </a:cxn>
                  <a:cxn ang="0">
                    <a:pos x="69" y="29"/>
                  </a:cxn>
                  <a:cxn ang="0">
                    <a:pos x="79" y="28"/>
                  </a:cxn>
                  <a:cxn ang="0">
                    <a:pos x="89" y="26"/>
                  </a:cxn>
                  <a:cxn ang="0">
                    <a:pos x="98" y="25"/>
                  </a:cxn>
                  <a:cxn ang="0">
                    <a:pos x="105" y="24"/>
                  </a:cxn>
                  <a:cxn ang="0">
                    <a:pos x="109" y="22"/>
                  </a:cxn>
                  <a:cxn ang="0">
                    <a:pos x="113" y="21"/>
                  </a:cxn>
                  <a:cxn ang="0">
                    <a:pos x="114" y="21"/>
                  </a:cxn>
                  <a:cxn ang="0">
                    <a:pos x="75" y="0"/>
                  </a:cxn>
                </a:cxnLst>
                <a:rect l="0" t="0" r="r" b="b"/>
                <a:pathLst>
                  <a:path w="117" h="132">
                    <a:moveTo>
                      <a:pt x="75" y="0"/>
                    </a:moveTo>
                    <a:lnTo>
                      <a:pt x="0" y="25"/>
                    </a:lnTo>
                    <a:lnTo>
                      <a:pt x="3" y="26"/>
                    </a:lnTo>
                    <a:lnTo>
                      <a:pt x="14" y="29"/>
                    </a:lnTo>
                    <a:lnTo>
                      <a:pt x="29" y="36"/>
                    </a:lnTo>
                    <a:lnTo>
                      <a:pt x="46" y="47"/>
                    </a:lnTo>
                    <a:lnTo>
                      <a:pt x="66" y="62"/>
                    </a:lnTo>
                    <a:lnTo>
                      <a:pt x="84" y="80"/>
                    </a:lnTo>
                    <a:lnTo>
                      <a:pt x="102" y="103"/>
                    </a:lnTo>
                    <a:lnTo>
                      <a:pt x="116" y="132"/>
                    </a:lnTo>
                    <a:lnTo>
                      <a:pt x="117" y="120"/>
                    </a:lnTo>
                    <a:lnTo>
                      <a:pt x="115" y="107"/>
                    </a:lnTo>
                    <a:lnTo>
                      <a:pt x="108" y="90"/>
                    </a:lnTo>
                    <a:lnTo>
                      <a:pt x="99" y="74"/>
                    </a:lnTo>
                    <a:lnTo>
                      <a:pt x="89" y="58"/>
                    </a:lnTo>
                    <a:lnTo>
                      <a:pt x="78" y="45"/>
                    </a:lnTo>
                    <a:lnTo>
                      <a:pt x="67" y="36"/>
                    </a:lnTo>
                    <a:lnTo>
                      <a:pt x="58" y="32"/>
                    </a:lnTo>
                    <a:lnTo>
                      <a:pt x="69" y="29"/>
                    </a:lnTo>
                    <a:lnTo>
                      <a:pt x="79" y="28"/>
                    </a:lnTo>
                    <a:lnTo>
                      <a:pt x="89" y="26"/>
                    </a:lnTo>
                    <a:lnTo>
                      <a:pt x="98" y="25"/>
                    </a:lnTo>
                    <a:lnTo>
                      <a:pt x="105" y="24"/>
                    </a:lnTo>
                    <a:lnTo>
                      <a:pt x="109" y="22"/>
                    </a:lnTo>
                    <a:lnTo>
                      <a:pt x="113" y="21"/>
                    </a:lnTo>
                    <a:lnTo>
                      <a:pt x="114" y="21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110" name="Freeform 14"/>
              <p:cNvSpPr/>
              <p:nvPr userDrawn="1"/>
            </p:nvSpPr>
            <p:spPr bwMode="ltGray">
              <a:xfrm rot="373331" flipH="1">
                <a:off x="289" y="3133"/>
                <a:ext cx="21" cy="55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23" y="0"/>
                  </a:cxn>
                  <a:cxn ang="0">
                    <a:pos x="16" y="4"/>
                  </a:cxn>
                  <a:cxn ang="0">
                    <a:pos x="9" y="9"/>
                  </a:cxn>
                  <a:cxn ang="0">
                    <a:pos x="4" y="19"/>
                  </a:cxn>
                  <a:cxn ang="0">
                    <a:pos x="1" y="30"/>
                  </a:cxn>
                  <a:cxn ang="0">
                    <a:pos x="0" y="44"/>
                  </a:cxn>
                  <a:cxn ang="0">
                    <a:pos x="3" y="60"/>
                  </a:cxn>
                  <a:cxn ang="0">
                    <a:pos x="11" y="77"/>
                  </a:cxn>
                  <a:cxn ang="0">
                    <a:pos x="15" y="53"/>
                  </a:cxn>
                  <a:cxn ang="0">
                    <a:pos x="19" y="37"/>
                  </a:cxn>
                  <a:cxn ang="0">
                    <a:pos x="23" y="22"/>
                  </a:cxn>
                  <a:cxn ang="0">
                    <a:pos x="29" y="0"/>
                  </a:cxn>
                </a:cxnLst>
                <a:rect l="0" t="0" r="r" b="b"/>
                <a:pathLst>
                  <a:path w="29" h="77">
                    <a:moveTo>
                      <a:pt x="29" y="0"/>
                    </a:moveTo>
                    <a:lnTo>
                      <a:pt x="23" y="0"/>
                    </a:lnTo>
                    <a:lnTo>
                      <a:pt x="16" y="4"/>
                    </a:lnTo>
                    <a:lnTo>
                      <a:pt x="9" y="9"/>
                    </a:lnTo>
                    <a:lnTo>
                      <a:pt x="4" y="19"/>
                    </a:lnTo>
                    <a:lnTo>
                      <a:pt x="1" y="30"/>
                    </a:lnTo>
                    <a:lnTo>
                      <a:pt x="0" y="44"/>
                    </a:lnTo>
                    <a:lnTo>
                      <a:pt x="3" y="60"/>
                    </a:lnTo>
                    <a:lnTo>
                      <a:pt x="11" y="77"/>
                    </a:lnTo>
                    <a:lnTo>
                      <a:pt x="15" y="53"/>
                    </a:lnTo>
                    <a:lnTo>
                      <a:pt x="19" y="37"/>
                    </a:lnTo>
                    <a:lnTo>
                      <a:pt x="23" y="22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grpSp>
            <p:nvGrpSpPr>
              <p:cNvPr id="1067" name="Group 15"/>
              <p:cNvGrpSpPr/>
              <p:nvPr userDrawn="1"/>
            </p:nvGrpSpPr>
            <p:grpSpPr bwMode="auto">
              <a:xfrm rot="10886446" flipH="1">
                <a:off x="335" y="3251"/>
                <a:ext cx="608" cy="369"/>
                <a:chOff x="-366" y="1704"/>
                <a:chExt cx="608" cy="369"/>
              </a:xfrm>
            </p:grpSpPr>
            <p:sp>
              <p:nvSpPr>
                <p:cNvPr id="4112" name="Freeform 16"/>
                <p:cNvSpPr/>
                <p:nvPr userDrawn="1"/>
              </p:nvSpPr>
              <p:spPr bwMode="ltGray">
                <a:xfrm rot="4200091">
                  <a:off x="-243" y="1807"/>
                  <a:ext cx="143" cy="390"/>
                </a:xfrm>
                <a:custGeom>
                  <a:avLst/>
                  <a:gdLst/>
                  <a:ahLst/>
                  <a:cxnLst>
                    <a:cxn ang="0">
                      <a:pos x="12" y="44"/>
                    </a:cxn>
                    <a:cxn ang="0">
                      <a:pos x="6" y="72"/>
                    </a:cxn>
                    <a:cxn ang="0">
                      <a:pos x="3" y="99"/>
                    </a:cxn>
                    <a:cxn ang="0">
                      <a:pos x="0" y="125"/>
                    </a:cxn>
                    <a:cxn ang="0">
                      <a:pos x="0" y="151"/>
                    </a:cxn>
                    <a:cxn ang="0">
                      <a:pos x="3" y="180"/>
                    </a:cxn>
                    <a:cxn ang="0">
                      <a:pos x="7" y="211"/>
                    </a:cxn>
                    <a:cxn ang="0">
                      <a:pos x="16" y="247"/>
                    </a:cxn>
                    <a:cxn ang="0">
                      <a:pos x="29" y="287"/>
                    </a:cxn>
                    <a:cxn ang="0">
                      <a:pos x="43" y="325"/>
                    </a:cxn>
                    <a:cxn ang="0">
                      <a:pos x="61" y="364"/>
                    </a:cxn>
                    <a:cxn ang="0">
                      <a:pos x="83" y="406"/>
                    </a:cxn>
                    <a:cxn ang="0">
                      <a:pos x="106" y="446"/>
                    </a:cxn>
                    <a:cxn ang="0">
                      <a:pos x="132" y="483"/>
                    </a:cxn>
                    <a:cxn ang="0">
                      <a:pos x="157" y="516"/>
                    </a:cxn>
                    <a:cxn ang="0">
                      <a:pos x="182" y="544"/>
                    </a:cxn>
                    <a:cxn ang="0">
                      <a:pos x="207" y="564"/>
                    </a:cxn>
                    <a:cxn ang="0">
                      <a:pos x="160" y="501"/>
                    </a:cxn>
                    <a:cxn ang="0">
                      <a:pos x="127" y="448"/>
                    </a:cxn>
                    <a:cxn ang="0">
                      <a:pos x="103" y="405"/>
                    </a:cxn>
                    <a:cxn ang="0">
                      <a:pos x="87" y="368"/>
                    </a:cxn>
                    <a:cxn ang="0">
                      <a:pos x="75" y="337"/>
                    </a:cxn>
                    <a:cxn ang="0">
                      <a:pos x="68" y="309"/>
                    </a:cxn>
                    <a:cxn ang="0">
                      <a:pos x="63" y="285"/>
                    </a:cxn>
                    <a:cxn ang="0">
                      <a:pos x="56" y="261"/>
                    </a:cxn>
                    <a:cxn ang="0">
                      <a:pos x="44" y="205"/>
                    </a:cxn>
                    <a:cxn ang="0">
                      <a:pos x="41" y="140"/>
                    </a:cxn>
                    <a:cxn ang="0">
                      <a:pos x="43" y="68"/>
                    </a:cxn>
                    <a:cxn ang="0">
                      <a:pos x="50" y="0"/>
                    </a:cxn>
                    <a:cxn ang="0">
                      <a:pos x="12" y="44"/>
                    </a:cxn>
                  </a:cxnLst>
                  <a:rect l="0" t="0" r="r" b="b"/>
                  <a:pathLst>
                    <a:path w="207" h="564">
                      <a:moveTo>
                        <a:pt x="12" y="44"/>
                      </a:moveTo>
                      <a:lnTo>
                        <a:pt x="6" y="72"/>
                      </a:lnTo>
                      <a:lnTo>
                        <a:pt x="3" y="99"/>
                      </a:lnTo>
                      <a:lnTo>
                        <a:pt x="0" y="125"/>
                      </a:lnTo>
                      <a:lnTo>
                        <a:pt x="0" y="151"/>
                      </a:lnTo>
                      <a:lnTo>
                        <a:pt x="3" y="180"/>
                      </a:lnTo>
                      <a:lnTo>
                        <a:pt x="7" y="211"/>
                      </a:lnTo>
                      <a:lnTo>
                        <a:pt x="16" y="247"/>
                      </a:lnTo>
                      <a:lnTo>
                        <a:pt x="29" y="287"/>
                      </a:lnTo>
                      <a:lnTo>
                        <a:pt x="43" y="325"/>
                      </a:lnTo>
                      <a:lnTo>
                        <a:pt x="61" y="364"/>
                      </a:lnTo>
                      <a:lnTo>
                        <a:pt x="83" y="406"/>
                      </a:lnTo>
                      <a:lnTo>
                        <a:pt x="106" y="446"/>
                      </a:lnTo>
                      <a:lnTo>
                        <a:pt x="132" y="483"/>
                      </a:lnTo>
                      <a:lnTo>
                        <a:pt x="157" y="516"/>
                      </a:lnTo>
                      <a:lnTo>
                        <a:pt x="182" y="544"/>
                      </a:lnTo>
                      <a:lnTo>
                        <a:pt x="207" y="564"/>
                      </a:lnTo>
                      <a:lnTo>
                        <a:pt x="160" y="501"/>
                      </a:lnTo>
                      <a:lnTo>
                        <a:pt x="127" y="448"/>
                      </a:lnTo>
                      <a:lnTo>
                        <a:pt x="103" y="405"/>
                      </a:lnTo>
                      <a:lnTo>
                        <a:pt x="87" y="368"/>
                      </a:lnTo>
                      <a:lnTo>
                        <a:pt x="75" y="337"/>
                      </a:lnTo>
                      <a:lnTo>
                        <a:pt x="68" y="309"/>
                      </a:lnTo>
                      <a:lnTo>
                        <a:pt x="63" y="285"/>
                      </a:lnTo>
                      <a:lnTo>
                        <a:pt x="56" y="261"/>
                      </a:lnTo>
                      <a:lnTo>
                        <a:pt x="44" y="205"/>
                      </a:lnTo>
                      <a:lnTo>
                        <a:pt x="41" y="140"/>
                      </a:lnTo>
                      <a:lnTo>
                        <a:pt x="43" y="68"/>
                      </a:lnTo>
                      <a:lnTo>
                        <a:pt x="50" y="0"/>
                      </a:lnTo>
                      <a:lnTo>
                        <a:pt x="12" y="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24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4113" name="Freeform 17"/>
                <p:cNvSpPr/>
                <p:nvPr userDrawn="1"/>
              </p:nvSpPr>
              <p:spPr bwMode="ltGray">
                <a:xfrm rot="4200091">
                  <a:off x="124" y="1761"/>
                  <a:ext cx="33" cy="16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14" y="55"/>
                    </a:cxn>
                    <a:cxn ang="0">
                      <a:pos x="22" y="101"/>
                    </a:cxn>
                    <a:cxn ang="0">
                      <a:pos x="24" y="159"/>
                    </a:cxn>
                    <a:cxn ang="0">
                      <a:pos x="19" y="232"/>
                    </a:cxn>
                    <a:cxn ang="0">
                      <a:pos x="45" y="217"/>
                    </a:cxn>
                    <a:cxn ang="0">
                      <a:pos x="47" y="178"/>
                    </a:cxn>
                    <a:cxn ang="0">
                      <a:pos x="47" y="140"/>
                    </a:cxn>
                    <a:cxn ang="0">
                      <a:pos x="45" y="103"/>
                    </a:cxn>
                    <a:cxn ang="0">
                      <a:pos x="41" y="71"/>
                    </a:cxn>
                    <a:cxn ang="0">
                      <a:pos x="36" y="52"/>
                    </a:cxn>
                    <a:cxn ang="0">
                      <a:pos x="29" y="34"/>
                    </a:cxn>
                    <a:cxn ang="0">
                      <a:pos x="22" y="17"/>
                    </a:cxn>
                    <a:cxn ang="0">
                      <a:pos x="13" y="0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47" h="232">
                      <a:moveTo>
                        <a:pt x="0" y="19"/>
                      </a:moveTo>
                      <a:lnTo>
                        <a:pt x="14" y="55"/>
                      </a:lnTo>
                      <a:lnTo>
                        <a:pt x="22" y="101"/>
                      </a:lnTo>
                      <a:lnTo>
                        <a:pt x="24" y="159"/>
                      </a:lnTo>
                      <a:lnTo>
                        <a:pt x="19" y="232"/>
                      </a:lnTo>
                      <a:lnTo>
                        <a:pt x="45" y="217"/>
                      </a:lnTo>
                      <a:lnTo>
                        <a:pt x="47" y="178"/>
                      </a:lnTo>
                      <a:lnTo>
                        <a:pt x="47" y="140"/>
                      </a:lnTo>
                      <a:lnTo>
                        <a:pt x="45" y="103"/>
                      </a:lnTo>
                      <a:lnTo>
                        <a:pt x="41" y="71"/>
                      </a:lnTo>
                      <a:lnTo>
                        <a:pt x="36" y="52"/>
                      </a:lnTo>
                      <a:lnTo>
                        <a:pt x="29" y="34"/>
                      </a:lnTo>
                      <a:lnTo>
                        <a:pt x="22" y="17"/>
                      </a:lnTo>
                      <a:lnTo>
                        <a:pt x="13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24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4114" name="Freeform 18"/>
                <p:cNvSpPr/>
                <p:nvPr userDrawn="1"/>
              </p:nvSpPr>
              <p:spPr bwMode="ltGray">
                <a:xfrm rot="4200091">
                  <a:off x="171" y="1723"/>
                  <a:ext cx="60" cy="28"/>
                </a:xfrm>
                <a:custGeom>
                  <a:avLst/>
                  <a:gdLst/>
                  <a:ahLst/>
                  <a:cxnLst>
                    <a:cxn ang="0">
                      <a:pos x="87" y="22"/>
                    </a:cxn>
                    <a:cxn ang="0">
                      <a:pos x="77" y="17"/>
                    </a:cxn>
                    <a:cxn ang="0">
                      <a:pos x="68" y="12"/>
                    </a:cxn>
                    <a:cxn ang="0">
                      <a:pos x="58" y="7"/>
                    </a:cxn>
                    <a:cxn ang="0">
                      <a:pos x="47" y="5"/>
                    </a:cxn>
                    <a:cxn ang="0">
                      <a:pos x="37" y="3"/>
                    </a:cxn>
                    <a:cxn ang="0">
                      <a:pos x="26" y="2"/>
                    </a:cxn>
                    <a:cxn ang="0">
                      <a:pos x="13" y="0"/>
                    </a:cxn>
                    <a:cxn ang="0">
                      <a:pos x="0" y="2"/>
                    </a:cxn>
                    <a:cxn ang="0">
                      <a:pos x="6" y="6"/>
                    </a:cxn>
                    <a:cxn ang="0">
                      <a:pos x="14" y="10"/>
                    </a:cxn>
                    <a:cxn ang="0">
                      <a:pos x="22" y="14"/>
                    </a:cxn>
                    <a:cxn ang="0">
                      <a:pos x="33" y="18"/>
                    </a:cxn>
                    <a:cxn ang="0">
                      <a:pos x="42" y="22"/>
                    </a:cxn>
                    <a:cxn ang="0">
                      <a:pos x="52" y="27"/>
                    </a:cxn>
                    <a:cxn ang="0">
                      <a:pos x="64" y="33"/>
                    </a:cxn>
                    <a:cxn ang="0">
                      <a:pos x="74" y="40"/>
                    </a:cxn>
                    <a:cxn ang="0">
                      <a:pos x="87" y="22"/>
                    </a:cxn>
                  </a:cxnLst>
                  <a:rect l="0" t="0" r="r" b="b"/>
                  <a:pathLst>
                    <a:path w="87" h="40">
                      <a:moveTo>
                        <a:pt x="87" y="22"/>
                      </a:moveTo>
                      <a:lnTo>
                        <a:pt x="77" y="17"/>
                      </a:lnTo>
                      <a:lnTo>
                        <a:pt x="68" y="12"/>
                      </a:lnTo>
                      <a:lnTo>
                        <a:pt x="58" y="7"/>
                      </a:lnTo>
                      <a:lnTo>
                        <a:pt x="47" y="5"/>
                      </a:lnTo>
                      <a:lnTo>
                        <a:pt x="37" y="3"/>
                      </a:lnTo>
                      <a:lnTo>
                        <a:pt x="26" y="2"/>
                      </a:lnTo>
                      <a:lnTo>
                        <a:pt x="13" y="0"/>
                      </a:lnTo>
                      <a:lnTo>
                        <a:pt x="0" y="2"/>
                      </a:lnTo>
                      <a:lnTo>
                        <a:pt x="6" y="6"/>
                      </a:lnTo>
                      <a:lnTo>
                        <a:pt x="14" y="10"/>
                      </a:lnTo>
                      <a:lnTo>
                        <a:pt x="22" y="14"/>
                      </a:lnTo>
                      <a:lnTo>
                        <a:pt x="33" y="18"/>
                      </a:lnTo>
                      <a:lnTo>
                        <a:pt x="42" y="22"/>
                      </a:lnTo>
                      <a:lnTo>
                        <a:pt x="52" y="27"/>
                      </a:lnTo>
                      <a:lnTo>
                        <a:pt x="64" y="33"/>
                      </a:lnTo>
                      <a:lnTo>
                        <a:pt x="74" y="40"/>
                      </a:lnTo>
                      <a:lnTo>
                        <a:pt x="87" y="2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24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036" name="Group 19"/>
            <p:cNvGrpSpPr/>
            <p:nvPr/>
          </p:nvGrpSpPr>
          <p:grpSpPr bwMode="auto">
            <a:xfrm rot="6248562">
              <a:off x="343" y="3854"/>
              <a:ext cx="392" cy="424"/>
              <a:chOff x="1727" y="866"/>
              <a:chExt cx="129" cy="157"/>
            </a:xfrm>
          </p:grpSpPr>
          <p:sp>
            <p:nvSpPr>
              <p:cNvPr id="4116" name="Freeform 20"/>
              <p:cNvSpPr/>
              <p:nvPr userDrawn="1"/>
            </p:nvSpPr>
            <p:spPr bwMode="ltGray">
              <a:xfrm>
                <a:off x="1727" y="868"/>
                <a:ext cx="41" cy="59"/>
              </a:xfrm>
              <a:custGeom>
                <a:avLst/>
                <a:gdLst/>
                <a:ahLst/>
                <a:cxnLst>
                  <a:cxn ang="0">
                    <a:pos x="83" y="28"/>
                  </a:cxn>
                  <a:cxn ang="0">
                    <a:pos x="27" y="0"/>
                  </a:cxn>
                  <a:cxn ang="0">
                    <a:pos x="0" y="117"/>
                  </a:cxn>
                  <a:cxn ang="0">
                    <a:pos x="83" y="28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117" name="Freeform 21"/>
              <p:cNvSpPr/>
              <p:nvPr userDrawn="1"/>
            </p:nvSpPr>
            <p:spPr bwMode="ltGray">
              <a:xfrm>
                <a:off x="1786" y="896"/>
                <a:ext cx="70" cy="49"/>
              </a:xfrm>
              <a:custGeom>
                <a:avLst/>
                <a:gdLst/>
                <a:ahLst/>
                <a:cxnLst>
                  <a:cxn ang="0">
                    <a:pos x="0" y="98"/>
                  </a:cxn>
                  <a:cxn ang="0">
                    <a:pos x="118" y="0"/>
                  </a:cxn>
                  <a:cxn ang="0">
                    <a:pos x="140" y="49"/>
                  </a:cxn>
                  <a:cxn ang="0">
                    <a:pos x="0" y="98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118" name="Freeform 22"/>
              <p:cNvSpPr/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145" y="0"/>
                  </a:cxn>
                  <a:cxn ang="0">
                    <a:pos x="131" y="49"/>
                  </a:cxn>
                  <a:cxn ang="0">
                    <a:pos x="0" y="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grpSp>
          <p:nvGrpSpPr>
            <p:cNvPr id="1037" name="Group 23"/>
            <p:cNvGrpSpPr/>
            <p:nvPr/>
          </p:nvGrpSpPr>
          <p:grpSpPr bwMode="auto">
            <a:xfrm rot="5003157">
              <a:off x="249" y="1102"/>
              <a:ext cx="412" cy="500"/>
              <a:chOff x="1727" y="866"/>
              <a:chExt cx="129" cy="157"/>
            </a:xfrm>
          </p:grpSpPr>
          <p:sp>
            <p:nvSpPr>
              <p:cNvPr id="4120" name="Freeform 24"/>
              <p:cNvSpPr/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/>
                <a:ahLst/>
                <a:cxnLst>
                  <a:cxn ang="0">
                    <a:pos x="83" y="28"/>
                  </a:cxn>
                  <a:cxn ang="0">
                    <a:pos x="27" y="0"/>
                  </a:cxn>
                  <a:cxn ang="0">
                    <a:pos x="0" y="117"/>
                  </a:cxn>
                  <a:cxn ang="0">
                    <a:pos x="83" y="28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121" name="Freeform 25"/>
              <p:cNvSpPr/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/>
                <a:ahLst/>
                <a:cxnLst>
                  <a:cxn ang="0">
                    <a:pos x="0" y="98"/>
                  </a:cxn>
                  <a:cxn ang="0">
                    <a:pos x="118" y="0"/>
                  </a:cxn>
                  <a:cxn ang="0">
                    <a:pos x="140" y="49"/>
                  </a:cxn>
                  <a:cxn ang="0">
                    <a:pos x="0" y="98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122" name="Freeform 26"/>
              <p:cNvSpPr/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145" y="0"/>
                  </a:cxn>
                  <a:cxn ang="0">
                    <a:pos x="131" y="49"/>
                  </a:cxn>
                  <a:cxn ang="0">
                    <a:pos x="0" y="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grpSp>
          <p:nvGrpSpPr>
            <p:cNvPr id="1038" name="Group 27"/>
            <p:cNvGrpSpPr/>
            <p:nvPr/>
          </p:nvGrpSpPr>
          <p:grpSpPr bwMode="auto">
            <a:xfrm>
              <a:off x="815" y="0"/>
              <a:ext cx="345" cy="367"/>
              <a:chOff x="1727" y="866"/>
              <a:chExt cx="129" cy="157"/>
            </a:xfrm>
          </p:grpSpPr>
          <p:sp>
            <p:nvSpPr>
              <p:cNvPr id="4124" name="Freeform 28"/>
              <p:cNvSpPr/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/>
                <a:ahLst/>
                <a:cxnLst>
                  <a:cxn ang="0">
                    <a:pos x="83" y="28"/>
                  </a:cxn>
                  <a:cxn ang="0">
                    <a:pos x="27" y="0"/>
                  </a:cxn>
                  <a:cxn ang="0">
                    <a:pos x="0" y="117"/>
                  </a:cxn>
                  <a:cxn ang="0">
                    <a:pos x="83" y="28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125" name="Freeform 29"/>
              <p:cNvSpPr/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/>
                <a:ahLst/>
                <a:cxnLst>
                  <a:cxn ang="0">
                    <a:pos x="0" y="98"/>
                  </a:cxn>
                  <a:cxn ang="0">
                    <a:pos x="118" y="0"/>
                  </a:cxn>
                  <a:cxn ang="0">
                    <a:pos x="140" y="49"/>
                  </a:cxn>
                  <a:cxn ang="0">
                    <a:pos x="0" y="98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126" name="Freeform 30"/>
              <p:cNvSpPr/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145" y="0"/>
                  </a:cxn>
                  <a:cxn ang="0">
                    <a:pos x="131" y="49"/>
                  </a:cxn>
                  <a:cxn ang="0">
                    <a:pos x="0" y="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sp>
          <p:nvSpPr>
            <p:cNvPr id="4127" name="Freeform 31"/>
            <p:cNvSpPr/>
            <p:nvPr/>
          </p:nvSpPr>
          <p:spPr bwMode="ltGray">
            <a:xfrm>
              <a:off x="87" y="94"/>
              <a:ext cx="699" cy="756"/>
            </a:xfrm>
            <a:custGeom>
              <a:avLst/>
              <a:gdLst/>
              <a:ahLst/>
              <a:cxnLst>
                <a:cxn ang="0">
                  <a:pos x="1" y="392"/>
                </a:cxn>
                <a:cxn ang="0">
                  <a:pos x="3" y="252"/>
                </a:cxn>
                <a:cxn ang="0">
                  <a:pos x="21" y="210"/>
                </a:cxn>
                <a:cxn ang="0">
                  <a:pos x="29" y="182"/>
                </a:cxn>
                <a:cxn ang="0">
                  <a:pos x="39" y="154"/>
                </a:cxn>
                <a:cxn ang="0">
                  <a:pos x="51" y="138"/>
                </a:cxn>
                <a:cxn ang="0">
                  <a:pos x="111" y="74"/>
                </a:cxn>
                <a:cxn ang="0">
                  <a:pos x="169" y="30"/>
                </a:cxn>
                <a:cxn ang="0">
                  <a:pos x="225" y="10"/>
                </a:cxn>
                <a:cxn ang="0">
                  <a:pos x="249" y="4"/>
                </a:cxn>
                <a:cxn ang="0">
                  <a:pos x="265" y="0"/>
                </a:cxn>
                <a:cxn ang="0">
                  <a:pos x="357" y="2"/>
                </a:cxn>
                <a:cxn ang="0">
                  <a:pos x="385" y="6"/>
                </a:cxn>
                <a:cxn ang="0">
                  <a:pos x="489" y="40"/>
                </a:cxn>
                <a:cxn ang="0">
                  <a:pos x="619" y="128"/>
                </a:cxn>
                <a:cxn ang="0">
                  <a:pos x="653" y="178"/>
                </a:cxn>
                <a:cxn ang="0">
                  <a:pos x="693" y="322"/>
                </a:cxn>
                <a:cxn ang="0">
                  <a:pos x="687" y="434"/>
                </a:cxn>
                <a:cxn ang="0">
                  <a:pos x="665" y="538"/>
                </a:cxn>
                <a:cxn ang="0">
                  <a:pos x="639" y="564"/>
                </a:cxn>
                <a:cxn ang="0">
                  <a:pos x="631" y="580"/>
                </a:cxn>
                <a:cxn ang="0">
                  <a:pos x="607" y="588"/>
                </a:cxn>
                <a:cxn ang="0">
                  <a:pos x="473" y="664"/>
                </a:cxn>
                <a:cxn ang="0">
                  <a:pos x="449" y="678"/>
                </a:cxn>
                <a:cxn ang="0">
                  <a:pos x="405" y="684"/>
                </a:cxn>
                <a:cxn ang="0">
                  <a:pos x="375" y="690"/>
                </a:cxn>
                <a:cxn ang="0">
                  <a:pos x="267" y="684"/>
                </a:cxn>
                <a:cxn ang="0">
                  <a:pos x="259" y="722"/>
                </a:cxn>
                <a:cxn ang="0">
                  <a:pos x="241" y="756"/>
                </a:cxn>
                <a:cxn ang="0">
                  <a:pos x="185" y="728"/>
                </a:cxn>
                <a:cxn ang="0">
                  <a:pos x="163" y="720"/>
                </a:cxn>
                <a:cxn ang="0">
                  <a:pos x="151" y="716"/>
                </a:cxn>
                <a:cxn ang="0">
                  <a:pos x="195" y="674"/>
                </a:cxn>
                <a:cxn ang="0">
                  <a:pos x="211" y="644"/>
                </a:cxn>
                <a:cxn ang="0">
                  <a:pos x="209" y="626"/>
                </a:cxn>
                <a:cxn ang="0">
                  <a:pos x="195" y="620"/>
                </a:cxn>
                <a:cxn ang="0">
                  <a:pos x="165" y="596"/>
                </a:cxn>
                <a:cxn ang="0">
                  <a:pos x="99" y="534"/>
                </a:cxn>
                <a:cxn ang="0">
                  <a:pos x="61" y="506"/>
                </a:cxn>
                <a:cxn ang="0">
                  <a:pos x="23" y="470"/>
                </a:cxn>
                <a:cxn ang="0">
                  <a:pos x="7" y="434"/>
                </a:cxn>
                <a:cxn ang="0">
                  <a:pos x="5" y="396"/>
                </a:cxn>
                <a:cxn ang="0">
                  <a:pos x="1" y="392"/>
                </a:cxn>
              </a:cxnLst>
              <a:rect l="0" t="0" r="r" b="b"/>
              <a:pathLst>
                <a:path w="699" h="756">
                  <a:moveTo>
                    <a:pt x="1" y="392"/>
                  </a:moveTo>
                  <a:cubicBezTo>
                    <a:pt x="2" y="345"/>
                    <a:pt x="2" y="299"/>
                    <a:pt x="3" y="252"/>
                  </a:cubicBezTo>
                  <a:cubicBezTo>
                    <a:pt x="3" y="238"/>
                    <a:pt x="16" y="224"/>
                    <a:pt x="21" y="210"/>
                  </a:cubicBezTo>
                  <a:cubicBezTo>
                    <a:pt x="24" y="202"/>
                    <a:pt x="29" y="182"/>
                    <a:pt x="29" y="182"/>
                  </a:cubicBezTo>
                  <a:cubicBezTo>
                    <a:pt x="32" y="173"/>
                    <a:pt x="34" y="163"/>
                    <a:pt x="39" y="154"/>
                  </a:cubicBezTo>
                  <a:cubicBezTo>
                    <a:pt x="42" y="148"/>
                    <a:pt x="51" y="138"/>
                    <a:pt x="51" y="138"/>
                  </a:cubicBezTo>
                  <a:cubicBezTo>
                    <a:pt x="58" y="116"/>
                    <a:pt x="88" y="82"/>
                    <a:pt x="111" y="74"/>
                  </a:cubicBezTo>
                  <a:cubicBezTo>
                    <a:pt x="128" y="61"/>
                    <a:pt x="149" y="37"/>
                    <a:pt x="169" y="30"/>
                  </a:cubicBezTo>
                  <a:cubicBezTo>
                    <a:pt x="182" y="17"/>
                    <a:pt x="207" y="15"/>
                    <a:pt x="225" y="10"/>
                  </a:cubicBezTo>
                  <a:cubicBezTo>
                    <a:pt x="233" y="8"/>
                    <a:pt x="241" y="6"/>
                    <a:pt x="249" y="4"/>
                  </a:cubicBezTo>
                  <a:cubicBezTo>
                    <a:pt x="254" y="3"/>
                    <a:pt x="265" y="0"/>
                    <a:pt x="265" y="0"/>
                  </a:cubicBezTo>
                  <a:cubicBezTo>
                    <a:pt x="296" y="1"/>
                    <a:pt x="326" y="0"/>
                    <a:pt x="357" y="2"/>
                  </a:cubicBezTo>
                  <a:cubicBezTo>
                    <a:pt x="366" y="2"/>
                    <a:pt x="385" y="6"/>
                    <a:pt x="385" y="6"/>
                  </a:cubicBezTo>
                  <a:cubicBezTo>
                    <a:pt x="417" y="17"/>
                    <a:pt x="463" y="14"/>
                    <a:pt x="489" y="40"/>
                  </a:cubicBezTo>
                  <a:cubicBezTo>
                    <a:pt x="528" y="60"/>
                    <a:pt x="592" y="105"/>
                    <a:pt x="619" y="128"/>
                  </a:cubicBezTo>
                  <a:cubicBezTo>
                    <a:pt x="635" y="134"/>
                    <a:pt x="643" y="164"/>
                    <a:pt x="653" y="178"/>
                  </a:cubicBezTo>
                  <a:cubicBezTo>
                    <a:pt x="667" y="234"/>
                    <a:pt x="687" y="265"/>
                    <a:pt x="693" y="322"/>
                  </a:cubicBezTo>
                  <a:cubicBezTo>
                    <a:pt x="699" y="365"/>
                    <a:pt x="692" y="398"/>
                    <a:pt x="687" y="434"/>
                  </a:cubicBezTo>
                  <a:cubicBezTo>
                    <a:pt x="686" y="469"/>
                    <a:pt x="691" y="510"/>
                    <a:pt x="665" y="538"/>
                  </a:cubicBezTo>
                  <a:cubicBezTo>
                    <a:pt x="657" y="547"/>
                    <a:pt x="644" y="553"/>
                    <a:pt x="639" y="564"/>
                  </a:cubicBezTo>
                  <a:cubicBezTo>
                    <a:pt x="636" y="569"/>
                    <a:pt x="636" y="576"/>
                    <a:pt x="631" y="580"/>
                  </a:cubicBezTo>
                  <a:cubicBezTo>
                    <a:pt x="624" y="585"/>
                    <a:pt x="607" y="588"/>
                    <a:pt x="607" y="588"/>
                  </a:cubicBezTo>
                  <a:cubicBezTo>
                    <a:pt x="581" y="602"/>
                    <a:pt x="499" y="649"/>
                    <a:pt x="473" y="664"/>
                  </a:cubicBezTo>
                  <a:cubicBezTo>
                    <a:pt x="465" y="666"/>
                    <a:pt x="449" y="678"/>
                    <a:pt x="449" y="678"/>
                  </a:cubicBezTo>
                  <a:cubicBezTo>
                    <a:pt x="438" y="685"/>
                    <a:pt x="417" y="679"/>
                    <a:pt x="405" y="684"/>
                  </a:cubicBezTo>
                  <a:cubicBezTo>
                    <a:pt x="396" y="687"/>
                    <a:pt x="385" y="688"/>
                    <a:pt x="375" y="690"/>
                  </a:cubicBezTo>
                  <a:cubicBezTo>
                    <a:pt x="328" y="689"/>
                    <a:pt x="307" y="687"/>
                    <a:pt x="267" y="684"/>
                  </a:cubicBezTo>
                  <a:cubicBezTo>
                    <a:pt x="249" y="690"/>
                    <a:pt x="264" y="683"/>
                    <a:pt x="259" y="722"/>
                  </a:cubicBezTo>
                  <a:cubicBezTo>
                    <a:pt x="258" y="733"/>
                    <a:pt x="250" y="750"/>
                    <a:pt x="241" y="756"/>
                  </a:cubicBezTo>
                  <a:cubicBezTo>
                    <a:pt x="218" y="752"/>
                    <a:pt x="207" y="735"/>
                    <a:pt x="185" y="728"/>
                  </a:cubicBezTo>
                  <a:cubicBezTo>
                    <a:pt x="176" y="725"/>
                    <a:pt x="171" y="724"/>
                    <a:pt x="163" y="720"/>
                  </a:cubicBezTo>
                  <a:cubicBezTo>
                    <a:pt x="159" y="718"/>
                    <a:pt x="151" y="716"/>
                    <a:pt x="151" y="716"/>
                  </a:cubicBezTo>
                  <a:cubicBezTo>
                    <a:pt x="157" y="695"/>
                    <a:pt x="180" y="689"/>
                    <a:pt x="195" y="674"/>
                  </a:cubicBezTo>
                  <a:cubicBezTo>
                    <a:pt x="198" y="665"/>
                    <a:pt x="205" y="652"/>
                    <a:pt x="211" y="644"/>
                  </a:cubicBezTo>
                  <a:cubicBezTo>
                    <a:pt x="210" y="638"/>
                    <a:pt x="212" y="631"/>
                    <a:pt x="209" y="626"/>
                  </a:cubicBezTo>
                  <a:cubicBezTo>
                    <a:pt x="207" y="621"/>
                    <a:pt x="199" y="623"/>
                    <a:pt x="195" y="620"/>
                  </a:cubicBezTo>
                  <a:cubicBezTo>
                    <a:pt x="185" y="612"/>
                    <a:pt x="173" y="606"/>
                    <a:pt x="165" y="596"/>
                  </a:cubicBezTo>
                  <a:cubicBezTo>
                    <a:pt x="146" y="573"/>
                    <a:pt x="123" y="552"/>
                    <a:pt x="99" y="534"/>
                  </a:cubicBezTo>
                  <a:cubicBezTo>
                    <a:pt x="87" y="525"/>
                    <a:pt x="72" y="517"/>
                    <a:pt x="61" y="506"/>
                  </a:cubicBezTo>
                  <a:cubicBezTo>
                    <a:pt x="49" y="494"/>
                    <a:pt x="37" y="480"/>
                    <a:pt x="23" y="470"/>
                  </a:cubicBezTo>
                  <a:cubicBezTo>
                    <a:pt x="13" y="456"/>
                    <a:pt x="10" y="451"/>
                    <a:pt x="7" y="434"/>
                  </a:cubicBezTo>
                  <a:cubicBezTo>
                    <a:pt x="6" y="421"/>
                    <a:pt x="7" y="408"/>
                    <a:pt x="5" y="396"/>
                  </a:cubicBezTo>
                  <a:cubicBezTo>
                    <a:pt x="5" y="394"/>
                    <a:pt x="0" y="391"/>
                    <a:pt x="1" y="392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>
              <a:noFill/>
              <a:round/>
            </a:ln>
            <a:effectLst/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128" name="Freeform 32"/>
            <p:cNvSpPr/>
            <p:nvPr/>
          </p:nvSpPr>
          <p:spPr bwMode="ltGray">
            <a:xfrm rot="828663">
              <a:off x="242" y="3404"/>
              <a:ext cx="132" cy="16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"/>
                </a:cxn>
                <a:cxn ang="0">
                  <a:pos x="18" y="5"/>
                </a:cxn>
                <a:cxn ang="0">
                  <a:pos x="37" y="12"/>
                </a:cxn>
                <a:cxn ang="0">
                  <a:pos x="58" y="24"/>
                </a:cxn>
                <a:cxn ang="0">
                  <a:pos x="78" y="44"/>
                </a:cxn>
                <a:cxn ang="0">
                  <a:pos x="96" y="71"/>
                </a:cxn>
                <a:cxn ang="0">
                  <a:pos x="107" y="108"/>
                </a:cxn>
                <a:cxn ang="0">
                  <a:pos x="109" y="156"/>
                </a:cxn>
                <a:cxn ang="0">
                  <a:pos x="105" y="156"/>
                </a:cxn>
                <a:cxn ang="0">
                  <a:pos x="99" y="156"/>
                </a:cxn>
                <a:cxn ang="0">
                  <a:pos x="93" y="156"/>
                </a:cxn>
                <a:cxn ang="0">
                  <a:pos x="87" y="154"/>
                </a:cxn>
                <a:cxn ang="0">
                  <a:pos x="81" y="153"/>
                </a:cxn>
                <a:cxn ang="0">
                  <a:pos x="74" y="150"/>
                </a:cxn>
                <a:cxn ang="0">
                  <a:pos x="66" y="145"/>
                </a:cxn>
                <a:cxn ang="0">
                  <a:pos x="58" y="139"/>
                </a:cxn>
                <a:cxn ang="0">
                  <a:pos x="53" y="126"/>
                </a:cxn>
                <a:cxn ang="0">
                  <a:pos x="53" y="111"/>
                </a:cxn>
                <a:cxn ang="0">
                  <a:pos x="56" y="96"/>
                </a:cxn>
                <a:cxn ang="0">
                  <a:pos x="59" y="80"/>
                </a:cxn>
                <a:cxn ang="0">
                  <a:pos x="56" y="62"/>
                </a:cxn>
                <a:cxn ang="0">
                  <a:pos x="48" y="43"/>
                </a:cxn>
                <a:cxn ang="0">
                  <a:pos x="31" y="23"/>
                </a:cxn>
                <a:cxn ang="0">
                  <a:pos x="0" y="0"/>
                </a:cxn>
              </a:cxnLst>
              <a:rect l="0" t="0" r="r" b="b"/>
              <a:pathLst>
                <a:path w="109" h="156">
                  <a:moveTo>
                    <a:pt x="0" y="0"/>
                  </a:moveTo>
                  <a:lnTo>
                    <a:pt x="5" y="1"/>
                  </a:lnTo>
                  <a:lnTo>
                    <a:pt x="18" y="5"/>
                  </a:lnTo>
                  <a:lnTo>
                    <a:pt x="37" y="12"/>
                  </a:lnTo>
                  <a:lnTo>
                    <a:pt x="58" y="24"/>
                  </a:lnTo>
                  <a:lnTo>
                    <a:pt x="78" y="44"/>
                  </a:lnTo>
                  <a:lnTo>
                    <a:pt x="96" y="71"/>
                  </a:lnTo>
                  <a:lnTo>
                    <a:pt x="107" y="108"/>
                  </a:lnTo>
                  <a:lnTo>
                    <a:pt x="109" y="156"/>
                  </a:lnTo>
                  <a:lnTo>
                    <a:pt x="105" y="156"/>
                  </a:lnTo>
                  <a:lnTo>
                    <a:pt x="99" y="156"/>
                  </a:lnTo>
                  <a:lnTo>
                    <a:pt x="93" y="156"/>
                  </a:lnTo>
                  <a:lnTo>
                    <a:pt x="87" y="154"/>
                  </a:lnTo>
                  <a:lnTo>
                    <a:pt x="81" y="153"/>
                  </a:lnTo>
                  <a:lnTo>
                    <a:pt x="74" y="150"/>
                  </a:lnTo>
                  <a:lnTo>
                    <a:pt x="66" y="145"/>
                  </a:lnTo>
                  <a:lnTo>
                    <a:pt x="58" y="139"/>
                  </a:lnTo>
                  <a:lnTo>
                    <a:pt x="53" y="126"/>
                  </a:lnTo>
                  <a:lnTo>
                    <a:pt x="53" y="111"/>
                  </a:lnTo>
                  <a:lnTo>
                    <a:pt x="56" y="96"/>
                  </a:lnTo>
                  <a:lnTo>
                    <a:pt x="59" y="80"/>
                  </a:lnTo>
                  <a:lnTo>
                    <a:pt x="56" y="62"/>
                  </a:lnTo>
                  <a:lnTo>
                    <a:pt x="48" y="43"/>
                  </a:lnTo>
                  <a:lnTo>
                    <a:pt x="31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129" name="Freeform 33"/>
            <p:cNvSpPr/>
            <p:nvPr/>
          </p:nvSpPr>
          <p:spPr bwMode="ltGray">
            <a:xfrm rot="828663">
              <a:off x="266" y="3592"/>
              <a:ext cx="66" cy="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1"/>
                </a:cxn>
                <a:cxn ang="0">
                  <a:pos x="6" y="3"/>
                </a:cxn>
                <a:cxn ang="0">
                  <a:pos x="13" y="8"/>
                </a:cxn>
                <a:cxn ang="0">
                  <a:pos x="21" y="12"/>
                </a:cxn>
                <a:cxn ang="0">
                  <a:pos x="29" y="15"/>
                </a:cxn>
                <a:cxn ang="0">
                  <a:pos x="38" y="17"/>
                </a:cxn>
                <a:cxn ang="0">
                  <a:pos x="46" y="18"/>
                </a:cxn>
                <a:cxn ang="0">
                  <a:pos x="54" y="16"/>
                </a:cxn>
                <a:cxn ang="0">
                  <a:pos x="53" y="25"/>
                </a:cxn>
                <a:cxn ang="0">
                  <a:pos x="50" y="33"/>
                </a:cxn>
                <a:cxn ang="0">
                  <a:pos x="44" y="38"/>
                </a:cxn>
                <a:cxn ang="0">
                  <a:pos x="37" y="40"/>
                </a:cxn>
                <a:cxn ang="0">
                  <a:pos x="28" y="39"/>
                </a:cxn>
                <a:cxn ang="0">
                  <a:pos x="19" y="32"/>
                </a:cxn>
                <a:cxn ang="0">
                  <a:pos x="10" y="20"/>
                </a:cxn>
                <a:cxn ang="0">
                  <a:pos x="0" y="0"/>
                </a:cxn>
              </a:cxnLst>
              <a:rect l="0" t="0" r="r" b="b"/>
              <a:pathLst>
                <a:path w="54" h="40">
                  <a:moveTo>
                    <a:pt x="0" y="0"/>
                  </a:moveTo>
                  <a:lnTo>
                    <a:pt x="1" y="1"/>
                  </a:lnTo>
                  <a:lnTo>
                    <a:pt x="6" y="3"/>
                  </a:lnTo>
                  <a:lnTo>
                    <a:pt x="13" y="8"/>
                  </a:lnTo>
                  <a:lnTo>
                    <a:pt x="21" y="12"/>
                  </a:lnTo>
                  <a:lnTo>
                    <a:pt x="29" y="15"/>
                  </a:lnTo>
                  <a:lnTo>
                    <a:pt x="38" y="17"/>
                  </a:lnTo>
                  <a:lnTo>
                    <a:pt x="46" y="18"/>
                  </a:lnTo>
                  <a:lnTo>
                    <a:pt x="54" y="16"/>
                  </a:lnTo>
                  <a:lnTo>
                    <a:pt x="53" y="25"/>
                  </a:lnTo>
                  <a:lnTo>
                    <a:pt x="50" y="33"/>
                  </a:lnTo>
                  <a:lnTo>
                    <a:pt x="44" y="38"/>
                  </a:lnTo>
                  <a:lnTo>
                    <a:pt x="37" y="40"/>
                  </a:lnTo>
                  <a:lnTo>
                    <a:pt x="28" y="39"/>
                  </a:lnTo>
                  <a:lnTo>
                    <a:pt x="19" y="32"/>
                  </a:lnTo>
                  <a:lnTo>
                    <a:pt x="1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130" name="Freeform 34"/>
            <p:cNvSpPr/>
            <p:nvPr/>
          </p:nvSpPr>
          <p:spPr bwMode="ltGray">
            <a:xfrm>
              <a:off x="11" y="4110"/>
              <a:ext cx="118" cy="2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8"/>
                </a:cxn>
                <a:cxn ang="0">
                  <a:pos x="15" y="19"/>
                </a:cxn>
                <a:cxn ang="0">
                  <a:pos x="26" y="33"/>
                </a:cxn>
                <a:cxn ang="0">
                  <a:pos x="38" y="51"/>
                </a:cxn>
                <a:cxn ang="0">
                  <a:pos x="54" y="72"/>
                </a:cxn>
                <a:cxn ang="0">
                  <a:pos x="67" y="94"/>
                </a:cxn>
                <a:cxn ang="0">
                  <a:pos x="79" y="119"/>
                </a:cxn>
                <a:cxn ang="0">
                  <a:pos x="87" y="146"/>
                </a:cxn>
                <a:cxn ang="0">
                  <a:pos x="94" y="175"/>
                </a:cxn>
                <a:cxn ang="0">
                  <a:pos x="91" y="209"/>
                </a:cxn>
                <a:cxn ang="0">
                  <a:pos x="118" y="209"/>
                </a:cxn>
                <a:cxn ang="0">
                  <a:pos x="117" y="177"/>
                </a:cxn>
                <a:cxn ang="0">
                  <a:pos x="104" y="119"/>
                </a:cxn>
                <a:cxn ang="0">
                  <a:pos x="82" y="69"/>
                </a:cxn>
                <a:cxn ang="0">
                  <a:pos x="47" y="27"/>
                </a:cxn>
                <a:cxn ang="0">
                  <a:pos x="0" y="0"/>
                </a:cxn>
              </a:cxnLst>
              <a:rect l="0" t="0" r="r" b="b"/>
              <a:pathLst>
                <a:path w="118" h="209">
                  <a:moveTo>
                    <a:pt x="0" y="0"/>
                  </a:moveTo>
                  <a:lnTo>
                    <a:pt x="6" y="8"/>
                  </a:lnTo>
                  <a:lnTo>
                    <a:pt x="15" y="19"/>
                  </a:lnTo>
                  <a:lnTo>
                    <a:pt x="26" y="33"/>
                  </a:lnTo>
                  <a:lnTo>
                    <a:pt x="38" y="51"/>
                  </a:lnTo>
                  <a:lnTo>
                    <a:pt x="54" y="72"/>
                  </a:lnTo>
                  <a:lnTo>
                    <a:pt x="67" y="94"/>
                  </a:lnTo>
                  <a:lnTo>
                    <a:pt x="79" y="119"/>
                  </a:lnTo>
                  <a:lnTo>
                    <a:pt x="87" y="146"/>
                  </a:lnTo>
                  <a:lnTo>
                    <a:pt x="94" y="175"/>
                  </a:lnTo>
                  <a:lnTo>
                    <a:pt x="91" y="209"/>
                  </a:lnTo>
                  <a:lnTo>
                    <a:pt x="118" y="209"/>
                  </a:lnTo>
                  <a:lnTo>
                    <a:pt x="117" y="177"/>
                  </a:lnTo>
                  <a:lnTo>
                    <a:pt x="104" y="119"/>
                  </a:lnTo>
                  <a:lnTo>
                    <a:pt x="82" y="69"/>
                  </a:lnTo>
                  <a:lnTo>
                    <a:pt x="47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131" name="Freeform 35"/>
            <p:cNvSpPr/>
            <p:nvPr/>
          </p:nvSpPr>
          <p:spPr bwMode="ltGray">
            <a:xfrm>
              <a:off x="0" y="3968"/>
              <a:ext cx="130" cy="128"/>
            </a:xfrm>
            <a:custGeom>
              <a:avLst/>
              <a:gdLst/>
              <a:ahLst/>
              <a:cxnLst>
                <a:cxn ang="0">
                  <a:pos x="103" y="0"/>
                </a:cxn>
                <a:cxn ang="0">
                  <a:pos x="130" y="128"/>
                </a:cxn>
                <a:cxn ang="0">
                  <a:pos x="125" y="126"/>
                </a:cxn>
                <a:cxn ang="0">
                  <a:pos x="111" y="121"/>
                </a:cxn>
                <a:cxn ang="0">
                  <a:pos x="92" y="111"/>
                </a:cxn>
                <a:cxn ang="0">
                  <a:pos x="68" y="103"/>
                </a:cxn>
                <a:cxn ang="0">
                  <a:pos x="41" y="94"/>
                </a:cxn>
                <a:cxn ang="0">
                  <a:pos x="19" y="90"/>
                </a:cxn>
                <a:cxn ang="0">
                  <a:pos x="0" y="93"/>
                </a:cxn>
                <a:cxn ang="0">
                  <a:pos x="0" y="72"/>
                </a:cxn>
                <a:cxn ang="0">
                  <a:pos x="12" y="70"/>
                </a:cxn>
                <a:cxn ang="0">
                  <a:pos x="24" y="66"/>
                </a:cxn>
                <a:cxn ang="0">
                  <a:pos x="38" y="66"/>
                </a:cxn>
                <a:cxn ang="0">
                  <a:pos x="51" y="67"/>
                </a:cxn>
                <a:cxn ang="0">
                  <a:pos x="65" y="70"/>
                </a:cxn>
                <a:cxn ang="0">
                  <a:pos x="78" y="78"/>
                </a:cxn>
                <a:cxn ang="0">
                  <a:pos x="81" y="74"/>
                </a:cxn>
                <a:cxn ang="0">
                  <a:pos x="81" y="58"/>
                </a:cxn>
                <a:cxn ang="0">
                  <a:pos x="82" y="37"/>
                </a:cxn>
                <a:cxn ang="0">
                  <a:pos x="82" y="29"/>
                </a:cxn>
                <a:cxn ang="0">
                  <a:pos x="80" y="29"/>
                </a:cxn>
                <a:cxn ang="0">
                  <a:pos x="77" y="27"/>
                </a:cxn>
                <a:cxn ang="0">
                  <a:pos x="76" y="22"/>
                </a:cxn>
                <a:cxn ang="0">
                  <a:pos x="75" y="19"/>
                </a:cxn>
                <a:cxn ang="0">
                  <a:pos x="76" y="15"/>
                </a:cxn>
                <a:cxn ang="0">
                  <a:pos x="79" y="10"/>
                </a:cxn>
                <a:cxn ang="0">
                  <a:pos x="89" y="6"/>
                </a:cxn>
                <a:cxn ang="0">
                  <a:pos x="103" y="0"/>
                </a:cxn>
              </a:cxnLst>
              <a:rect l="0" t="0" r="r" b="b"/>
              <a:pathLst>
                <a:path w="130" h="128">
                  <a:moveTo>
                    <a:pt x="103" y="0"/>
                  </a:moveTo>
                  <a:lnTo>
                    <a:pt x="130" y="128"/>
                  </a:lnTo>
                  <a:lnTo>
                    <a:pt x="125" y="126"/>
                  </a:lnTo>
                  <a:lnTo>
                    <a:pt x="111" y="121"/>
                  </a:lnTo>
                  <a:lnTo>
                    <a:pt x="92" y="111"/>
                  </a:lnTo>
                  <a:lnTo>
                    <a:pt x="68" y="103"/>
                  </a:lnTo>
                  <a:lnTo>
                    <a:pt x="41" y="94"/>
                  </a:lnTo>
                  <a:lnTo>
                    <a:pt x="19" y="90"/>
                  </a:lnTo>
                  <a:lnTo>
                    <a:pt x="0" y="93"/>
                  </a:lnTo>
                  <a:lnTo>
                    <a:pt x="0" y="72"/>
                  </a:lnTo>
                  <a:lnTo>
                    <a:pt x="12" y="70"/>
                  </a:lnTo>
                  <a:lnTo>
                    <a:pt x="24" y="66"/>
                  </a:lnTo>
                  <a:lnTo>
                    <a:pt x="38" y="66"/>
                  </a:lnTo>
                  <a:lnTo>
                    <a:pt x="51" y="67"/>
                  </a:lnTo>
                  <a:lnTo>
                    <a:pt x="65" y="70"/>
                  </a:lnTo>
                  <a:lnTo>
                    <a:pt x="78" y="78"/>
                  </a:lnTo>
                  <a:lnTo>
                    <a:pt x="81" y="74"/>
                  </a:lnTo>
                  <a:lnTo>
                    <a:pt x="81" y="58"/>
                  </a:lnTo>
                  <a:lnTo>
                    <a:pt x="82" y="37"/>
                  </a:lnTo>
                  <a:lnTo>
                    <a:pt x="82" y="29"/>
                  </a:lnTo>
                  <a:lnTo>
                    <a:pt x="80" y="29"/>
                  </a:lnTo>
                  <a:lnTo>
                    <a:pt x="77" y="27"/>
                  </a:lnTo>
                  <a:lnTo>
                    <a:pt x="76" y="22"/>
                  </a:lnTo>
                  <a:lnTo>
                    <a:pt x="75" y="19"/>
                  </a:lnTo>
                  <a:lnTo>
                    <a:pt x="76" y="15"/>
                  </a:lnTo>
                  <a:lnTo>
                    <a:pt x="79" y="10"/>
                  </a:lnTo>
                  <a:lnTo>
                    <a:pt x="89" y="6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132" name="Freeform 36"/>
            <p:cNvSpPr/>
            <p:nvPr/>
          </p:nvSpPr>
          <p:spPr bwMode="ltGray">
            <a:xfrm>
              <a:off x="0" y="3949"/>
              <a:ext cx="47" cy="86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15" y="37"/>
                </a:cxn>
                <a:cxn ang="0">
                  <a:pos x="0" y="59"/>
                </a:cxn>
                <a:cxn ang="0">
                  <a:pos x="0" y="86"/>
                </a:cxn>
                <a:cxn ang="0">
                  <a:pos x="8" y="82"/>
                </a:cxn>
                <a:cxn ang="0">
                  <a:pos x="20" y="73"/>
                </a:cxn>
                <a:cxn ang="0">
                  <a:pos x="33" y="63"/>
                </a:cxn>
                <a:cxn ang="0">
                  <a:pos x="42" y="51"/>
                </a:cxn>
                <a:cxn ang="0">
                  <a:pos x="47" y="36"/>
                </a:cxn>
                <a:cxn ang="0">
                  <a:pos x="46" y="19"/>
                </a:cxn>
                <a:cxn ang="0">
                  <a:pos x="37" y="0"/>
                </a:cxn>
              </a:cxnLst>
              <a:rect l="0" t="0" r="r" b="b"/>
              <a:pathLst>
                <a:path w="47" h="86">
                  <a:moveTo>
                    <a:pt x="37" y="0"/>
                  </a:moveTo>
                  <a:lnTo>
                    <a:pt x="15" y="37"/>
                  </a:lnTo>
                  <a:lnTo>
                    <a:pt x="0" y="59"/>
                  </a:lnTo>
                  <a:lnTo>
                    <a:pt x="0" y="86"/>
                  </a:lnTo>
                  <a:lnTo>
                    <a:pt x="8" y="82"/>
                  </a:lnTo>
                  <a:lnTo>
                    <a:pt x="20" y="73"/>
                  </a:lnTo>
                  <a:lnTo>
                    <a:pt x="33" y="63"/>
                  </a:lnTo>
                  <a:lnTo>
                    <a:pt x="42" y="51"/>
                  </a:lnTo>
                  <a:lnTo>
                    <a:pt x="47" y="36"/>
                  </a:lnTo>
                  <a:lnTo>
                    <a:pt x="46" y="1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133" name="Freeform 37"/>
            <p:cNvSpPr/>
            <p:nvPr/>
          </p:nvSpPr>
          <p:spPr bwMode="ltGray">
            <a:xfrm>
              <a:off x="0" y="3239"/>
              <a:ext cx="497" cy="740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41" y="4"/>
                </a:cxn>
                <a:cxn ang="0">
                  <a:pos x="101" y="0"/>
                </a:cxn>
                <a:cxn ang="0">
                  <a:pos x="170" y="4"/>
                </a:cxn>
                <a:cxn ang="0">
                  <a:pos x="248" y="21"/>
                </a:cxn>
                <a:cxn ang="0">
                  <a:pos x="323" y="50"/>
                </a:cxn>
                <a:cxn ang="0">
                  <a:pos x="382" y="90"/>
                </a:cxn>
                <a:cxn ang="0">
                  <a:pos x="428" y="141"/>
                </a:cxn>
                <a:cxn ang="0">
                  <a:pos x="463" y="199"/>
                </a:cxn>
                <a:cxn ang="0">
                  <a:pos x="485" y="262"/>
                </a:cxn>
                <a:cxn ang="0">
                  <a:pos x="496" y="327"/>
                </a:cxn>
                <a:cxn ang="0">
                  <a:pos x="497" y="396"/>
                </a:cxn>
                <a:cxn ang="0">
                  <a:pos x="487" y="462"/>
                </a:cxn>
                <a:cxn ang="0">
                  <a:pos x="470" y="527"/>
                </a:cxn>
                <a:cxn ang="0">
                  <a:pos x="443" y="586"/>
                </a:cxn>
                <a:cxn ang="0">
                  <a:pos x="406" y="639"/>
                </a:cxn>
                <a:cxn ang="0">
                  <a:pos x="364" y="683"/>
                </a:cxn>
                <a:cxn ang="0">
                  <a:pos x="315" y="715"/>
                </a:cxn>
                <a:cxn ang="0">
                  <a:pos x="259" y="736"/>
                </a:cxn>
                <a:cxn ang="0">
                  <a:pos x="198" y="740"/>
                </a:cxn>
                <a:cxn ang="0">
                  <a:pos x="131" y="727"/>
                </a:cxn>
                <a:cxn ang="0">
                  <a:pos x="167" y="728"/>
                </a:cxn>
                <a:cxn ang="0">
                  <a:pos x="204" y="718"/>
                </a:cxn>
                <a:cxn ang="0">
                  <a:pos x="238" y="700"/>
                </a:cxn>
                <a:cxn ang="0">
                  <a:pos x="272" y="670"/>
                </a:cxn>
                <a:cxn ang="0">
                  <a:pos x="304" y="635"/>
                </a:cxn>
                <a:cxn ang="0">
                  <a:pos x="333" y="594"/>
                </a:cxn>
                <a:cxn ang="0">
                  <a:pos x="358" y="549"/>
                </a:cxn>
                <a:cxn ang="0">
                  <a:pos x="381" y="500"/>
                </a:cxn>
                <a:cxn ang="0">
                  <a:pos x="396" y="449"/>
                </a:cxn>
                <a:cxn ang="0">
                  <a:pos x="408" y="397"/>
                </a:cxn>
                <a:cxn ang="0">
                  <a:pos x="414" y="346"/>
                </a:cxn>
                <a:cxn ang="0">
                  <a:pos x="412" y="296"/>
                </a:cxn>
                <a:cxn ang="0">
                  <a:pos x="402" y="251"/>
                </a:cxn>
                <a:cxn ang="0">
                  <a:pos x="384" y="208"/>
                </a:cxn>
                <a:cxn ang="0">
                  <a:pos x="357" y="172"/>
                </a:cxn>
                <a:cxn ang="0">
                  <a:pos x="320" y="142"/>
                </a:cxn>
                <a:cxn ang="0">
                  <a:pos x="260" y="107"/>
                </a:cxn>
                <a:cxn ang="0">
                  <a:pos x="203" y="82"/>
                </a:cxn>
                <a:cxn ang="0">
                  <a:pos x="154" y="65"/>
                </a:cxn>
                <a:cxn ang="0">
                  <a:pos x="108" y="56"/>
                </a:cxn>
                <a:cxn ang="0">
                  <a:pos x="68" y="55"/>
                </a:cxn>
                <a:cxn ang="0">
                  <a:pos x="32" y="61"/>
                </a:cxn>
                <a:cxn ang="0">
                  <a:pos x="0" y="70"/>
                </a:cxn>
                <a:cxn ang="0">
                  <a:pos x="0" y="13"/>
                </a:cxn>
              </a:cxnLst>
              <a:rect l="0" t="0" r="r" b="b"/>
              <a:pathLst>
                <a:path w="497" h="740">
                  <a:moveTo>
                    <a:pt x="0" y="13"/>
                  </a:moveTo>
                  <a:lnTo>
                    <a:pt x="41" y="4"/>
                  </a:lnTo>
                  <a:lnTo>
                    <a:pt x="101" y="0"/>
                  </a:lnTo>
                  <a:lnTo>
                    <a:pt x="170" y="4"/>
                  </a:lnTo>
                  <a:lnTo>
                    <a:pt x="248" y="21"/>
                  </a:lnTo>
                  <a:lnTo>
                    <a:pt x="323" y="50"/>
                  </a:lnTo>
                  <a:lnTo>
                    <a:pt x="382" y="90"/>
                  </a:lnTo>
                  <a:lnTo>
                    <a:pt x="428" y="141"/>
                  </a:lnTo>
                  <a:lnTo>
                    <a:pt x="463" y="199"/>
                  </a:lnTo>
                  <a:lnTo>
                    <a:pt x="485" y="262"/>
                  </a:lnTo>
                  <a:lnTo>
                    <a:pt x="496" y="327"/>
                  </a:lnTo>
                  <a:lnTo>
                    <a:pt x="497" y="396"/>
                  </a:lnTo>
                  <a:lnTo>
                    <a:pt x="487" y="462"/>
                  </a:lnTo>
                  <a:lnTo>
                    <a:pt x="470" y="527"/>
                  </a:lnTo>
                  <a:lnTo>
                    <a:pt x="443" y="586"/>
                  </a:lnTo>
                  <a:lnTo>
                    <a:pt x="406" y="639"/>
                  </a:lnTo>
                  <a:lnTo>
                    <a:pt x="364" y="683"/>
                  </a:lnTo>
                  <a:lnTo>
                    <a:pt x="315" y="715"/>
                  </a:lnTo>
                  <a:lnTo>
                    <a:pt x="259" y="736"/>
                  </a:lnTo>
                  <a:lnTo>
                    <a:pt x="198" y="740"/>
                  </a:lnTo>
                  <a:lnTo>
                    <a:pt x="131" y="727"/>
                  </a:lnTo>
                  <a:lnTo>
                    <a:pt x="167" y="728"/>
                  </a:lnTo>
                  <a:lnTo>
                    <a:pt x="204" y="718"/>
                  </a:lnTo>
                  <a:lnTo>
                    <a:pt x="238" y="700"/>
                  </a:lnTo>
                  <a:lnTo>
                    <a:pt x="272" y="670"/>
                  </a:lnTo>
                  <a:lnTo>
                    <a:pt x="304" y="635"/>
                  </a:lnTo>
                  <a:lnTo>
                    <a:pt x="333" y="594"/>
                  </a:lnTo>
                  <a:lnTo>
                    <a:pt x="358" y="549"/>
                  </a:lnTo>
                  <a:lnTo>
                    <a:pt x="381" y="500"/>
                  </a:lnTo>
                  <a:lnTo>
                    <a:pt x="396" y="449"/>
                  </a:lnTo>
                  <a:lnTo>
                    <a:pt x="408" y="397"/>
                  </a:lnTo>
                  <a:lnTo>
                    <a:pt x="414" y="346"/>
                  </a:lnTo>
                  <a:lnTo>
                    <a:pt x="412" y="296"/>
                  </a:lnTo>
                  <a:lnTo>
                    <a:pt x="402" y="251"/>
                  </a:lnTo>
                  <a:lnTo>
                    <a:pt x="384" y="208"/>
                  </a:lnTo>
                  <a:lnTo>
                    <a:pt x="357" y="172"/>
                  </a:lnTo>
                  <a:lnTo>
                    <a:pt x="320" y="142"/>
                  </a:lnTo>
                  <a:lnTo>
                    <a:pt x="260" y="107"/>
                  </a:lnTo>
                  <a:lnTo>
                    <a:pt x="203" y="82"/>
                  </a:lnTo>
                  <a:lnTo>
                    <a:pt x="154" y="65"/>
                  </a:lnTo>
                  <a:lnTo>
                    <a:pt x="108" y="56"/>
                  </a:lnTo>
                  <a:lnTo>
                    <a:pt x="68" y="55"/>
                  </a:lnTo>
                  <a:lnTo>
                    <a:pt x="32" y="61"/>
                  </a:lnTo>
                  <a:lnTo>
                    <a:pt x="0" y="7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134" name="Freeform 38"/>
            <p:cNvSpPr/>
            <p:nvPr/>
          </p:nvSpPr>
          <p:spPr bwMode="ltGray">
            <a:xfrm rot="1584153">
              <a:off x="20" y="410"/>
              <a:ext cx="344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5"/>
                </a:cxn>
                <a:cxn ang="0">
                  <a:pos x="3" y="50"/>
                </a:cxn>
                <a:cxn ang="0">
                  <a:pos x="6" y="75"/>
                </a:cxn>
                <a:cxn ang="0">
                  <a:pos x="11" y="98"/>
                </a:cxn>
                <a:cxn ang="0">
                  <a:pos x="18" y="119"/>
                </a:cxn>
                <a:cxn ang="0">
                  <a:pos x="27" y="141"/>
                </a:cxn>
                <a:cxn ang="0">
                  <a:pos x="38" y="161"/>
                </a:cxn>
                <a:cxn ang="0">
                  <a:pos x="51" y="178"/>
                </a:cxn>
                <a:cxn ang="0">
                  <a:pos x="67" y="194"/>
                </a:cxn>
                <a:cxn ang="0">
                  <a:pos x="86" y="208"/>
                </a:cxn>
                <a:cxn ang="0">
                  <a:pos x="106" y="219"/>
                </a:cxn>
                <a:cxn ang="0">
                  <a:pos x="131" y="228"/>
                </a:cxn>
                <a:cxn ang="0">
                  <a:pos x="158" y="234"/>
                </a:cxn>
                <a:cxn ang="0">
                  <a:pos x="188" y="237"/>
                </a:cxn>
                <a:cxn ang="0">
                  <a:pos x="220" y="236"/>
                </a:cxn>
                <a:cxn ang="0">
                  <a:pos x="257" y="232"/>
                </a:cxn>
                <a:cxn ang="0">
                  <a:pos x="224" y="227"/>
                </a:cxn>
                <a:cxn ang="0">
                  <a:pos x="195" y="220"/>
                </a:cxn>
                <a:cxn ang="0">
                  <a:pos x="170" y="212"/>
                </a:cxn>
                <a:cxn ang="0">
                  <a:pos x="148" y="204"/>
                </a:cxn>
                <a:cxn ang="0">
                  <a:pos x="128" y="193"/>
                </a:cxn>
                <a:cxn ang="0">
                  <a:pos x="112" y="182"/>
                </a:cxn>
                <a:cxn ang="0">
                  <a:pos x="97" y="169"/>
                </a:cxn>
                <a:cxn ang="0">
                  <a:pos x="84" y="155"/>
                </a:cxn>
                <a:cxn ang="0">
                  <a:pos x="72" y="141"/>
                </a:cxn>
                <a:cxn ang="0">
                  <a:pos x="61" y="125"/>
                </a:cxn>
                <a:cxn ang="0">
                  <a:pos x="52" y="107"/>
                </a:cxn>
                <a:cxn ang="0">
                  <a:pos x="43" y="88"/>
                </a:cxn>
                <a:cxn ang="0">
                  <a:pos x="33" y="69"/>
                </a:cxn>
                <a:cxn ang="0">
                  <a:pos x="23" y="47"/>
                </a:cxn>
                <a:cxn ang="0">
                  <a:pos x="12" y="24"/>
                </a:cxn>
                <a:cxn ang="0">
                  <a:pos x="0" y="0"/>
                </a:cxn>
              </a:cxnLst>
              <a:rect l="0" t="0" r="r" b="b"/>
              <a:pathLst>
                <a:path w="257" h="237">
                  <a:moveTo>
                    <a:pt x="0" y="0"/>
                  </a:moveTo>
                  <a:lnTo>
                    <a:pt x="0" y="25"/>
                  </a:lnTo>
                  <a:lnTo>
                    <a:pt x="3" y="50"/>
                  </a:lnTo>
                  <a:lnTo>
                    <a:pt x="6" y="75"/>
                  </a:lnTo>
                  <a:lnTo>
                    <a:pt x="11" y="98"/>
                  </a:lnTo>
                  <a:lnTo>
                    <a:pt x="18" y="119"/>
                  </a:lnTo>
                  <a:lnTo>
                    <a:pt x="27" y="141"/>
                  </a:lnTo>
                  <a:lnTo>
                    <a:pt x="38" y="161"/>
                  </a:lnTo>
                  <a:lnTo>
                    <a:pt x="51" y="178"/>
                  </a:lnTo>
                  <a:lnTo>
                    <a:pt x="67" y="194"/>
                  </a:lnTo>
                  <a:lnTo>
                    <a:pt x="86" y="208"/>
                  </a:lnTo>
                  <a:lnTo>
                    <a:pt x="106" y="219"/>
                  </a:lnTo>
                  <a:lnTo>
                    <a:pt x="131" y="228"/>
                  </a:lnTo>
                  <a:lnTo>
                    <a:pt x="158" y="234"/>
                  </a:lnTo>
                  <a:lnTo>
                    <a:pt x="188" y="237"/>
                  </a:lnTo>
                  <a:lnTo>
                    <a:pt x="220" y="236"/>
                  </a:lnTo>
                  <a:lnTo>
                    <a:pt x="257" y="232"/>
                  </a:lnTo>
                  <a:lnTo>
                    <a:pt x="224" y="227"/>
                  </a:lnTo>
                  <a:lnTo>
                    <a:pt x="195" y="220"/>
                  </a:lnTo>
                  <a:lnTo>
                    <a:pt x="170" y="212"/>
                  </a:lnTo>
                  <a:lnTo>
                    <a:pt x="148" y="204"/>
                  </a:lnTo>
                  <a:lnTo>
                    <a:pt x="128" y="193"/>
                  </a:lnTo>
                  <a:lnTo>
                    <a:pt x="112" y="182"/>
                  </a:lnTo>
                  <a:lnTo>
                    <a:pt x="97" y="169"/>
                  </a:lnTo>
                  <a:lnTo>
                    <a:pt x="84" y="155"/>
                  </a:lnTo>
                  <a:lnTo>
                    <a:pt x="72" y="141"/>
                  </a:lnTo>
                  <a:lnTo>
                    <a:pt x="61" y="125"/>
                  </a:lnTo>
                  <a:lnTo>
                    <a:pt x="52" y="107"/>
                  </a:lnTo>
                  <a:lnTo>
                    <a:pt x="43" y="88"/>
                  </a:lnTo>
                  <a:lnTo>
                    <a:pt x="33" y="69"/>
                  </a:lnTo>
                  <a:lnTo>
                    <a:pt x="23" y="47"/>
                  </a:lnTo>
                  <a:lnTo>
                    <a:pt x="1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135" name="Freeform 39"/>
            <p:cNvSpPr/>
            <p:nvPr/>
          </p:nvSpPr>
          <p:spPr bwMode="ltGray">
            <a:xfrm rot="1584153">
              <a:off x="242" y="756"/>
              <a:ext cx="167" cy="115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124" y="108"/>
                </a:cxn>
                <a:cxn ang="0">
                  <a:pos x="120" y="107"/>
                </a:cxn>
                <a:cxn ang="0">
                  <a:pos x="107" y="105"/>
                </a:cxn>
                <a:cxn ang="0">
                  <a:pos x="89" y="101"/>
                </a:cxn>
                <a:cxn ang="0">
                  <a:pos x="68" y="99"/>
                </a:cxn>
                <a:cxn ang="0">
                  <a:pos x="45" y="97"/>
                </a:cxn>
                <a:cxn ang="0">
                  <a:pos x="25" y="98"/>
                </a:cxn>
                <a:cxn ang="0">
                  <a:pos x="9" y="102"/>
                </a:cxn>
                <a:cxn ang="0">
                  <a:pos x="0" y="110"/>
                </a:cxn>
                <a:cxn ang="0">
                  <a:pos x="4" y="98"/>
                </a:cxn>
                <a:cxn ang="0">
                  <a:pos x="8" y="89"/>
                </a:cxn>
                <a:cxn ang="0">
                  <a:pos x="16" y="82"/>
                </a:cxn>
                <a:cxn ang="0">
                  <a:pos x="25" y="76"/>
                </a:cxn>
                <a:cxn ang="0">
                  <a:pos x="36" y="72"/>
                </a:cxn>
                <a:cxn ang="0">
                  <a:pos x="47" y="71"/>
                </a:cxn>
                <a:cxn ang="0">
                  <a:pos x="59" y="71"/>
                </a:cxn>
                <a:cxn ang="0">
                  <a:pos x="72" y="74"/>
                </a:cxn>
                <a:cxn ang="0">
                  <a:pos x="73" y="71"/>
                </a:cxn>
                <a:cxn ang="0">
                  <a:pos x="70" y="56"/>
                </a:cxn>
                <a:cxn ang="0">
                  <a:pos x="67" y="38"/>
                </a:cxn>
                <a:cxn ang="0">
                  <a:pos x="65" y="30"/>
                </a:cxn>
                <a:cxn ang="0">
                  <a:pos x="63" y="30"/>
                </a:cxn>
                <a:cxn ang="0">
                  <a:pos x="61" y="29"/>
                </a:cxn>
                <a:cxn ang="0">
                  <a:pos x="59" y="26"/>
                </a:cxn>
                <a:cxn ang="0">
                  <a:pos x="57" y="23"/>
                </a:cxn>
                <a:cxn ang="0">
                  <a:pos x="57" y="19"/>
                </a:cxn>
                <a:cxn ang="0">
                  <a:pos x="59" y="14"/>
                </a:cxn>
                <a:cxn ang="0">
                  <a:pos x="66" y="8"/>
                </a:cxn>
                <a:cxn ang="0">
                  <a:pos x="77" y="0"/>
                </a:cxn>
              </a:cxnLst>
              <a:rect l="0" t="0" r="r" b="b"/>
              <a:pathLst>
                <a:path w="124" h="110">
                  <a:moveTo>
                    <a:pt x="77" y="0"/>
                  </a:moveTo>
                  <a:lnTo>
                    <a:pt x="124" y="108"/>
                  </a:lnTo>
                  <a:lnTo>
                    <a:pt x="120" y="107"/>
                  </a:lnTo>
                  <a:lnTo>
                    <a:pt x="107" y="105"/>
                  </a:lnTo>
                  <a:lnTo>
                    <a:pt x="89" y="101"/>
                  </a:lnTo>
                  <a:lnTo>
                    <a:pt x="68" y="99"/>
                  </a:lnTo>
                  <a:lnTo>
                    <a:pt x="45" y="97"/>
                  </a:lnTo>
                  <a:lnTo>
                    <a:pt x="25" y="98"/>
                  </a:lnTo>
                  <a:lnTo>
                    <a:pt x="9" y="102"/>
                  </a:lnTo>
                  <a:lnTo>
                    <a:pt x="0" y="110"/>
                  </a:lnTo>
                  <a:lnTo>
                    <a:pt x="4" y="98"/>
                  </a:lnTo>
                  <a:lnTo>
                    <a:pt x="8" y="89"/>
                  </a:lnTo>
                  <a:lnTo>
                    <a:pt x="16" y="82"/>
                  </a:lnTo>
                  <a:lnTo>
                    <a:pt x="25" y="76"/>
                  </a:lnTo>
                  <a:lnTo>
                    <a:pt x="36" y="72"/>
                  </a:lnTo>
                  <a:lnTo>
                    <a:pt x="47" y="71"/>
                  </a:lnTo>
                  <a:lnTo>
                    <a:pt x="59" y="71"/>
                  </a:lnTo>
                  <a:lnTo>
                    <a:pt x="72" y="74"/>
                  </a:lnTo>
                  <a:lnTo>
                    <a:pt x="73" y="71"/>
                  </a:lnTo>
                  <a:lnTo>
                    <a:pt x="70" y="56"/>
                  </a:lnTo>
                  <a:lnTo>
                    <a:pt x="67" y="38"/>
                  </a:lnTo>
                  <a:lnTo>
                    <a:pt x="65" y="30"/>
                  </a:lnTo>
                  <a:lnTo>
                    <a:pt x="63" y="30"/>
                  </a:lnTo>
                  <a:lnTo>
                    <a:pt x="61" y="29"/>
                  </a:lnTo>
                  <a:lnTo>
                    <a:pt x="59" y="26"/>
                  </a:lnTo>
                  <a:lnTo>
                    <a:pt x="57" y="23"/>
                  </a:lnTo>
                  <a:lnTo>
                    <a:pt x="57" y="19"/>
                  </a:lnTo>
                  <a:lnTo>
                    <a:pt x="59" y="14"/>
                  </a:lnTo>
                  <a:lnTo>
                    <a:pt x="66" y="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136" name="Freeform 40"/>
            <p:cNvSpPr/>
            <p:nvPr/>
          </p:nvSpPr>
          <p:spPr bwMode="ltGray">
            <a:xfrm rot="1584153">
              <a:off x="574" y="286"/>
              <a:ext cx="147" cy="1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"/>
                </a:cxn>
                <a:cxn ang="0">
                  <a:pos x="18" y="5"/>
                </a:cxn>
                <a:cxn ang="0">
                  <a:pos x="37" y="12"/>
                </a:cxn>
                <a:cxn ang="0">
                  <a:pos x="58" y="24"/>
                </a:cxn>
                <a:cxn ang="0">
                  <a:pos x="78" y="44"/>
                </a:cxn>
                <a:cxn ang="0">
                  <a:pos x="96" y="71"/>
                </a:cxn>
                <a:cxn ang="0">
                  <a:pos x="107" y="108"/>
                </a:cxn>
                <a:cxn ang="0">
                  <a:pos x="109" y="156"/>
                </a:cxn>
                <a:cxn ang="0">
                  <a:pos x="105" y="156"/>
                </a:cxn>
                <a:cxn ang="0">
                  <a:pos x="99" y="156"/>
                </a:cxn>
                <a:cxn ang="0">
                  <a:pos x="93" y="156"/>
                </a:cxn>
                <a:cxn ang="0">
                  <a:pos x="87" y="154"/>
                </a:cxn>
                <a:cxn ang="0">
                  <a:pos x="81" y="153"/>
                </a:cxn>
                <a:cxn ang="0">
                  <a:pos x="74" y="150"/>
                </a:cxn>
                <a:cxn ang="0">
                  <a:pos x="66" y="145"/>
                </a:cxn>
                <a:cxn ang="0">
                  <a:pos x="58" y="139"/>
                </a:cxn>
                <a:cxn ang="0">
                  <a:pos x="53" y="126"/>
                </a:cxn>
                <a:cxn ang="0">
                  <a:pos x="53" y="111"/>
                </a:cxn>
                <a:cxn ang="0">
                  <a:pos x="56" y="96"/>
                </a:cxn>
                <a:cxn ang="0">
                  <a:pos x="59" y="80"/>
                </a:cxn>
                <a:cxn ang="0">
                  <a:pos x="56" y="62"/>
                </a:cxn>
                <a:cxn ang="0">
                  <a:pos x="48" y="43"/>
                </a:cxn>
                <a:cxn ang="0">
                  <a:pos x="31" y="23"/>
                </a:cxn>
                <a:cxn ang="0">
                  <a:pos x="0" y="0"/>
                </a:cxn>
              </a:cxnLst>
              <a:rect l="0" t="0" r="r" b="b"/>
              <a:pathLst>
                <a:path w="109" h="156">
                  <a:moveTo>
                    <a:pt x="0" y="0"/>
                  </a:moveTo>
                  <a:lnTo>
                    <a:pt x="5" y="1"/>
                  </a:lnTo>
                  <a:lnTo>
                    <a:pt x="18" y="5"/>
                  </a:lnTo>
                  <a:lnTo>
                    <a:pt x="37" y="12"/>
                  </a:lnTo>
                  <a:lnTo>
                    <a:pt x="58" y="24"/>
                  </a:lnTo>
                  <a:lnTo>
                    <a:pt x="78" y="44"/>
                  </a:lnTo>
                  <a:lnTo>
                    <a:pt x="96" y="71"/>
                  </a:lnTo>
                  <a:lnTo>
                    <a:pt x="107" y="108"/>
                  </a:lnTo>
                  <a:lnTo>
                    <a:pt x="109" y="156"/>
                  </a:lnTo>
                  <a:lnTo>
                    <a:pt x="105" y="156"/>
                  </a:lnTo>
                  <a:lnTo>
                    <a:pt x="99" y="156"/>
                  </a:lnTo>
                  <a:lnTo>
                    <a:pt x="93" y="156"/>
                  </a:lnTo>
                  <a:lnTo>
                    <a:pt x="87" y="154"/>
                  </a:lnTo>
                  <a:lnTo>
                    <a:pt x="81" y="153"/>
                  </a:lnTo>
                  <a:lnTo>
                    <a:pt x="74" y="150"/>
                  </a:lnTo>
                  <a:lnTo>
                    <a:pt x="66" y="145"/>
                  </a:lnTo>
                  <a:lnTo>
                    <a:pt x="58" y="139"/>
                  </a:lnTo>
                  <a:lnTo>
                    <a:pt x="53" y="126"/>
                  </a:lnTo>
                  <a:lnTo>
                    <a:pt x="53" y="111"/>
                  </a:lnTo>
                  <a:lnTo>
                    <a:pt x="56" y="96"/>
                  </a:lnTo>
                  <a:lnTo>
                    <a:pt x="59" y="80"/>
                  </a:lnTo>
                  <a:lnTo>
                    <a:pt x="56" y="62"/>
                  </a:lnTo>
                  <a:lnTo>
                    <a:pt x="48" y="43"/>
                  </a:lnTo>
                  <a:lnTo>
                    <a:pt x="31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137" name="Freeform 41"/>
            <p:cNvSpPr/>
            <p:nvPr/>
          </p:nvSpPr>
          <p:spPr bwMode="ltGray">
            <a:xfrm rot="1584153">
              <a:off x="236" y="721"/>
              <a:ext cx="62" cy="9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20" y="38"/>
                </a:cxn>
                <a:cxn ang="0">
                  <a:pos x="15" y="62"/>
                </a:cxn>
                <a:cxn ang="0">
                  <a:pos x="11" y="79"/>
                </a:cxn>
                <a:cxn ang="0">
                  <a:pos x="0" y="94"/>
                </a:cxn>
                <a:cxn ang="0">
                  <a:pos x="12" y="88"/>
                </a:cxn>
                <a:cxn ang="0">
                  <a:pos x="23" y="80"/>
                </a:cxn>
                <a:cxn ang="0">
                  <a:pos x="32" y="69"/>
                </a:cxn>
                <a:cxn ang="0">
                  <a:pos x="40" y="57"/>
                </a:cxn>
                <a:cxn ang="0">
                  <a:pos x="45" y="44"/>
                </a:cxn>
                <a:cxn ang="0">
                  <a:pos x="46" y="30"/>
                </a:cxn>
                <a:cxn ang="0">
                  <a:pos x="42" y="15"/>
                </a:cxn>
                <a:cxn ang="0">
                  <a:pos x="31" y="0"/>
                </a:cxn>
              </a:cxnLst>
              <a:rect l="0" t="0" r="r" b="b"/>
              <a:pathLst>
                <a:path w="46" h="94">
                  <a:moveTo>
                    <a:pt x="31" y="0"/>
                  </a:moveTo>
                  <a:lnTo>
                    <a:pt x="20" y="38"/>
                  </a:lnTo>
                  <a:lnTo>
                    <a:pt x="15" y="62"/>
                  </a:lnTo>
                  <a:lnTo>
                    <a:pt x="11" y="79"/>
                  </a:lnTo>
                  <a:lnTo>
                    <a:pt x="0" y="94"/>
                  </a:lnTo>
                  <a:lnTo>
                    <a:pt x="12" y="88"/>
                  </a:lnTo>
                  <a:lnTo>
                    <a:pt x="23" y="80"/>
                  </a:lnTo>
                  <a:lnTo>
                    <a:pt x="32" y="69"/>
                  </a:lnTo>
                  <a:lnTo>
                    <a:pt x="40" y="57"/>
                  </a:lnTo>
                  <a:lnTo>
                    <a:pt x="45" y="44"/>
                  </a:lnTo>
                  <a:lnTo>
                    <a:pt x="46" y="30"/>
                  </a:lnTo>
                  <a:lnTo>
                    <a:pt x="42" y="1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138" name="Freeform 42"/>
            <p:cNvSpPr/>
            <p:nvPr/>
          </p:nvSpPr>
          <p:spPr bwMode="ltGray">
            <a:xfrm rot="1584153">
              <a:off x="585" y="466"/>
              <a:ext cx="72" cy="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1"/>
                </a:cxn>
                <a:cxn ang="0">
                  <a:pos x="6" y="3"/>
                </a:cxn>
                <a:cxn ang="0">
                  <a:pos x="13" y="8"/>
                </a:cxn>
                <a:cxn ang="0">
                  <a:pos x="21" y="12"/>
                </a:cxn>
                <a:cxn ang="0">
                  <a:pos x="29" y="15"/>
                </a:cxn>
                <a:cxn ang="0">
                  <a:pos x="38" y="17"/>
                </a:cxn>
                <a:cxn ang="0">
                  <a:pos x="46" y="18"/>
                </a:cxn>
                <a:cxn ang="0">
                  <a:pos x="54" y="16"/>
                </a:cxn>
                <a:cxn ang="0">
                  <a:pos x="53" y="25"/>
                </a:cxn>
                <a:cxn ang="0">
                  <a:pos x="50" y="33"/>
                </a:cxn>
                <a:cxn ang="0">
                  <a:pos x="44" y="38"/>
                </a:cxn>
                <a:cxn ang="0">
                  <a:pos x="37" y="40"/>
                </a:cxn>
                <a:cxn ang="0">
                  <a:pos x="28" y="39"/>
                </a:cxn>
                <a:cxn ang="0">
                  <a:pos x="19" y="32"/>
                </a:cxn>
                <a:cxn ang="0">
                  <a:pos x="10" y="20"/>
                </a:cxn>
                <a:cxn ang="0">
                  <a:pos x="0" y="0"/>
                </a:cxn>
              </a:cxnLst>
              <a:rect l="0" t="0" r="r" b="b"/>
              <a:pathLst>
                <a:path w="54" h="40">
                  <a:moveTo>
                    <a:pt x="0" y="0"/>
                  </a:moveTo>
                  <a:lnTo>
                    <a:pt x="1" y="1"/>
                  </a:lnTo>
                  <a:lnTo>
                    <a:pt x="6" y="3"/>
                  </a:lnTo>
                  <a:lnTo>
                    <a:pt x="13" y="8"/>
                  </a:lnTo>
                  <a:lnTo>
                    <a:pt x="21" y="12"/>
                  </a:lnTo>
                  <a:lnTo>
                    <a:pt x="29" y="15"/>
                  </a:lnTo>
                  <a:lnTo>
                    <a:pt x="38" y="17"/>
                  </a:lnTo>
                  <a:lnTo>
                    <a:pt x="46" y="18"/>
                  </a:lnTo>
                  <a:lnTo>
                    <a:pt x="54" y="16"/>
                  </a:lnTo>
                  <a:lnTo>
                    <a:pt x="53" y="25"/>
                  </a:lnTo>
                  <a:lnTo>
                    <a:pt x="50" y="33"/>
                  </a:lnTo>
                  <a:lnTo>
                    <a:pt x="44" y="38"/>
                  </a:lnTo>
                  <a:lnTo>
                    <a:pt x="37" y="40"/>
                  </a:lnTo>
                  <a:lnTo>
                    <a:pt x="28" y="39"/>
                  </a:lnTo>
                  <a:lnTo>
                    <a:pt x="19" y="32"/>
                  </a:lnTo>
                  <a:lnTo>
                    <a:pt x="1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139" name="Freeform 43"/>
            <p:cNvSpPr/>
            <p:nvPr/>
          </p:nvSpPr>
          <p:spPr bwMode="ltGray">
            <a:xfrm>
              <a:off x="0" y="886"/>
              <a:ext cx="360" cy="65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269" y="9"/>
                </a:cxn>
                <a:cxn ang="0">
                  <a:pos x="277" y="22"/>
                </a:cxn>
                <a:cxn ang="0">
                  <a:pos x="286" y="39"/>
                </a:cxn>
                <a:cxn ang="0">
                  <a:pos x="297" y="58"/>
                </a:cxn>
                <a:cxn ang="0">
                  <a:pos x="309" y="83"/>
                </a:cxn>
                <a:cxn ang="0">
                  <a:pos x="319" y="108"/>
                </a:cxn>
                <a:cxn ang="0">
                  <a:pos x="329" y="136"/>
                </a:cxn>
                <a:cxn ang="0">
                  <a:pos x="333" y="163"/>
                </a:cxn>
                <a:cxn ang="0">
                  <a:pos x="336" y="193"/>
                </a:cxn>
                <a:cxn ang="0">
                  <a:pos x="332" y="223"/>
                </a:cxn>
                <a:cxn ang="0">
                  <a:pos x="323" y="255"/>
                </a:cxn>
                <a:cxn ang="0">
                  <a:pos x="310" y="285"/>
                </a:cxn>
                <a:cxn ang="0">
                  <a:pos x="287" y="315"/>
                </a:cxn>
                <a:cxn ang="0">
                  <a:pos x="257" y="343"/>
                </a:cxn>
                <a:cxn ang="0">
                  <a:pos x="218" y="370"/>
                </a:cxn>
                <a:cxn ang="0">
                  <a:pos x="167" y="396"/>
                </a:cxn>
                <a:cxn ang="0">
                  <a:pos x="111" y="425"/>
                </a:cxn>
                <a:cxn ang="0">
                  <a:pos x="69" y="457"/>
                </a:cxn>
                <a:cxn ang="0">
                  <a:pos x="35" y="490"/>
                </a:cxn>
                <a:cxn ang="0">
                  <a:pos x="12" y="526"/>
                </a:cxn>
                <a:cxn ang="0">
                  <a:pos x="0" y="553"/>
                </a:cxn>
                <a:cxn ang="0">
                  <a:pos x="0" y="650"/>
                </a:cxn>
                <a:cxn ang="0">
                  <a:pos x="6" y="628"/>
                </a:cxn>
                <a:cxn ang="0">
                  <a:pos x="19" y="594"/>
                </a:cxn>
                <a:cxn ang="0">
                  <a:pos x="43" y="551"/>
                </a:cxn>
                <a:cxn ang="0">
                  <a:pos x="76" y="503"/>
                </a:cxn>
                <a:cxn ang="0">
                  <a:pos x="125" y="454"/>
                </a:cxn>
                <a:cxn ang="0">
                  <a:pos x="190" y="408"/>
                </a:cxn>
                <a:cxn ang="0">
                  <a:pos x="275" y="365"/>
                </a:cxn>
                <a:cxn ang="0">
                  <a:pos x="308" y="342"/>
                </a:cxn>
                <a:cxn ang="0">
                  <a:pos x="335" y="305"/>
                </a:cxn>
                <a:cxn ang="0">
                  <a:pos x="352" y="255"/>
                </a:cxn>
                <a:cxn ang="0">
                  <a:pos x="360" y="201"/>
                </a:cxn>
                <a:cxn ang="0">
                  <a:pos x="356" y="144"/>
                </a:cxn>
                <a:cxn ang="0">
                  <a:pos x="341" y="88"/>
                </a:cxn>
                <a:cxn ang="0">
                  <a:pos x="311" y="39"/>
                </a:cxn>
                <a:cxn ang="0">
                  <a:pos x="264" y="0"/>
                </a:cxn>
              </a:cxnLst>
              <a:rect l="0" t="0" r="r" b="b"/>
              <a:pathLst>
                <a:path w="360" h="650">
                  <a:moveTo>
                    <a:pt x="264" y="0"/>
                  </a:moveTo>
                  <a:lnTo>
                    <a:pt x="269" y="9"/>
                  </a:lnTo>
                  <a:lnTo>
                    <a:pt x="277" y="22"/>
                  </a:lnTo>
                  <a:lnTo>
                    <a:pt x="286" y="39"/>
                  </a:lnTo>
                  <a:lnTo>
                    <a:pt x="297" y="58"/>
                  </a:lnTo>
                  <a:lnTo>
                    <a:pt x="309" y="83"/>
                  </a:lnTo>
                  <a:lnTo>
                    <a:pt x="319" y="108"/>
                  </a:lnTo>
                  <a:lnTo>
                    <a:pt x="329" y="136"/>
                  </a:lnTo>
                  <a:lnTo>
                    <a:pt x="333" y="163"/>
                  </a:lnTo>
                  <a:lnTo>
                    <a:pt x="336" y="193"/>
                  </a:lnTo>
                  <a:lnTo>
                    <a:pt x="332" y="223"/>
                  </a:lnTo>
                  <a:lnTo>
                    <a:pt x="323" y="255"/>
                  </a:lnTo>
                  <a:lnTo>
                    <a:pt x="310" y="285"/>
                  </a:lnTo>
                  <a:lnTo>
                    <a:pt x="287" y="315"/>
                  </a:lnTo>
                  <a:lnTo>
                    <a:pt x="257" y="343"/>
                  </a:lnTo>
                  <a:lnTo>
                    <a:pt x="218" y="370"/>
                  </a:lnTo>
                  <a:lnTo>
                    <a:pt x="167" y="396"/>
                  </a:lnTo>
                  <a:lnTo>
                    <a:pt x="111" y="425"/>
                  </a:lnTo>
                  <a:lnTo>
                    <a:pt x="69" y="457"/>
                  </a:lnTo>
                  <a:lnTo>
                    <a:pt x="35" y="490"/>
                  </a:lnTo>
                  <a:lnTo>
                    <a:pt x="12" y="526"/>
                  </a:lnTo>
                  <a:lnTo>
                    <a:pt x="0" y="553"/>
                  </a:lnTo>
                  <a:lnTo>
                    <a:pt x="0" y="650"/>
                  </a:lnTo>
                  <a:lnTo>
                    <a:pt x="6" y="628"/>
                  </a:lnTo>
                  <a:lnTo>
                    <a:pt x="19" y="594"/>
                  </a:lnTo>
                  <a:lnTo>
                    <a:pt x="43" y="551"/>
                  </a:lnTo>
                  <a:lnTo>
                    <a:pt x="76" y="503"/>
                  </a:lnTo>
                  <a:lnTo>
                    <a:pt x="125" y="454"/>
                  </a:lnTo>
                  <a:lnTo>
                    <a:pt x="190" y="408"/>
                  </a:lnTo>
                  <a:lnTo>
                    <a:pt x="275" y="365"/>
                  </a:lnTo>
                  <a:lnTo>
                    <a:pt x="308" y="342"/>
                  </a:lnTo>
                  <a:lnTo>
                    <a:pt x="335" y="305"/>
                  </a:lnTo>
                  <a:lnTo>
                    <a:pt x="352" y="255"/>
                  </a:lnTo>
                  <a:lnTo>
                    <a:pt x="360" y="201"/>
                  </a:lnTo>
                  <a:lnTo>
                    <a:pt x="356" y="144"/>
                  </a:lnTo>
                  <a:lnTo>
                    <a:pt x="341" y="88"/>
                  </a:lnTo>
                  <a:lnTo>
                    <a:pt x="311" y="3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140" name="Freeform 44"/>
            <p:cNvSpPr/>
            <p:nvPr/>
          </p:nvSpPr>
          <p:spPr bwMode="ltGray">
            <a:xfrm rot="1584153">
              <a:off x="56" y="84"/>
              <a:ext cx="804" cy="686"/>
            </a:xfrm>
            <a:custGeom>
              <a:avLst/>
              <a:gdLst/>
              <a:ahLst/>
              <a:cxnLst>
                <a:cxn ang="0">
                  <a:pos x="16" y="370"/>
                </a:cxn>
                <a:cxn ang="0">
                  <a:pos x="6" y="341"/>
                </a:cxn>
                <a:cxn ang="0">
                  <a:pos x="0" y="289"/>
                </a:cxn>
                <a:cxn ang="0">
                  <a:pos x="4" y="222"/>
                </a:cxn>
                <a:cxn ang="0">
                  <a:pos x="25" y="151"/>
                </a:cxn>
                <a:cxn ang="0">
                  <a:pos x="69" y="84"/>
                </a:cxn>
                <a:cxn ang="0">
                  <a:pos x="142" y="31"/>
                </a:cxn>
                <a:cxn ang="0">
                  <a:pos x="247" y="2"/>
                </a:cxn>
                <a:cxn ang="0">
                  <a:pos x="380" y="9"/>
                </a:cxn>
                <a:cxn ang="0">
                  <a:pos x="484" y="68"/>
                </a:cxn>
                <a:cxn ang="0">
                  <a:pos x="554" y="165"/>
                </a:cxn>
                <a:cxn ang="0">
                  <a:pos x="591" y="284"/>
                </a:cxn>
                <a:cxn ang="0">
                  <a:pos x="595" y="409"/>
                </a:cxn>
                <a:cxn ang="0">
                  <a:pos x="566" y="525"/>
                </a:cxn>
                <a:cxn ang="0">
                  <a:pos x="507" y="615"/>
                </a:cxn>
                <a:cxn ang="0">
                  <a:pos x="417" y="663"/>
                </a:cxn>
                <a:cxn ang="0">
                  <a:pos x="389" y="659"/>
                </a:cxn>
                <a:cxn ang="0">
                  <a:pos x="441" y="617"/>
                </a:cxn>
                <a:cxn ang="0">
                  <a:pos x="482" y="544"/>
                </a:cxn>
                <a:cxn ang="0">
                  <a:pos x="509" y="454"/>
                </a:cxn>
                <a:cxn ang="0">
                  <a:pos x="520" y="355"/>
                </a:cxn>
                <a:cxn ang="0">
                  <a:pos x="514" y="258"/>
                </a:cxn>
                <a:cxn ang="0">
                  <a:pos x="485" y="174"/>
                </a:cxn>
                <a:cxn ang="0">
                  <a:pos x="433" y="112"/>
                </a:cxn>
                <a:cxn ang="0">
                  <a:pos x="341" y="75"/>
                </a:cxn>
                <a:cxn ang="0">
                  <a:pos x="246" y="61"/>
                </a:cxn>
                <a:cxn ang="0">
                  <a:pos x="174" y="71"/>
                </a:cxn>
                <a:cxn ang="0">
                  <a:pos x="121" y="101"/>
                </a:cxn>
                <a:cxn ang="0">
                  <a:pos x="84" y="149"/>
                </a:cxn>
                <a:cxn ang="0">
                  <a:pos x="57" y="206"/>
                </a:cxn>
                <a:cxn ang="0">
                  <a:pos x="40" y="272"/>
                </a:cxn>
                <a:cxn ang="0">
                  <a:pos x="28" y="339"/>
                </a:cxn>
              </a:cxnLst>
              <a:rect l="0" t="0" r="r" b="b"/>
              <a:pathLst>
                <a:path w="596" h="666">
                  <a:moveTo>
                    <a:pt x="22" y="372"/>
                  </a:moveTo>
                  <a:lnTo>
                    <a:pt x="16" y="370"/>
                  </a:lnTo>
                  <a:lnTo>
                    <a:pt x="10" y="360"/>
                  </a:lnTo>
                  <a:lnTo>
                    <a:pt x="6" y="341"/>
                  </a:lnTo>
                  <a:lnTo>
                    <a:pt x="1" y="318"/>
                  </a:lnTo>
                  <a:lnTo>
                    <a:pt x="0" y="289"/>
                  </a:lnTo>
                  <a:lnTo>
                    <a:pt x="0" y="257"/>
                  </a:lnTo>
                  <a:lnTo>
                    <a:pt x="4" y="222"/>
                  </a:lnTo>
                  <a:lnTo>
                    <a:pt x="13" y="187"/>
                  </a:lnTo>
                  <a:lnTo>
                    <a:pt x="25" y="151"/>
                  </a:lnTo>
                  <a:lnTo>
                    <a:pt x="45" y="116"/>
                  </a:lnTo>
                  <a:lnTo>
                    <a:pt x="69" y="84"/>
                  </a:lnTo>
                  <a:lnTo>
                    <a:pt x="101" y="55"/>
                  </a:lnTo>
                  <a:lnTo>
                    <a:pt x="142" y="31"/>
                  </a:lnTo>
                  <a:lnTo>
                    <a:pt x="190" y="13"/>
                  </a:lnTo>
                  <a:lnTo>
                    <a:pt x="247" y="2"/>
                  </a:lnTo>
                  <a:lnTo>
                    <a:pt x="314" y="0"/>
                  </a:lnTo>
                  <a:lnTo>
                    <a:pt x="380" y="9"/>
                  </a:lnTo>
                  <a:lnTo>
                    <a:pt x="436" y="33"/>
                  </a:lnTo>
                  <a:lnTo>
                    <a:pt x="484" y="68"/>
                  </a:lnTo>
                  <a:lnTo>
                    <a:pt x="524" y="113"/>
                  </a:lnTo>
                  <a:lnTo>
                    <a:pt x="554" y="165"/>
                  </a:lnTo>
                  <a:lnTo>
                    <a:pt x="577" y="222"/>
                  </a:lnTo>
                  <a:lnTo>
                    <a:pt x="591" y="284"/>
                  </a:lnTo>
                  <a:lnTo>
                    <a:pt x="596" y="347"/>
                  </a:lnTo>
                  <a:lnTo>
                    <a:pt x="595" y="409"/>
                  </a:lnTo>
                  <a:lnTo>
                    <a:pt x="585" y="469"/>
                  </a:lnTo>
                  <a:lnTo>
                    <a:pt x="566" y="525"/>
                  </a:lnTo>
                  <a:lnTo>
                    <a:pt x="540" y="574"/>
                  </a:lnTo>
                  <a:lnTo>
                    <a:pt x="507" y="615"/>
                  </a:lnTo>
                  <a:lnTo>
                    <a:pt x="465" y="645"/>
                  </a:lnTo>
                  <a:lnTo>
                    <a:pt x="417" y="663"/>
                  </a:lnTo>
                  <a:lnTo>
                    <a:pt x="360" y="666"/>
                  </a:lnTo>
                  <a:lnTo>
                    <a:pt x="389" y="659"/>
                  </a:lnTo>
                  <a:lnTo>
                    <a:pt x="417" y="642"/>
                  </a:lnTo>
                  <a:lnTo>
                    <a:pt x="441" y="617"/>
                  </a:lnTo>
                  <a:lnTo>
                    <a:pt x="463" y="583"/>
                  </a:lnTo>
                  <a:lnTo>
                    <a:pt x="482" y="544"/>
                  </a:lnTo>
                  <a:lnTo>
                    <a:pt x="497" y="501"/>
                  </a:lnTo>
                  <a:lnTo>
                    <a:pt x="509" y="454"/>
                  </a:lnTo>
                  <a:lnTo>
                    <a:pt x="517" y="404"/>
                  </a:lnTo>
                  <a:lnTo>
                    <a:pt x="520" y="355"/>
                  </a:lnTo>
                  <a:lnTo>
                    <a:pt x="519" y="305"/>
                  </a:lnTo>
                  <a:lnTo>
                    <a:pt x="514" y="258"/>
                  </a:lnTo>
                  <a:lnTo>
                    <a:pt x="502" y="213"/>
                  </a:lnTo>
                  <a:lnTo>
                    <a:pt x="485" y="174"/>
                  </a:lnTo>
                  <a:lnTo>
                    <a:pt x="462" y="139"/>
                  </a:lnTo>
                  <a:lnTo>
                    <a:pt x="433" y="112"/>
                  </a:lnTo>
                  <a:lnTo>
                    <a:pt x="397" y="93"/>
                  </a:lnTo>
                  <a:lnTo>
                    <a:pt x="341" y="75"/>
                  </a:lnTo>
                  <a:lnTo>
                    <a:pt x="290" y="65"/>
                  </a:lnTo>
                  <a:lnTo>
                    <a:pt x="246" y="61"/>
                  </a:lnTo>
                  <a:lnTo>
                    <a:pt x="207" y="63"/>
                  </a:lnTo>
                  <a:lnTo>
                    <a:pt x="174" y="71"/>
                  </a:lnTo>
                  <a:lnTo>
                    <a:pt x="146" y="84"/>
                  </a:lnTo>
                  <a:lnTo>
                    <a:pt x="121" y="101"/>
                  </a:lnTo>
                  <a:lnTo>
                    <a:pt x="101" y="123"/>
                  </a:lnTo>
                  <a:lnTo>
                    <a:pt x="84" y="149"/>
                  </a:lnTo>
                  <a:lnTo>
                    <a:pt x="69" y="176"/>
                  </a:lnTo>
                  <a:lnTo>
                    <a:pt x="57" y="206"/>
                  </a:lnTo>
                  <a:lnTo>
                    <a:pt x="48" y="239"/>
                  </a:lnTo>
                  <a:lnTo>
                    <a:pt x="40" y="272"/>
                  </a:lnTo>
                  <a:lnTo>
                    <a:pt x="33" y="305"/>
                  </a:lnTo>
                  <a:lnTo>
                    <a:pt x="28" y="339"/>
                  </a:lnTo>
                  <a:lnTo>
                    <a:pt x="22" y="37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4141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442913" y="103188"/>
            <a:ext cx="8243887" cy="1314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8" name="Rectangle 4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561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143" name="Rectangle 4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l">
              <a:defRPr sz="1400" b="0"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4144" name="Rectangle 4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4145" name="Rectangle 4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solidFill>
                  <a:schemeClr val="tx1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D6EDE5A4-8318-6B4A-B2D1-2258768B0CBE}" type="slidenum">
              <a:rPr lang="en-US" altLang="zh-CN">
                <a:solidFill>
                  <a:srgbClr val="006699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</a:fld>
            <a:endParaRPr lang="en-US" altLang="zh-CN">
              <a:solidFill>
                <a:srgbClr val="006699"/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宋体" panose="02010600030101010101" pitchFamily="2" charset="-122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宋体" panose="02010600030101010101" pitchFamily="2" charset="-122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宋体" panose="02010600030101010101" pitchFamily="2" charset="-122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宋体" panose="02010600030101010101" pitchFamily="2" charset="-122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7.vml"/><Relationship Id="rId6" Type="http://schemas.openxmlformats.org/officeDocument/2006/relationships/slideLayout" Target="../slideLayouts/slideLayout1.xml"/><Relationship Id="rId5" Type="http://schemas.openxmlformats.org/officeDocument/2006/relationships/oleObject" Target="../embeddings/oleObject17.bin"/><Relationship Id="rId4" Type="http://schemas.openxmlformats.org/officeDocument/2006/relationships/oleObject" Target="../embeddings/oleObject16.bin"/><Relationship Id="rId3" Type="http://schemas.openxmlformats.org/officeDocument/2006/relationships/oleObject" Target="../embeddings/oleObject15.bin"/><Relationship Id="rId2" Type="http://schemas.openxmlformats.org/officeDocument/2006/relationships/image" Target="../media/image23.wmf"/><Relationship Id="rId1" Type="http://schemas.openxmlformats.org/officeDocument/2006/relationships/oleObject" Target="../embeddings/oleObject14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7.png"/><Relationship Id="rId4" Type="http://schemas.openxmlformats.org/officeDocument/2006/relationships/image" Target="../media/image6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5.wmf"/><Relationship Id="rId10" Type="http://schemas.openxmlformats.org/officeDocument/2006/relationships/notesSlide" Target="../notesSlides/notesSlide2.xml"/><Relationship Id="rId1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9.wmf"/><Relationship Id="rId1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emf"/><Relationship Id="rId1" Type="http://schemas.openxmlformats.org/officeDocument/2006/relationships/oleObject" Target="../embeddings/oleObject18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4.e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33.emf"/><Relationship Id="rId1" Type="http://schemas.openxmlformats.org/officeDocument/2006/relationships/oleObject" Target="../embeddings/oleObject19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0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7.e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36.emf"/><Relationship Id="rId1" Type="http://schemas.openxmlformats.org/officeDocument/2006/relationships/oleObject" Target="../embeddings/oleObject22.bin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oleObject" Target="../embeddings/oleObject6.bin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hyperlink" Target="/Users/RYP/Documents/5%25E7%258B%25AC%25E7%25AB%258B%25E8%2591%25A3%25E4%25BA%258B/1%25E6%2581%2592%25E9%25A1%25BA%25E9%2586%258B%25E4%25B8%259A-%25E4%25B8%258A%25E4%25BA%25A4%25E6%2589%2580/%25E5%25B9%25B4%25E5%25BA%25A6%25E6%258A%25A5%25E5%2591%258A/600305-2014%25E5%25B9%25B4%25E5%25B9%25B4%25E5%25BA%25A6%25E6%258A%25A5%25E5%2591%258A.pdf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oleObject" Target="../embeddings/oleObject7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6.wmf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9.bin"/><Relationship Id="rId3" Type="http://schemas.openxmlformats.org/officeDocument/2006/relationships/image" Target="../media/image13.wmf"/><Relationship Id="rId2" Type="http://schemas.openxmlformats.org/officeDocument/2006/relationships/image" Target="../media/image14.wmf"/><Relationship Id="rId1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8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17.wmf"/><Relationship Id="rId1" Type="http://schemas.openxmlformats.org/officeDocument/2006/relationships/oleObject" Target="../embeddings/oleObject1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4DA5D95B-4A71-494D-91B1-C04214298349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1069474"/>
            <a:ext cx="8820150" cy="487864"/>
          </a:xfrm>
        </p:spPr>
        <p:txBody>
          <a:bodyPr/>
          <a:lstStyle/>
          <a:p>
            <a:pPr algn="l" eaLnBrk="1" hangingPunct="1">
              <a:lnSpc>
                <a:spcPct val="90000"/>
              </a:lnSpc>
              <a:defRPr/>
            </a:pPr>
            <a:r>
              <a:rPr kumimoji="0" lang="zh-CN" altLang="en-US">
                <a:solidFill>
                  <a:srgbClr val="00568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公司法与公司制企业</a:t>
            </a:r>
            <a:endParaRPr kumimoji="0" lang="en-US" altLang="zh-CN">
              <a:solidFill>
                <a:srgbClr val="005682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组合 28"/>
          <p:cNvGrpSpPr/>
          <p:nvPr/>
        </p:nvGrpSpPr>
        <p:grpSpPr bwMode="auto">
          <a:xfrm>
            <a:off x="611188" y="1682247"/>
            <a:ext cx="7777162" cy="2767013"/>
            <a:chOff x="611560" y="1628800"/>
            <a:chExt cx="7776864" cy="2766988"/>
          </a:xfrm>
        </p:grpSpPr>
        <p:pic>
          <p:nvPicPr>
            <p:cNvPr id="14344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628800"/>
              <a:ext cx="7776864" cy="27669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</p:pic>
        <p:sp>
          <p:nvSpPr>
            <p:cNvPr id="25" name="Rectangle 3"/>
            <p:cNvSpPr txBox="1">
              <a:spLocks noChangeArrowheads="1"/>
            </p:cNvSpPr>
            <p:nvPr/>
          </p:nvSpPr>
          <p:spPr bwMode="auto">
            <a:xfrm>
              <a:off x="5867571" y="4005267"/>
              <a:ext cx="2304962" cy="36035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pPr algn="l">
                <a:lnSpc>
                  <a:spcPct val="90000"/>
                </a:lnSpc>
                <a:spcBef>
                  <a:spcPct val="20000"/>
                </a:spcBef>
                <a:defRPr/>
              </a:pPr>
              <a:r>
                <a:rPr lang="en-US" altLang="zh-CN" sz="1800" kern="0" dirty="0">
                  <a:solidFill>
                    <a:schemeClr val="accent4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+mn-ea"/>
                  <a:cs typeface="+mn-cs"/>
                </a:rPr>
                <a:t>&lt;</a:t>
              </a:r>
              <a:r>
                <a:rPr lang="zh-CN" altLang="en-US" sz="1800" kern="0" dirty="0">
                  <a:solidFill>
                    <a:schemeClr val="accent4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+mn-ea"/>
                  <a:cs typeface="+mn-cs"/>
                </a:rPr>
                <a:t>公司法</a:t>
              </a:r>
              <a:r>
                <a:rPr lang="en-US" altLang="zh-CN" sz="1800" kern="0" dirty="0">
                  <a:solidFill>
                    <a:schemeClr val="accent4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+mn-ea"/>
                  <a:cs typeface="+mn-cs"/>
                </a:rPr>
                <a:t>&gt;2014</a:t>
              </a:r>
              <a:r>
                <a:rPr lang="zh-CN" altLang="en-US" sz="1800" kern="0" dirty="0">
                  <a:solidFill>
                    <a:schemeClr val="accent4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+mn-ea"/>
                  <a:cs typeface="+mn-cs"/>
                </a:rPr>
                <a:t>年</a:t>
              </a:r>
              <a:endParaRPr lang="en-US" altLang="zh-CN" sz="1800" kern="0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611188" y="4551363"/>
            <a:ext cx="7777162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zh-CN" altLang="en-US"/>
              <a:t>第二十四条 有限责任公司由五十个以下股东出资设立。</a:t>
            </a:r>
            <a:endParaRPr lang="zh-CN" altLang="en-US"/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140923" y="5160105"/>
            <a:ext cx="3744912" cy="12239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</p:spPr>
        <p:txBody>
          <a:bodyPr/>
          <a:lstStyle/>
          <a:p>
            <a:pPr marL="342900" indent="-342900" algn="just"/>
            <a:r>
              <a:rPr lang="en-US" altLang="zh-CN">
                <a:latin typeface="Calibri" panose="020F0502020204030204" charset="0"/>
              </a:rPr>
              <a:t>1</a:t>
            </a:r>
            <a:r>
              <a:rPr lang="zh-CN" altLang="en-US">
                <a:latin typeface="Calibri" panose="020F0502020204030204" charset="0"/>
              </a:rPr>
              <a:t>人有限责任公司    </a:t>
            </a:r>
            <a:r>
              <a:rPr lang="en-US" altLang="zh-CN">
                <a:latin typeface="Calibri" panose="020F0502020204030204" charset="0"/>
              </a:rPr>
              <a:t>1</a:t>
            </a:r>
            <a:r>
              <a:rPr lang="zh-CN" altLang="en-US">
                <a:latin typeface="Calibri" panose="020F0502020204030204" charset="0"/>
              </a:rPr>
              <a:t>人</a:t>
            </a:r>
            <a:endParaRPr lang="zh-CN" altLang="en-US">
              <a:latin typeface="Times New Roman" panose="02020603050405020304" charset="0"/>
            </a:endParaRPr>
          </a:p>
          <a:p>
            <a:pPr marL="342900" indent="-342900" algn="just"/>
            <a:r>
              <a:rPr lang="zh-CN" altLang="en-US">
                <a:latin typeface="Calibri" panose="020F0502020204030204" charset="0"/>
              </a:rPr>
              <a:t>国有独资公司       </a:t>
            </a:r>
            <a:r>
              <a:rPr lang="en-US" altLang="zh-CN">
                <a:latin typeface="Calibri" panose="020F0502020204030204" charset="0"/>
              </a:rPr>
              <a:t>1</a:t>
            </a:r>
            <a:r>
              <a:rPr lang="zh-CN" altLang="en-US">
                <a:latin typeface="Calibri" panose="020F0502020204030204" charset="0"/>
              </a:rPr>
              <a:t>人</a:t>
            </a:r>
            <a:endParaRPr lang="zh-CN" altLang="en-US">
              <a:latin typeface="Times New Roman" panose="02020603050405020304" charset="0"/>
            </a:endParaRPr>
          </a:p>
          <a:p>
            <a:pPr marL="342900" indent="-342900" algn="just"/>
            <a:r>
              <a:rPr lang="zh-CN" altLang="en-US">
                <a:latin typeface="Calibri" panose="020F0502020204030204" charset="0"/>
              </a:rPr>
              <a:t>有限责任公司    </a:t>
            </a:r>
            <a:r>
              <a:rPr lang="en-US" altLang="zh-CN">
                <a:latin typeface="Calibri" panose="020F0502020204030204" charset="0"/>
              </a:rPr>
              <a:t>2_50</a:t>
            </a:r>
            <a:r>
              <a:rPr lang="zh-CN" altLang="en-US">
                <a:latin typeface="Calibri" panose="020F0502020204030204" charset="0"/>
              </a:rPr>
              <a:t>人</a:t>
            </a:r>
            <a:endParaRPr lang="zh-CN" altLang="en-US"/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3995738" y="5157788"/>
            <a:ext cx="5003800" cy="12239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</p:spPr>
        <p:txBody>
          <a:bodyPr/>
          <a:lstStyle/>
          <a:p>
            <a:pPr marL="342900" indent="-342900" algn="just"/>
            <a:r>
              <a:rPr lang="zh-CN" altLang="en-US" dirty="0"/>
              <a:t>新政要求：</a:t>
            </a:r>
            <a:endParaRPr lang="en-US" altLang="zh-CN" dirty="0"/>
          </a:p>
          <a:p>
            <a:pPr marL="342900" indent="-342900" algn="just"/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）取消注册资本要求；（</a:t>
            </a:r>
            <a:r>
              <a:rPr lang="en-US" altLang="zh-CN" sz="1800" dirty="0"/>
              <a:t>2</a:t>
            </a:r>
            <a:r>
              <a:rPr lang="zh-CN" altLang="en-US" sz="1800" dirty="0"/>
              <a:t>）年检改为年报</a:t>
            </a:r>
            <a:endParaRPr lang="en-US" altLang="zh-CN" sz="1800" dirty="0"/>
          </a:p>
          <a:p>
            <a:pPr marL="342900" indent="-342900" algn="just"/>
            <a:r>
              <a:rPr lang="zh-CN" altLang="en-US" sz="1800" dirty="0"/>
              <a:t>（</a:t>
            </a:r>
            <a:r>
              <a:rPr lang="en-US" altLang="zh-CN" sz="1800" dirty="0"/>
              <a:t>3</a:t>
            </a:r>
            <a:r>
              <a:rPr lang="zh-CN" altLang="en-US" sz="1800" dirty="0"/>
              <a:t>）方便注册；（</a:t>
            </a:r>
            <a:r>
              <a:rPr lang="en-US" altLang="zh-CN" sz="1800" dirty="0"/>
              <a:t>4</a:t>
            </a:r>
            <a:r>
              <a:rPr lang="zh-CN" altLang="en-US" sz="1800" dirty="0"/>
              <a:t>）推进诚信；</a:t>
            </a:r>
            <a:endParaRPr lang="en-US" altLang="zh-CN" sz="1800" dirty="0"/>
          </a:p>
          <a:p>
            <a:pPr marL="342900" indent="-342900" algn="just"/>
            <a:r>
              <a:rPr lang="zh-CN" altLang="en-US" sz="1800" dirty="0"/>
              <a:t>（</a:t>
            </a:r>
            <a:r>
              <a:rPr lang="en-US" altLang="zh-CN" sz="1800" dirty="0"/>
              <a:t>5</a:t>
            </a:r>
            <a:r>
              <a:rPr lang="zh-CN" altLang="en-US" sz="1800" dirty="0"/>
              <a:t>）注册资本实缴制改为认缴制</a:t>
            </a:r>
            <a:endParaRPr lang="zh-CN" altLang="en-US" sz="1800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115888"/>
            <a:ext cx="8459788" cy="720725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en-US" altLang="zh-CN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1.</a:t>
            </a:r>
            <a:r>
              <a:rPr kumimoji="0" lang="zh-CN" altLang="en-US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企业经营环境</a:t>
            </a:r>
            <a:endParaRPr kumimoji="0" lang="en-US" altLang="zh-CN" sz="36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autoUpdateAnimBg="0" build="p"/>
      <p:bldP spid="26" grpId="0" autoUpdateAnimBg="0"/>
      <p:bldP spid="38915" grpId="0" animBg="1" autoUpdateAnimBg="0"/>
      <p:bldP spid="28" grpId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EAE500B4-EA39-BD42-A29F-563B9A2B46CB}" type="slidenum">
              <a:rPr lang="en-US" altLang="zh-CN" sz="1400" b="0">
                <a:solidFill>
                  <a:srgbClr val="006699"/>
                </a:solidFill>
              </a:rPr>
            </a:fld>
            <a:endParaRPr lang="en-US" altLang="zh-CN" sz="1400" b="0">
              <a:solidFill>
                <a:srgbClr val="006699"/>
              </a:solidFill>
            </a:endParaRPr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720725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en-US" altLang="zh-CN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2. </a:t>
            </a:r>
            <a:r>
              <a:rPr kumimoji="0" lang="zh-CN" altLang="en-US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会计信息系统</a:t>
            </a:r>
            <a:endParaRPr kumimoji="0" lang="zh-CN" altLang="en-US" sz="36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90" y="4013122"/>
            <a:ext cx="3006654" cy="187123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377" y="4110689"/>
            <a:ext cx="2130081" cy="2130081"/>
          </a:xfrm>
          <a:prstGeom prst="rect">
            <a:avLst/>
          </a:prstGeom>
        </p:spPr>
      </p:pic>
      <p:pic>
        <p:nvPicPr>
          <p:cNvPr id="9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293" y="1390914"/>
            <a:ext cx="2351638" cy="2038086"/>
          </a:xfrm>
          <a:prstGeom prst="rect">
            <a:avLst/>
          </a:prstGeom>
        </p:spPr>
      </p:pic>
      <p:sp>
        <p:nvSpPr>
          <p:cNvPr id="10" name="TextBox 7"/>
          <p:cNvSpPr txBox="1"/>
          <p:nvPr/>
        </p:nvSpPr>
        <p:spPr>
          <a:xfrm>
            <a:off x="1095041" y="3643790"/>
            <a:ext cx="2032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国际财务报告准则</a:t>
            </a:r>
            <a:endParaRPr lang="en-NZ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6633018" y="3703742"/>
            <a:ext cx="2032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美国公认会计原则</a:t>
            </a:r>
            <a:endParaRPr lang="en-NZ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TextBox 10"/>
          <p:cNvSpPr txBox="1"/>
          <p:nvPr/>
        </p:nvSpPr>
        <p:spPr>
          <a:xfrm>
            <a:off x="3402297" y="3429000"/>
            <a:ext cx="3271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中国企业会计准则</a:t>
            </a:r>
            <a:endParaRPr lang="en-NZ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18595" y="1446800"/>
            <a:ext cx="695335" cy="27699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solidFill>
                  <a:srgbClr val="FFFF00"/>
                </a:solidFill>
              </a:rPr>
              <a:t>CAS</a:t>
            </a:r>
            <a:endParaRPr kumimoji="1" lang="zh-CN" altLang="en-US" sz="1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8DD81D14-B12E-1F40-A786-F5F2B7F835DF}" type="slidenum">
              <a:rPr lang="en-US" altLang="zh-CN" sz="1400" b="0">
                <a:solidFill>
                  <a:srgbClr val="006699"/>
                </a:solidFill>
              </a:rPr>
            </a:fld>
            <a:endParaRPr lang="en-US" altLang="zh-CN" sz="1400" b="0">
              <a:solidFill>
                <a:srgbClr val="006699"/>
              </a:solidFill>
            </a:endParaRP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720725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en-US" altLang="zh-CN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2. </a:t>
            </a:r>
            <a:r>
              <a:rPr kumimoji="0" lang="zh-CN" altLang="en-US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会计信息系统</a:t>
            </a:r>
            <a:endParaRPr kumimoji="0" lang="en-US" altLang="zh-CN" sz="36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5856" name="Rectangle 16"/>
          <p:cNvSpPr>
            <a:spLocks noChangeArrowheads="1"/>
          </p:cNvSpPr>
          <p:nvPr/>
        </p:nvSpPr>
        <p:spPr bwMode="auto">
          <a:xfrm>
            <a:off x="2743200" y="1341438"/>
            <a:ext cx="2337179" cy="520655"/>
          </a:xfrm>
          <a:prstGeom prst="rect">
            <a:avLst/>
          </a:prstGeom>
          <a:solidFill>
            <a:srgbClr val="EAEAEA"/>
          </a:solidFill>
          <a:ln w="50800">
            <a:solidFill>
              <a:schemeClr val="tx2"/>
            </a:solidFill>
            <a:miter lim="800000"/>
          </a:ln>
        </p:spPr>
        <p:txBody>
          <a:bodyPr wrap="none" lIns="90488" tIns="44450" rIns="90488" bIns="4445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会计信息系统</a:t>
            </a:r>
            <a:endParaRPr lang="en-US" altLang="zh-CN" sz="2800" b="1" dirty="0">
              <a:solidFill>
                <a:srgbClr val="006666"/>
              </a:solidFill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" name="Group 17"/>
          <p:cNvGrpSpPr/>
          <p:nvPr/>
        </p:nvGrpSpPr>
        <p:grpSpPr bwMode="auto">
          <a:xfrm>
            <a:off x="0" y="1862137"/>
            <a:ext cx="8958263" cy="1984375"/>
            <a:chOff x="38" y="1328"/>
            <a:chExt cx="5643" cy="1250"/>
          </a:xfrm>
        </p:grpSpPr>
        <p:sp>
          <p:nvSpPr>
            <p:cNvPr id="49164" name="Rectangle 18"/>
            <p:cNvSpPr>
              <a:spLocks noChangeArrowheads="1"/>
            </p:cNvSpPr>
            <p:nvPr/>
          </p:nvSpPr>
          <p:spPr bwMode="auto">
            <a:xfrm>
              <a:off x="38" y="1895"/>
              <a:ext cx="2794" cy="683"/>
            </a:xfrm>
            <a:prstGeom prst="rect">
              <a:avLst/>
            </a:prstGeom>
            <a:solidFill>
              <a:srgbClr val="CCFFFF"/>
            </a:solidFill>
            <a:ln w="50800">
              <a:solidFill>
                <a:srgbClr val="008080"/>
              </a:solidFill>
              <a:miter lim="800000"/>
            </a:ln>
          </p:spPr>
          <p:txBody>
            <a:bodyPr lIns="90488" tIns="44450" rIns="90488" bIns="4445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200" b="1" dirty="0"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Financial Accounting System</a:t>
              </a:r>
              <a:endParaRPr lang="en-US" altLang="zh-CN" sz="2200" b="1" dirty="0"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Periodic financial statements and related disclosures</a:t>
              </a:r>
              <a:r>
                <a:rPr lang="zh-CN" altLang="en-US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财务会计系统</a:t>
              </a:r>
              <a:endParaRPr lang="en-US" altLang="zh-CN" sz="20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9165" name="Rectangle 19"/>
            <p:cNvSpPr>
              <a:spLocks noChangeArrowheads="1"/>
            </p:cNvSpPr>
            <p:nvPr/>
          </p:nvSpPr>
          <p:spPr bwMode="auto">
            <a:xfrm>
              <a:off x="2919" y="1895"/>
              <a:ext cx="2762" cy="683"/>
            </a:xfrm>
            <a:prstGeom prst="rect">
              <a:avLst/>
            </a:prstGeom>
            <a:solidFill>
              <a:srgbClr val="CCECFF"/>
            </a:solidFill>
            <a:ln w="50800">
              <a:solidFill>
                <a:srgbClr val="008080"/>
              </a:solidFill>
              <a:miter lim="800000"/>
            </a:ln>
          </p:spPr>
          <p:txBody>
            <a:bodyPr lIns="90488" tIns="44450" rIns="90488" bIns="4445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200" b="1" dirty="0">
                  <a:solidFill>
                    <a:srgbClr val="0066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Managerial Accounting System</a:t>
              </a:r>
              <a:endParaRPr lang="en-US" altLang="zh-CN" sz="2200" b="1" dirty="0">
                <a:solidFill>
                  <a:srgbClr val="0066FF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Detailed plans and continuous performance reports</a:t>
              </a:r>
              <a:r>
                <a:rPr lang="zh-CN" altLang="en-US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管理会计系统</a:t>
              </a:r>
              <a:endParaRPr lang="en-US" altLang="zh-CN" sz="20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49166" name="AutoShape 20"/>
            <p:cNvCxnSpPr>
              <a:cxnSpLocks noChangeShapeType="1"/>
              <a:stCxn id="35856" idx="2"/>
              <a:endCxn id="49164" idx="0"/>
            </p:cNvCxnSpPr>
            <p:nvPr/>
          </p:nvCxnSpPr>
          <p:spPr bwMode="auto">
            <a:xfrm rot="5400000">
              <a:off x="1685" y="1078"/>
              <a:ext cx="567" cy="1067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8080"/>
              </a:solidFill>
              <a:miter lim="800000"/>
              <a:tailEnd type="triangle" w="med" len="med"/>
            </a:ln>
          </p:spPr>
        </p:cxnSp>
        <p:cxnSp>
          <p:nvCxnSpPr>
            <p:cNvPr id="49167" name="AutoShape 21"/>
            <p:cNvCxnSpPr>
              <a:cxnSpLocks noChangeShapeType="1"/>
              <a:stCxn id="35856" idx="2"/>
              <a:endCxn id="49165" idx="0"/>
            </p:cNvCxnSpPr>
            <p:nvPr/>
          </p:nvCxnSpPr>
          <p:spPr bwMode="auto">
            <a:xfrm rot="16200000" flipH="1">
              <a:off x="3118" y="713"/>
              <a:ext cx="567" cy="179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8080"/>
              </a:solidFill>
              <a:miter lim="800000"/>
              <a:tailEnd type="triangle" w="med" len="med"/>
            </a:ln>
          </p:spPr>
        </p:cxnSp>
      </p:grpSp>
      <p:grpSp>
        <p:nvGrpSpPr>
          <p:cNvPr id="3" name="Group 22"/>
          <p:cNvGrpSpPr/>
          <p:nvPr/>
        </p:nvGrpSpPr>
        <p:grpSpPr bwMode="auto">
          <a:xfrm>
            <a:off x="466725" y="3846512"/>
            <a:ext cx="8112125" cy="2146300"/>
            <a:chOff x="294" y="2586"/>
            <a:chExt cx="5110" cy="1352"/>
          </a:xfrm>
        </p:grpSpPr>
        <p:sp>
          <p:nvSpPr>
            <p:cNvPr id="49160" name="Rectangle 23"/>
            <p:cNvSpPr>
              <a:spLocks noChangeArrowheads="1"/>
            </p:cNvSpPr>
            <p:nvPr/>
          </p:nvSpPr>
          <p:spPr bwMode="auto">
            <a:xfrm>
              <a:off x="294" y="3087"/>
              <a:ext cx="2268" cy="851"/>
            </a:xfrm>
            <a:prstGeom prst="rect">
              <a:avLst/>
            </a:prstGeom>
            <a:solidFill>
              <a:srgbClr val="CCFFFF"/>
            </a:solidFill>
            <a:ln w="50800">
              <a:solidFill>
                <a:srgbClr val="008080"/>
              </a:solidFill>
              <a:miter lim="800000"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200" b="1" dirty="0"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External Decision Makers</a:t>
              </a:r>
              <a:endParaRPr lang="en-US" altLang="zh-CN" sz="2200" b="1" dirty="0"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Investors, creditors,</a:t>
              </a:r>
              <a:endParaRPr lang="en-US" altLang="zh-CN" sz="20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suppliers, customers, etc.</a:t>
              </a:r>
              <a:endParaRPr lang="en-US" altLang="zh-CN" sz="20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对外部决策者提供财务信息</a:t>
              </a:r>
              <a:endParaRPr lang="en-US" altLang="zh-CN" sz="20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9161" name="Rectangle 24"/>
            <p:cNvSpPr>
              <a:spLocks noChangeArrowheads="1"/>
            </p:cNvSpPr>
            <p:nvPr/>
          </p:nvSpPr>
          <p:spPr bwMode="auto">
            <a:xfrm>
              <a:off x="3195" y="3087"/>
              <a:ext cx="2209" cy="851"/>
            </a:xfrm>
            <a:prstGeom prst="rect">
              <a:avLst/>
            </a:prstGeom>
            <a:solidFill>
              <a:srgbClr val="CCECFF"/>
            </a:solidFill>
            <a:ln w="50800">
              <a:solidFill>
                <a:srgbClr val="008080"/>
              </a:solidFill>
              <a:miter lim="800000"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200" b="1" dirty="0">
                  <a:solidFill>
                    <a:srgbClr val="0066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Internal Decision Makers</a:t>
              </a:r>
              <a:endParaRPr lang="en-US" altLang="zh-CN" sz="2200" b="1" dirty="0">
                <a:solidFill>
                  <a:srgbClr val="0066FF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Managers throughout the</a:t>
              </a:r>
              <a:endParaRPr lang="en-US" altLang="zh-CN" sz="20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Organization</a:t>
              </a:r>
              <a:endParaRPr lang="en-US" altLang="zh-CN" sz="20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向内部决策者提供信息</a:t>
              </a:r>
              <a:endParaRPr lang="en-US" altLang="zh-CN" sz="20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49162" name="AutoShape 25"/>
            <p:cNvCxnSpPr>
              <a:cxnSpLocks noChangeShapeType="1"/>
              <a:stCxn id="49164" idx="2"/>
              <a:endCxn id="49160" idx="0"/>
            </p:cNvCxnSpPr>
            <p:nvPr/>
          </p:nvCxnSpPr>
          <p:spPr bwMode="auto">
            <a:xfrm>
              <a:off x="1397" y="2586"/>
              <a:ext cx="31" cy="501"/>
            </a:xfrm>
            <a:prstGeom prst="straightConnector1">
              <a:avLst/>
            </a:prstGeom>
            <a:noFill/>
            <a:ln w="28575">
              <a:solidFill>
                <a:srgbClr val="008080"/>
              </a:solidFill>
              <a:round/>
              <a:tailEnd type="triangle" w="med" len="med"/>
            </a:ln>
          </p:spPr>
        </p:cxnSp>
        <p:cxnSp>
          <p:nvCxnSpPr>
            <p:cNvPr id="49163" name="AutoShape 26"/>
            <p:cNvCxnSpPr>
              <a:cxnSpLocks noChangeShapeType="1"/>
              <a:stCxn id="49165" idx="2"/>
              <a:endCxn id="49161" idx="0"/>
            </p:cNvCxnSpPr>
            <p:nvPr/>
          </p:nvCxnSpPr>
          <p:spPr bwMode="auto">
            <a:xfrm>
              <a:off x="4262" y="2586"/>
              <a:ext cx="37" cy="501"/>
            </a:xfrm>
            <a:prstGeom prst="straightConnector1">
              <a:avLst/>
            </a:prstGeom>
            <a:noFill/>
            <a:ln w="28575">
              <a:solidFill>
                <a:srgbClr val="008080"/>
              </a:solidFill>
              <a:round/>
              <a:tailEnd type="triangle" w="med" len="med"/>
            </a:ln>
          </p:spPr>
        </p:cxnSp>
      </p:grpSp>
      <p:sp>
        <p:nvSpPr>
          <p:cNvPr id="35867" name="Rectangle 27"/>
          <p:cNvSpPr>
            <a:spLocks noChangeArrowheads="1"/>
          </p:cNvSpPr>
          <p:nvPr/>
        </p:nvSpPr>
        <p:spPr bwMode="auto">
          <a:xfrm>
            <a:off x="0" y="2522538"/>
            <a:ext cx="4500563" cy="1584325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</a:ln>
          <a:effectLst/>
        </p:spPr>
        <p:txBody>
          <a:bodyPr wrap="none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35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56" grpId="0" animBg="1"/>
      <p:bldP spid="3586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8763DD8B-CCB3-C542-9C69-DCBD0729B7BB}" type="slidenum">
              <a:rPr lang="en-US" altLang="zh-CN" sz="1400" b="0">
                <a:solidFill>
                  <a:srgbClr val="006699"/>
                </a:solidFill>
              </a:rPr>
            </a:fld>
            <a:endParaRPr lang="en-US" altLang="zh-CN" sz="1400" b="0">
              <a:solidFill>
                <a:srgbClr val="006699"/>
              </a:solidFill>
            </a:endParaRP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720725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en-US" altLang="zh-CN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2. </a:t>
            </a:r>
            <a:r>
              <a:rPr kumimoji="0" lang="zh-CN" altLang="en-US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会计信息系统</a:t>
            </a:r>
            <a:endParaRPr kumimoji="0" lang="en-US" altLang="zh-CN" sz="36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50179" name="Group 16"/>
          <p:cNvGrpSpPr/>
          <p:nvPr/>
        </p:nvGrpSpPr>
        <p:grpSpPr bwMode="auto">
          <a:xfrm>
            <a:off x="533400" y="1268413"/>
            <a:ext cx="8610600" cy="3744912"/>
            <a:chOff x="410" y="1008"/>
            <a:chExt cx="5424" cy="2786"/>
          </a:xfrm>
        </p:grpSpPr>
        <p:graphicFrame>
          <p:nvGraphicFramePr>
            <p:cNvPr id="50181" name="Object 17"/>
            <p:cNvGraphicFramePr/>
            <p:nvPr/>
          </p:nvGraphicFramePr>
          <p:xfrm>
            <a:off x="410" y="1008"/>
            <a:ext cx="2592" cy="2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" name="Clip" r:id="rId1" imgW="5355590" imgH="4761230" progId="MS_ClipArt_Gallery.2">
                    <p:embed/>
                  </p:oleObj>
                </mc:Choice>
                <mc:Fallback>
                  <p:oleObj name="Clip" r:id="rId1" imgW="5355590" imgH="4761230" progId="MS_ClipArt_Gallery.2">
                    <p:embed/>
                    <p:pic>
                      <p:nvPicPr>
                        <p:cNvPr id="0" name="图片 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" y="1008"/>
                          <a:ext cx="2592" cy="2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82" name="Object 18"/>
            <p:cNvGraphicFramePr/>
            <p:nvPr/>
          </p:nvGraphicFramePr>
          <p:xfrm>
            <a:off x="602" y="1488"/>
            <a:ext cx="2592" cy="2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Clip" r:id="rId3" imgW="5355590" imgH="4761230" progId="MS_ClipArt_Gallery.2">
                    <p:embed/>
                  </p:oleObj>
                </mc:Choice>
                <mc:Fallback>
                  <p:oleObj name="Clip" r:id="rId3" imgW="5355590" imgH="4761230" progId="MS_ClipArt_Gallery.2">
                    <p:embed/>
                    <p:pic>
                      <p:nvPicPr>
                        <p:cNvPr id="0" name="图片 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2" y="1488"/>
                          <a:ext cx="2592" cy="2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83" name="Object 19"/>
            <p:cNvGraphicFramePr/>
            <p:nvPr/>
          </p:nvGraphicFramePr>
          <p:xfrm>
            <a:off x="3050" y="1008"/>
            <a:ext cx="2592" cy="2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Clip" r:id="rId4" imgW="5355590" imgH="4761230" progId="MS_ClipArt_Gallery.2">
                    <p:embed/>
                  </p:oleObj>
                </mc:Choice>
                <mc:Fallback>
                  <p:oleObj name="Clip" r:id="rId4" imgW="5355590" imgH="4761230" progId="MS_ClipArt_Gallery.2">
                    <p:embed/>
                    <p:pic>
                      <p:nvPicPr>
                        <p:cNvPr id="0" name="图片 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50" y="1008"/>
                          <a:ext cx="2592" cy="2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84" name="Object 20"/>
            <p:cNvGraphicFramePr/>
            <p:nvPr/>
          </p:nvGraphicFramePr>
          <p:xfrm>
            <a:off x="3242" y="1488"/>
            <a:ext cx="2592" cy="2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Clip" r:id="rId5" imgW="5355590" imgH="4761230" progId="MS_ClipArt_Gallery.2">
                    <p:embed/>
                  </p:oleObj>
                </mc:Choice>
                <mc:Fallback>
                  <p:oleObj name="Clip" r:id="rId5" imgW="5355590" imgH="4761230" progId="MS_ClipArt_Gallery.2">
                    <p:embed/>
                    <p:pic>
                      <p:nvPicPr>
                        <p:cNvPr id="0" name="图片 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2" y="1488"/>
                          <a:ext cx="2592" cy="2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185" name="Rectangle 21"/>
            <p:cNvSpPr>
              <a:spLocks noChangeArrowheads="1"/>
            </p:cNvSpPr>
            <p:nvPr/>
          </p:nvSpPr>
          <p:spPr bwMode="auto">
            <a:xfrm>
              <a:off x="3469" y="1686"/>
              <a:ext cx="1507" cy="52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txBody>
            <a:bodyPr wrap="none" lIns="90488" tIns="44450" rIns="90488" bIns="4445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Income Statement</a:t>
              </a:r>
              <a:endParaRPr lang="en-US" altLang="zh-CN" sz="2000" b="1" dirty="0"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损益表</a:t>
              </a:r>
              <a:endParaRPr lang="en-US" altLang="zh-CN" sz="2000" b="1" dirty="0"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50186" name="Rectangle 22"/>
            <p:cNvSpPr>
              <a:spLocks noChangeArrowheads="1"/>
            </p:cNvSpPr>
            <p:nvPr/>
          </p:nvSpPr>
          <p:spPr bwMode="auto">
            <a:xfrm>
              <a:off x="829" y="1651"/>
              <a:ext cx="1220" cy="525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txBody>
            <a:bodyPr wrap="none" lIns="90488" tIns="44450" rIns="90488" bIns="4445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Balance Sheet</a:t>
              </a:r>
              <a:endParaRPr lang="en-US" altLang="zh-CN" sz="2000" b="1" dirty="0"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资产负债表</a:t>
              </a:r>
              <a:endParaRPr lang="en-US" altLang="zh-CN" sz="2000" b="1" dirty="0"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50187" name="Rectangle 23"/>
            <p:cNvSpPr>
              <a:spLocks noChangeArrowheads="1"/>
            </p:cNvSpPr>
            <p:nvPr/>
          </p:nvSpPr>
          <p:spPr bwMode="auto">
            <a:xfrm>
              <a:off x="637" y="1103"/>
              <a:ext cx="1940" cy="502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</p:spPr>
          <p:txBody>
            <a:bodyPr wrap="none" lIns="90488" tIns="44450" rIns="90488" bIns="4445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900" b="1" dirty="0"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Statement of Cash Flows</a:t>
              </a:r>
              <a:endParaRPr lang="en-US" altLang="zh-CN" sz="1900" b="1" dirty="0"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900" b="1" dirty="0"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现金流量表</a:t>
              </a:r>
              <a:endParaRPr lang="en-US" altLang="zh-CN" sz="1900" b="1" dirty="0"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50188" name="Rectangle 24"/>
            <p:cNvSpPr>
              <a:spLocks noChangeArrowheads="1"/>
            </p:cNvSpPr>
            <p:nvPr/>
          </p:nvSpPr>
          <p:spPr bwMode="auto">
            <a:xfrm>
              <a:off x="3291" y="1163"/>
              <a:ext cx="2170" cy="456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txBody>
            <a:bodyPr wrap="none" lIns="90488" tIns="44450" rIns="90488" bIns="4445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Statement of stockholders Equity</a:t>
              </a:r>
              <a:endParaRPr lang="en-US" altLang="zh-CN" sz="1600" b="1" dirty="0"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股东权益变动表</a:t>
              </a:r>
              <a:endParaRPr lang="en-US" altLang="zh-CN" b="1" dirty="0"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36889" name="Rectangle 25"/>
          <p:cNvSpPr>
            <a:spLocks noChangeArrowheads="1"/>
          </p:cNvSpPr>
          <p:nvPr/>
        </p:nvSpPr>
        <p:spPr bwMode="auto">
          <a:xfrm>
            <a:off x="1042988" y="5060039"/>
            <a:ext cx="7058025" cy="156966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0066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Financial statements are the tools which supply information to outsiders</a:t>
            </a:r>
            <a:endParaRPr lang="en-US" altLang="zh-CN" sz="2400" b="1" dirty="0">
              <a:solidFill>
                <a:srgbClr val="006666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0066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财务（会计）报告是向外提供信息的基本工具</a:t>
            </a:r>
            <a:endParaRPr lang="en-US" altLang="zh-CN" sz="2400" b="1" dirty="0">
              <a:solidFill>
                <a:srgbClr val="006666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0066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管理会计向内部管理者提供经营管理决策所需信息</a:t>
            </a:r>
            <a:endParaRPr lang="en-US" altLang="zh-CN" sz="2400" b="1" dirty="0">
              <a:solidFill>
                <a:srgbClr val="006666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B062E8DF-ECCF-E342-8CDD-9B28F3ACD803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476250"/>
            <a:ext cx="8459788" cy="360363"/>
          </a:xfrm>
        </p:spPr>
        <p:txBody>
          <a:bodyPr/>
          <a:lstStyle/>
          <a:p>
            <a:pPr algn="l" eaLnBrk="1" hangingPunct="1">
              <a:defRPr/>
            </a:pPr>
            <a:br>
              <a:rPr kumimoji="0"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</a:br>
            <a:r>
              <a:rPr kumimoji="0"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3. </a:t>
            </a:r>
            <a:r>
              <a:rPr kumimoji="0"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复式记账系统</a:t>
            </a:r>
            <a:endParaRPr kumimoji="0" lang="zh-CN" altLang="en-US" sz="28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539750" y="981075"/>
            <a:ext cx="7920038" cy="57626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/>
          <a:lstStyle/>
          <a:p>
            <a:pPr algn="l">
              <a:defRPr/>
            </a:pPr>
            <a:r>
              <a:rPr lang="zh-CN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.1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会计等式与资产负债表</a:t>
            </a:r>
            <a:endParaRPr lang="zh-CN" altLang="en-US" sz="2800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2708" name="WordArt 4"/>
          <p:cNvSpPr>
            <a:spLocks noChangeArrowheads="1" noChangeShapeType="1" noTextEdit="1"/>
          </p:cNvSpPr>
          <p:nvPr/>
        </p:nvSpPr>
        <p:spPr bwMode="auto">
          <a:xfrm>
            <a:off x="900113" y="2060575"/>
            <a:ext cx="7313612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>
              <a:defRPr/>
            </a:pPr>
            <a:r>
              <a:rPr lang="zh-CN" altLang="en-US" sz="3600" kern="10" dirty="0">
                <a:ln w="9525">
                  <a:solidFill>
                    <a:srgbClr val="000000"/>
                  </a:solidFill>
                  <a:round/>
                </a:ln>
                <a:solidFill>
                  <a:srgbClr val="FF0066"/>
                </a:solidFill>
                <a:effectLst>
                  <a:outerShdw dist="35921" dir="2700000" algn="ctr" rotWithShape="0">
                    <a:srgbClr val="C0C0C0"/>
                  </a:outerShdw>
                </a:effectLst>
                <a:latin typeface="Impact" panose="020B0806030902050204"/>
                <a:ea typeface="宋体" panose="02010600030101010101" pitchFamily="2" charset="-122"/>
                <a:cs typeface="+mn-cs"/>
              </a:rPr>
              <a:t>资产</a:t>
            </a:r>
            <a:r>
              <a:rPr lang="en-US" altLang="zh-CN" sz="3600" kern="10" dirty="0">
                <a:ln w="9525">
                  <a:solidFill>
                    <a:srgbClr val="000000"/>
                  </a:solidFill>
                  <a:round/>
                </a:ln>
                <a:solidFill>
                  <a:srgbClr val="FF0066"/>
                </a:solidFill>
                <a:effectLst>
                  <a:outerShdw dist="35921" dir="2700000" algn="ctr" rotWithShape="0">
                    <a:srgbClr val="C0C0C0"/>
                  </a:outerShdw>
                </a:effectLst>
                <a:latin typeface="Impact" panose="020B0806030902050204"/>
                <a:ea typeface="宋体" panose="02010600030101010101" pitchFamily="2" charset="-122"/>
                <a:cs typeface="+mn-cs"/>
              </a:rPr>
              <a:t> =  </a:t>
            </a:r>
            <a:r>
              <a:rPr lang="zh-CN" altLang="en-US" sz="3600" kern="10" dirty="0">
                <a:ln w="9525">
                  <a:solidFill>
                    <a:srgbClr val="000000"/>
                  </a:solidFill>
                  <a:round/>
                </a:ln>
                <a:solidFill>
                  <a:srgbClr val="FF0066"/>
                </a:solidFill>
                <a:effectLst>
                  <a:outerShdw dist="35921" dir="2700000" algn="ctr" rotWithShape="0">
                    <a:srgbClr val="C0C0C0"/>
                  </a:outerShdw>
                </a:effectLst>
                <a:latin typeface="Impact" panose="020B0806030902050204"/>
                <a:ea typeface="宋体" panose="02010600030101010101" pitchFamily="2" charset="-122"/>
                <a:cs typeface="+mn-cs"/>
              </a:rPr>
              <a:t>负债</a:t>
            </a:r>
            <a:r>
              <a:rPr lang="en-US" altLang="zh-CN" sz="3600" kern="10" dirty="0">
                <a:ln w="9525">
                  <a:solidFill>
                    <a:srgbClr val="000000"/>
                  </a:solidFill>
                  <a:round/>
                </a:ln>
                <a:solidFill>
                  <a:srgbClr val="FF0066"/>
                </a:solidFill>
                <a:effectLst>
                  <a:outerShdw dist="35921" dir="2700000" algn="ctr" rotWithShape="0">
                    <a:srgbClr val="C0C0C0"/>
                  </a:outerShdw>
                </a:effectLst>
                <a:latin typeface="Impact" panose="020B0806030902050204"/>
                <a:ea typeface="宋体" panose="02010600030101010101" pitchFamily="2" charset="-122"/>
                <a:cs typeface="+mn-cs"/>
              </a:rPr>
              <a:t> + </a:t>
            </a:r>
            <a:r>
              <a:rPr lang="zh-CN" altLang="en-US" sz="3600" kern="10" dirty="0">
                <a:ln w="9525">
                  <a:solidFill>
                    <a:srgbClr val="000000"/>
                  </a:solidFill>
                  <a:round/>
                </a:ln>
                <a:solidFill>
                  <a:srgbClr val="FF0066"/>
                </a:solidFill>
                <a:effectLst>
                  <a:outerShdw dist="35921" dir="2700000" algn="ctr" rotWithShape="0">
                    <a:srgbClr val="C0C0C0"/>
                  </a:outerShdw>
                </a:effectLst>
                <a:latin typeface="Impact" panose="020B0806030902050204"/>
                <a:ea typeface="宋体" panose="02010600030101010101" pitchFamily="2" charset="-122"/>
                <a:cs typeface="+mn-cs"/>
              </a:rPr>
              <a:t>所有者权益</a:t>
            </a:r>
            <a:endParaRPr lang="zh-CN" altLang="en-US" sz="3600" kern="10" dirty="0">
              <a:ln w="9525">
                <a:solidFill>
                  <a:srgbClr val="000000"/>
                </a:solidFill>
                <a:round/>
              </a:ln>
              <a:solidFill>
                <a:srgbClr val="FF0066"/>
              </a:solidFill>
              <a:effectLst>
                <a:outerShdw dist="35921" dir="2700000" algn="ctr" rotWithShape="0">
                  <a:srgbClr val="C0C0C0"/>
                </a:outerShdw>
              </a:effectLst>
              <a:latin typeface="Impact" panose="020B080603090205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468313" y="3068638"/>
            <a:ext cx="2286000" cy="3290887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miter lim="800000"/>
          </a:ln>
          <a:effectLst/>
          <a:scene3d>
            <a:camera prst="legacyObliqu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>
            <a:flatTx/>
          </a:bodyPr>
          <a:lstStyle/>
          <a:p>
            <a:pPr eaLnBrk="0" hangingPunct="0">
              <a:defRPr/>
            </a:pPr>
            <a:endParaRPr lang="en-US" altLang="zh-CN" sz="2800" b="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+mn-cs"/>
            </a:endParaRPr>
          </a:p>
          <a:p>
            <a:pPr eaLnBrk="0" hangingPunct="0">
              <a:defRPr/>
            </a:pPr>
            <a:endParaRPr lang="en-US" altLang="zh-CN" sz="2800" b="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+mn-cs"/>
            </a:endParaRPr>
          </a:p>
          <a:p>
            <a:pPr algn="ctr" eaLnBrk="0" hangingPunct="0">
              <a:defRPr/>
            </a:pPr>
            <a:r>
              <a:rPr lang="zh-CN" altLang="en-US" sz="3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   资产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710" name="Rectangle 6"/>
          <p:cNvSpPr>
            <a:spLocks noChangeArrowheads="1"/>
          </p:cNvSpPr>
          <p:nvPr/>
        </p:nvSpPr>
        <p:spPr bwMode="auto">
          <a:xfrm>
            <a:off x="4932363" y="4724400"/>
            <a:ext cx="2286000" cy="1644650"/>
          </a:xfrm>
          <a:prstGeom prst="rect">
            <a:avLst/>
          </a:prstGeom>
          <a:gradFill rotWithShape="0">
            <a:gsLst>
              <a:gs pos="0">
                <a:srgbClr val="471876"/>
              </a:gs>
              <a:gs pos="50000">
                <a:srgbClr val="9933FF"/>
              </a:gs>
              <a:gs pos="100000">
                <a:srgbClr val="471876"/>
              </a:gs>
            </a:gsLst>
            <a:lin ang="5400000" scaled="1"/>
          </a:gradFill>
          <a:ln w="9525">
            <a:miter lim="800000"/>
          </a:ln>
          <a:scene3d>
            <a:camera prst="legacyObliqu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9933FF"/>
            </a:extrusionClr>
          </a:sp3d>
        </p:spPr>
        <p:txBody>
          <a:bodyPr wrap="none">
            <a:flatTx/>
          </a:bodyPr>
          <a:lstStyle/>
          <a:p>
            <a:pPr eaLnBrk="0" hangingPunct="0">
              <a:lnSpc>
                <a:spcPct val="85000"/>
              </a:lnSpc>
            </a:pPr>
            <a:endParaRPr lang="en-US" altLang="zh-CN" sz="2800" dirty="0">
              <a:latin typeface="Times New Roman" panose="02020603050405020304" charset="0"/>
            </a:endParaRPr>
          </a:p>
          <a:p>
            <a:pPr eaLnBrk="0" hangingPunct="0">
              <a:lnSpc>
                <a:spcPct val="85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</a:rPr>
              <a:t> 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</a:rPr>
              <a:t>所有者权益</a:t>
            </a:r>
            <a:endParaRPr lang="zh-CN" altLang="en-US" sz="2800" dirty="0">
              <a:solidFill>
                <a:schemeClr val="accent5">
                  <a:lumMod val="50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72711" name="Rectangle 7"/>
          <p:cNvSpPr>
            <a:spLocks noChangeArrowheads="1"/>
          </p:cNvSpPr>
          <p:nvPr/>
        </p:nvSpPr>
        <p:spPr bwMode="auto">
          <a:xfrm>
            <a:off x="4932363" y="3078163"/>
            <a:ext cx="2286000" cy="1644650"/>
          </a:xfrm>
          <a:prstGeom prst="rect">
            <a:avLst/>
          </a:prstGeom>
          <a:gradFill rotWithShape="0">
            <a:gsLst>
              <a:gs pos="0">
                <a:srgbClr val="76002F"/>
              </a:gs>
              <a:gs pos="50000">
                <a:srgbClr val="FF0066"/>
              </a:gs>
              <a:gs pos="100000">
                <a:srgbClr val="76002F"/>
              </a:gs>
            </a:gsLst>
            <a:lin ang="5400000" scaled="1"/>
          </a:gradFill>
          <a:ln w="9525">
            <a:miter lim="800000"/>
          </a:ln>
          <a:scene3d>
            <a:camera prst="legacyObliqu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0066"/>
            </a:extrusionClr>
          </a:sp3d>
        </p:spPr>
        <p:txBody>
          <a:bodyPr wrap="none">
            <a:flatTx/>
          </a:bodyPr>
          <a:lstStyle/>
          <a:p>
            <a:endParaRPr lang="en-US" altLang="zh-CN" sz="2800" b="0" dirty="0">
              <a:solidFill>
                <a:schemeClr val="tx1"/>
              </a:solidFill>
              <a:latin typeface="Times New Roman" panose="02020603050405020304" charset="0"/>
            </a:endParaRPr>
          </a:p>
          <a:p>
            <a:pPr eaLnBrk="0" hangingPunct="0"/>
            <a:r>
              <a:rPr lang="zh-CN" altLang="en-US" sz="3600" dirty="0">
                <a:solidFill>
                  <a:schemeClr val="tx1"/>
                </a:solidFill>
                <a:latin typeface="Times New Roman" panose="02020603050405020304" charset="0"/>
              </a:rPr>
              <a:t>   负债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charset="0"/>
            </a:endParaRPr>
          </a:p>
        </p:txBody>
      </p:sp>
      <p:sp>
        <p:nvSpPr>
          <p:cNvPr id="72712" name="Line 8"/>
          <p:cNvSpPr>
            <a:spLocks noChangeShapeType="1"/>
          </p:cNvSpPr>
          <p:nvPr/>
        </p:nvSpPr>
        <p:spPr bwMode="auto">
          <a:xfrm>
            <a:off x="250825" y="6381750"/>
            <a:ext cx="79930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713" name="Rectangle 9"/>
          <p:cNvSpPr>
            <a:spLocks noChangeArrowheads="1"/>
          </p:cNvSpPr>
          <p:nvPr/>
        </p:nvSpPr>
        <p:spPr bwMode="auto">
          <a:xfrm>
            <a:off x="3441700" y="4031122"/>
            <a:ext cx="1025525" cy="1098550"/>
          </a:xfrm>
          <a:prstGeom prst="rect">
            <a:avLst/>
          </a:prstGeom>
          <a:noFill/>
          <a:ln w="5080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zh-CN" altLang="en-US" sz="660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＝</a:t>
            </a:r>
            <a:endParaRPr lang="zh-CN" altLang="en-US" sz="6600" dirty="0"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2000"/>
                                        <p:tgtEl>
                                          <p:spTgt spid="72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2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2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20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9" grpId="0" animBg="1"/>
      <p:bldP spid="72710" grpId="0" animBg="1"/>
      <p:bldP spid="72711" grpId="0" animBg="1"/>
      <p:bldP spid="727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16F7CC81-51A4-0545-A28C-F829D18620EB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360363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zh-CN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3</a:t>
            </a:r>
            <a:r>
              <a:rPr kumimoji="0"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</a:t>
            </a:r>
            <a:r>
              <a:rPr kumimoji="0"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复式记账系统</a:t>
            </a:r>
            <a:endParaRPr kumimoji="0"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539750" y="765175"/>
            <a:ext cx="7920038" cy="57626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/>
          <a:lstStyle/>
          <a:p>
            <a:pPr algn="l">
              <a:defRPr/>
            </a:pPr>
            <a:r>
              <a:rPr lang="zh-CN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.1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会计等式与资产负债表</a:t>
            </a:r>
            <a:endParaRPr lang="en-US" altLang="zh-CN" sz="2800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468313" y="1557338"/>
            <a:ext cx="3598862" cy="4751387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2"/>
            </a:solidFill>
            <a:miter lim="800000"/>
          </a:ln>
        </p:spPr>
        <p:txBody>
          <a:bodyPr/>
          <a:lstStyle/>
          <a:p>
            <a:pPr>
              <a:buClr>
                <a:schemeClr val="tx1"/>
              </a:buClr>
            </a:pPr>
            <a:r>
              <a:rPr lang="zh-CN" altLang="en-US" sz="3600" i="1">
                <a:solidFill>
                  <a:schemeClr val="tx2"/>
                </a:solidFill>
                <a:latin typeface="Times New Roman" panose="02020603050405020304" charset="0"/>
              </a:rPr>
              <a:t>资产</a:t>
            </a:r>
            <a:endParaRPr lang="zh-CN" altLang="en-US" sz="3600">
              <a:solidFill>
                <a:schemeClr val="tx1"/>
              </a:solidFill>
              <a:latin typeface="Times New Roman" panose="02020603050405020304" charset="0"/>
            </a:endParaRPr>
          </a:p>
          <a:p>
            <a:pPr algn="l">
              <a:buClr>
                <a:schemeClr val="tx1"/>
              </a:buClr>
            </a:pPr>
            <a:r>
              <a:rPr lang="zh-CN" altLang="en-US" sz="3200">
                <a:solidFill>
                  <a:schemeClr val="tx1"/>
                </a:solidFill>
                <a:latin typeface="Times New Roman" panose="02020603050405020304" charset="0"/>
              </a:rPr>
              <a:t>企业过去的交易或事项形成的、由企业拥有或者控制的、预期会给企业带来经济利益的资源。</a:t>
            </a:r>
            <a:endParaRPr lang="en-US" altLang="zh-CN" sz="3200">
              <a:solidFill>
                <a:schemeClr val="tx1"/>
              </a:solidFill>
              <a:latin typeface="Times New Roman" panose="02020603050405020304" charset="0"/>
            </a:endParaRPr>
          </a:p>
        </p:txBody>
      </p:sp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4284663" y="1557338"/>
            <a:ext cx="4464050" cy="2519362"/>
          </a:xfrm>
          <a:prstGeom prst="rect">
            <a:avLst/>
          </a:prstGeom>
          <a:solidFill>
            <a:srgbClr val="CC99FF"/>
          </a:solidFill>
          <a:ln w="12700">
            <a:solidFill>
              <a:schemeClr val="tx2"/>
            </a:solidFill>
            <a:miter lim="800000"/>
          </a:ln>
        </p:spPr>
        <p:txBody>
          <a:bodyPr/>
          <a:lstStyle/>
          <a:p>
            <a:r>
              <a:rPr lang="zh-CN" altLang="en-US" sz="3200" i="1">
                <a:solidFill>
                  <a:srgbClr val="CCFF33"/>
                </a:solidFill>
                <a:latin typeface="Times New Roman" panose="02020603050405020304" charset="0"/>
              </a:rPr>
              <a:t>负债</a:t>
            </a:r>
            <a:endParaRPr lang="zh-CN" altLang="en-US" sz="3200" i="1">
              <a:solidFill>
                <a:srgbClr val="CCFF33"/>
              </a:solidFill>
              <a:latin typeface="Times New Roman" panose="02020603050405020304" charset="0"/>
            </a:endParaRPr>
          </a:p>
          <a:p>
            <a:pPr algn="l"/>
            <a:r>
              <a:rPr lang="zh-CN" altLang="en-US" sz="3200">
                <a:solidFill>
                  <a:schemeClr val="tx1"/>
                </a:solidFill>
                <a:latin typeface="Times New Roman" panose="02020603050405020304" charset="0"/>
              </a:rPr>
              <a:t>企业过去的交易或事项形成的、预期会导致经济利益流出企业的现时义务。</a:t>
            </a:r>
            <a:endParaRPr lang="en-US" altLang="zh-CN" sz="3200">
              <a:solidFill>
                <a:schemeClr val="tx1"/>
              </a:solidFill>
              <a:latin typeface="Times New Roman" panose="02020603050405020304" charset="0"/>
            </a:endParaRPr>
          </a:p>
        </p:txBody>
      </p:sp>
      <p:sp>
        <p:nvSpPr>
          <p:cNvPr id="73734" name="Text Box 6"/>
          <p:cNvSpPr txBox="1">
            <a:spLocks noChangeArrowheads="1"/>
          </p:cNvSpPr>
          <p:nvPr/>
        </p:nvSpPr>
        <p:spPr bwMode="auto">
          <a:xfrm>
            <a:off x="4284663" y="4076700"/>
            <a:ext cx="4464050" cy="2232025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2"/>
            </a:solidFill>
            <a:miter lim="800000"/>
          </a:ln>
        </p:spPr>
        <p:txBody>
          <a:bodyPr lIns="0" rIns="0"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i="1">
                <a:solidFill>
                  <a:schemeClr val="tx1"/>
                </a:solidFill>
                <a:latin typeface="Times New Roman" panose="02020603050405020304" charset="0"/>
              </a:rPr>
              <a:t>所有者权益</a:t>
            </a:r>
            <a:endParaRPr lang="en-US" altLang="zh-CN" sz="2800" i="1">
              <a:solidFill>
                <a:schemeClr val="tx1"/>
              </a:solidFill>
              <a:latin typeface="Times New Roman" panose="02020603050405020304" charset="0"/>
            </a:endParaRPr>
          </a:p>
          <a:p>
            <a:pPr algn="l"/>
            <a:r>
              <a:rPr lang="zh-CN" altLang="en-US" sz="3200">
                <a:solidFill>
                  <a:schemeClr val="tx1"/>
                </a:solidFill>
                <a:latin typeface="Times New Roman" panose="02020603050405020304" charset="0"/>
              </a:rPr>
              <a:t>企业资产扣除负债后，由所有者享有的剩余权益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charset="0"/>
              </a:rPr>
              <a:t>。</a:t>
            </a:r>
            <a:endParaRPr lang="en-US" altLang="zh-CN" sz="2800">
              <a:solidFill>
                <a:schemeClr val="tx1"/>
              </a:solidFill>
              <a:latin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3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2" grpId="0" animBg="1" autoUpdateAnimBg="0"/>
      <p:bldP spid="73733" grpId="0" animBg="1" autoUpdateAnimBg="0"/>
      <p:bldP spid="73734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B84135A3-ECA7-D140-B628-E0035F2E7B6B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360363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zh-CN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3</a:t>
            </a:r>
            <a:r>
              <a:rPr kumimoji="0"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</a:t>
            </a:r>
            <a:r>
              <a:rPr kumimoji="0"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复式记账系统</a:t>
            </a:r>
            <a:endParaRPr kumimoji="0"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539750" y="765175"/>
            <a:ext cx="7920038" cy="57626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/>
          <a:lstStyle/>
          <a:p>
            <a:pPr algn="l">
              <a:defRPr/>
            </a:pPr>
            <a:r>
              <a:rPr lang="zh-CN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.1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会计等式与资产负债表</a:t>
            </a:r>
            <a:endParaRPr lang="en-US" altLang="zh-CN" sz="2800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algn="l">
              <a:defRPr/>
            </a:pPr>
            <a:endParaRPr lang="en-US" altLang="zh-CN" sz="2800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2036763" y="1557338"/>
            <a:ext cx="4660900" cy="1039812"/>
          </a:xfrm>
          <a:prstGeom prst="rect">
            <a:avLst/>
          </a:prstGeom>
          <a:noFill/>
          <a:ln w="3810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资产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=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负债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+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所有者者权益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 </a:t>
            </a:r>
            <a:endParaRPr lang="en-US" altLang="zh-CN" sz="28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>
              <a:spcBef>
                <a:spcPct val="20000"/>
              </a:spcBef>
              <a:defRPr/>
            </a:pPr>
            <a:r>
              <a:rPr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是资产负债表的基础</a:t>
            </a:r>
            <a:endParaRPr lang="en-US" altLang="zh-CN" sz="28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graphicFrame>
        <p:nvGraphicFramePr>
          <p:cNvPr id="74757" name="Group 5"/>
          <p:cNvGraphicFramePr>
            <a:graphicFrameLocks noGrp="1"/>
          </p:cNvGraphicFramePr>
          <p:nvPr/>
        </p:nvGraphicFramePr>
        <p:xfrm>
          <a:off x="539750" y="2997200"/>
          <a:ext cx="7632700" cy="3052763"/>
        </p:xfrm>
        <a:graphic>
          <a:graphicData uri="http://schemas.openxmlformats.org/drawingml/2006/table">
            <a:tbl>
              <a:tblPr/>
              <a:tblGrid>
                <a:gridCol w="3359150"/>
                <a:gridCol w="4273550"/>
              </a:tblGrid>
              <a:tr h="51811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资产负债表（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年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月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日）</a:t>
                      </a: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699" marB="45699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</a:tr>
              <a:tr h="14680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资产</a:t>
                      </a:r>
                      <a:endParaRPr kumimoji="0" lang="en-US" altLang="zh-CN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负债</a:t>
                      </a:r>
                      <a:endParaRPr kumimoji="0" lang="en-US" altLang="zh-CN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1066550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所有者权益</a:t>
                      </a:r>
                      <a:endParaRPr kumimoji="0" lang="en-US" altLang="zh-CN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6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40E54492-6C48-E44C-BD64-F4AD66874CF8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360363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zh-CN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3</a:t>
            </a:r>
            <a:r>
              <a:rPr kumimoji="0"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</a:t>
            </a:r>
            <a:r>
              <a:rPr kumimoji="0"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复式记账系统</a:t>
            </a:r>
            <a:endParaRPr kumimoji="0"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5779" name="Rectangle 3"/>
          <p:cNvSpPr>
            <a:spLocks noChangeArrowheads="1"/>
          </p:cNvSpPr>
          <p:nvPr/>
        </p:nvSpPr>
        <p:spPr bwMode="auto">
          <a:xfrm>
            <a:off x="539750" y="765175"/>
            <a:ext cx="7920038" cy="57626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/>
          <a:lstStyle/>
          <a:p>
            <a:pPr algn="l">
              <a:defRPr/>
            </a:pPr>
            <a:r>
              <a:rPr lang="zh-CN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.1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会计等式与资产负债表</a:t>
            </a:r>
            <a:endParaRPr lang="en-US" altLang="zh-CN" sz="2800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179388" y="1557338"/>
            <a:ext cx="5976937" cy="954087"/>
          </a:xfrm>
          <a:prstGeom prst="rect">
            <a:avLst/>
          </a:prstGeom>
          <a:noFill/>
          <a:ln w="38100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为了反映公司财务状况，资产、负债等应按照流动性进行分类</a:t>
            </a:r>
            <a:r>
              <a:rPr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列示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。</a:t>
            </a:r>
            <a:endParaRPr lang="en-US" altLang="zh-CN" sz="2800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graphicFrame>
        <p:nvGraphicFramePr>
          <p:cNvPr id="75781" name="Group 5"/>
          <p:cNvGraphicFramePr>
            <a:graphicFrameLocks noGrp="1"/>
          </p:cNvGraphicFramePr>
          <p:nvPr/>
        </p:nvGraphicFramePr>
        <p:xfrm>
          <a:off x="539750" y="2997200"/>
          <a:ext cx="7632700" cy="3346450"/>
        </p:xfrm>
        <a:graphic>
          <a:graphicData uri="http://schemas.openxmlformats.org/drawingml/2006/table">
            <a:tbl>
              <a:tblPr/>
              <a:tblGrid>
                <a:gridCol w="3359150"/>
                <a:gridCol w="4273550"/>
              </a:tblGrid>
              <a:tr h="51814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资产负债表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年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月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日）</a:t>
                      </a: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14" marB="4571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</a:tr>
              <a:tr h="93959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流动资产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流动负债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144431">
                <a:tc vMerge="1"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长期负债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</a:tr>
              <a:tr h="67771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长期资产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 vMerge="1">
                  <a:tcPr/>
                </a:tc>
              </a:tr>
              <a:tr h="106656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所有者权益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FF"/>
                    </a:solidFill>
                  </a:tcPr>
                </a:tc>
              </a:tr>
            </a:tbl>
          </a:graphicData>
        </a:graphic>
      </p:graphicFrame>
      <p:sp>
        <p:nvSpPr>
          <p:cNvPr id="9" name="云形标注 8"/>
          <p:cNvSpPr/>
          <p:nvPr/>
        </p:nvSpPr>
        <p:spPr bwMode="auto">
          <a:xfrm>
            <a:off x="6372225" y="836613"/>
            <a:ext cx="2771775" cy="1265237"/>
          </a:xfrm>
          <a:prstGeom prst="cloudCallout">
            <a:avLst>
              <a:gd name="adj1" fmla="val -45705"/>
              <a:gd name="adj2" fmla="val 110763"/>
            </a:avLst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342900" indent="-342900">
              <a:defRPr/>
            </a:pPr>
            <a:r>
              <a:rPr lang="zh-CN" altLang="en-US">
                <a:effectLst>
                  <a:outerShdw blurRad="38100" dist="38100" dir="2700000" algn="tl">
                    <a:srgbClr val="DDDDDD"/>
                  </a:outerShdw>
                </a:effectLst>
              </a:rPr>
              <a:t>？资产例子</a:t>
            </a:r>
            <a:endParaRPr lang="en-US" altLang="zh-CN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342900" indent="-342900">
              <a:defRPr/>
            </a:pPr>
            <a:r>
              <a:rPr lang="zh-CN" altLang="en-US">
                <a:effectLst>
                  <a:outerShdw blurRad="38100" dist="38100" dir="2700000" algn="tl">
                    <a:srgbClr val="DDDDDD"/>
                  </a:outerShdw>
                </a:effectLst>
              </a:rPr>
              <a:t>？负债例子</a:t>
            </a:r>
            <a:endParaRPr lang="zh-CN" altLang="en-US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3906271" y="5283053"/>
            <a:ext cx="4266179" cy="1077218"/>
            <a:chOff x="3906271" y="5266432"/>
            <a:chExt cx="4266179" cy="1077218"/>
          </a:xfrm>
        </p:grpSpPr>
        <p:sp>
          <p:nvSpPr>
            <p:cNvPr id="3" name="矩形 2"/>
            <p:cNvSpPr/>
            <p:nvPr/>
          </p:nvSpPr>
          <p:spPr bwMode="auto">
            <a:xfrm>
              <a:off x="3906271" y="5266432"/>
              <a:ext cx="4266179" cy="1077218"/>
            </a:xfrm>
            <a:prstGeom prst="rect">
              <a:avLst/>
            </a:prstGeom>
            <a:solidFill>
              <a:srgbClr val="D75BBA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spAutoFit/>
            </a:bodyPr>
            <a:lstStyle/>
            <a:p>
              <a:pPr marL="342900" marR="0" indent="-34290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2400" b="1" i="0" u="none" strike="noStrike" cap="none" normalizeH="0" baseline="0" dirty="0">
                  <a:ln w="19050" cmpd="sng">
                    <a:solidFill>
                      <a:schemeClr val="tx1"/>
                    </a:solidFill>
                  </a:ln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</a:rPr>
                <a:t>投入资本</a:t>
              </a:r>
              <a:endParaRPr kumimoji="0" lang="en-US" altLang="zh-CN" sz="2400" b="1" i="0" u="none" strike="noStrike" cap="none" normalizeH="0" baseline="0" dirty="0">
                <a:ln w="19050" cmpd="sng"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endParaRPr>
            </a:p>
            <a:p>
              <a:pPr marL="342900" marR="0" indent="-34290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zh-CN" sz="1400" b="1" i="0" u="none" strike="noStrike" cap="none" normalizeH="0" baseline="0" dirty="0">
                <a:ln w="19050" cmpd="sng"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endParaRPr>
            </a:p>
            <a:p>
              <a:pPr marL="342900" marR="0" indent="-34290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2400" b="1" i="0" u="none" strike="noStrike" cap="none" normalizeH="0" baseline="0" dirty="0">
                  <a:ln w="19050" cmpd="sng">
                    <a:solidFill>
                      <a:schemeClr val="tx1"/>
                    </a:solidFill>
                  </a:ln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</a:rPr>
                <a:t>保留盈余</a:t>
              </a:r>
              <a:endParaRPr kumimoji="0" lang="zh-CN" altLang="en-US" sz="2400" b="1" i="0" u="none" strike="noStrike" cap="none" normalizeH="0" baseline="0" dirty="0">
                <a:ln w="19050" cmpd="sng"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5" name="直线连接符 4"/>
            <p:cNvCxnSpPr>
              <a:stCxn id="3" idx="1"/>
              <a:endCxn id="3" idx="3"/>
            </p:cNvCxnSpPr>
            <p:nvPr/>
          </p:nvCxnSpPr>
          <p:spPr bwMode="auto">
            <a:xfrm>
              <a:off x="3906271" y="5805041"/>
              <a:ext cx="4266179" cy="0"/>
            </a:xfrm>
            <a:prstGeom prst="line">
              <a:avLst/>
            </a:prstGeom>
            <a:noFill/>
            <a:ln w="508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FF1E7D40-0EB8-B647-AFD2-3DD9D1FF55A4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179388" y="404813"/>
            <a:ext cx="8569325" cy="503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609600" indent="-609600" algn="l">
              <a:spcBef>
                <a:spcPct val="20000"/>
              </a:spcBef>
              <a:defRPr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Asset examples/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资产例子：</a:t>
            </a: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805" name="Rectangle 5"/>
          <p:cNvSpPr>
            <a:spLocks noChangeArrowheads="1"/>
          </p:cNvSpPr>
          <p:nvPr/>
        </p:nvSpPr>
        <p:spPr bwMode="auto">
          <a:xfrm>
            <a:off x="323850" y="2565400"/>
            <a:ext cx="5942013" cy="576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609600" indent="-609600" algn="l">
              <a:spcBef>
                <a:spcPct val="20000"/>
              </a:spcBef>
              <a:defRPr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Liability examples/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负债例子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:</a:t>
            </a:r>
            <a:endParaRPr lang="en-US" altLang="zh-CN" sz="2800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323850" y="1052513"/>
            <a:ext cx="8569325" cy="1323975"/>
          </a:xfrm>
          <a:prstGeom prst="rect">
            <a:avLst/>
          </a:prstGeom>
          <a:noFill/>
          <a:ln w="38100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defRPr/>
            </a:pP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Cash on hand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（库存现金）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, Cash in bank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（银行存款）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, Account receivable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（应收账款）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, Raw Material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（原材料）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, work in process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（在制品）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, finished product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（完工产品）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, Plant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（厂房）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, Machinery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（机器）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, office equipment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（办公设备）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, etc.</a:t>
            </a:r>
            <a:endParaRPr lang="en-US" altLang="zh-CN" sz="2000" b="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7" name="Rectangle 7"/>
          <p:cNvSpPr>
            <a:spLocks noChangeArrowheads="1"/>
          </p:cNvSpPr>
          <p:nvPr/>
        </p:nvSpPr>
        <p:spPr bwMode="auto">
          <a:xfrm>
            <a:off x="468313" y="4221163"/>
            <a:ext cx="7223125" cy="1039812"/>
          </a:xfrm>
          <a:prstGeom prst="rect">
            <a:avLst/>
          </a:prstGeom>
          <a:noFill/>
          <a:ln w="38100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Shareholder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anose="020B0604020202020204" pitchFamily="34" charset="0"/>
              </a:rPr>
              <a:t>’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 Equity examples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algn="l">
              <a:spcBef>
                <a:spcPct val="20000"/>
              </a:spcBef>
              <a:defRPr/>
            </a:pPr>
            <a:r>
              <a:rPr lang="zh-CN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                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/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所有者权益例子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:</a:t>
            </a:r>
            <a:endParaRPr lang="en-US" altLang="zh-CN" sz="2800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8" name="Rectangle 8"/>
          <p:cNvSpPr>
            <a:spLocks noChangeArrowheads="1"/>
          </p:cNvSpPr>
          <p:nvPr/>
        </p:nvSpPr>
        <p:spPr bwMode="auto">
          <a:xfrm>
            <a:off x="323850" y="3213100"/>
            <a:ext cx="8496300" cy="1006475"/>
          </a:xfrm>
          <a:prstGeom prst="rect">
            <a:avLst/>
          </a:prstGeom>
          <a:noFill/>
          <a:ln w="38100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defRPr/>
            </a:pP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Loan from bank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（银行借款） 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(Long-term or short-term), loan from subsidiary, account payable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（应付账款）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, tax payable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（应交税费）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, salary payable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（应付工薪）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, bond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（债券）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, etc.</a:t>
            </a:r>
            <a:endParaRPr lang="en-US" altLang="zh-CN" sz="2000" b="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9" name="Rectangle 9"/>
          <p:cNvSpPr>
            <a:spLocks noChangeArrowheads="1"/>
          </p:cNvSpPr>
          <p:nvPr/>
        </p:nvSpPr>
        <p:spPr bwMode="auto">
          <a:xfrm>
            <a:off x="395288" y="5589588"/>
            <a:ext cx="8496300" cy="396875"/>
          </a:xfrm>
          <a:prstGeom prst="rect">
            <a:avLst/>
          </a:prstGeom>
          <a:noFill/>
          <a:ln w="38100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defRPr/>
            </a:pP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Contributed Capital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（投入资本）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, Retained earnings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（保留盈余）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.</a:t>
            </a:r>
            <a:endParaRPr lang="en-US" altLang="zh-CN" sz="2000" b="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10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4" grpId="0"/>
      <p:bldP spid="76805" grpId="0"/>
      <p:bldP spid="76806" grpId="0"/>
      <p:bldP spid="76807" grpId="0"/>
      <p:bldP spid="76808" grpId="0"/>
      <p:bldP spid="7680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842AF758-8E8C-5649-8EF9-9396115FFD37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360363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zh-CN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3</a:t>
            </a:r>
            <a:r>
              <a:rPr kumimoji="0"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</a:t>
            </a:r>
            <a:r>
              <a:rPr kumimoji="0"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复式记账系统</a:t>
            </a:r>
            <a:endParaRPr kumimoji="0"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8851" name="Rectangle 3"/>
          <p:cNvSpPr>
            <a:spLocks noChangeArrowheads="1"/>
          </p:cNvSpPr>
          <p:nvPr/>
        </p:nvSpPr>
        <p:spPr bwMode="auto">
          <a:xfrm>
            <a:off x="395288" y="765175"/>
            <a:ext cx="8064500" cy="57626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/>
          <a:lstStyle/>
          <a:p>
            <a:pPr algn="l">
              <a:defRPr/>
            </a:pPr>
            <a:r>
              <a:rPr lang="zh-CN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.2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企业利润和损益表</a:t>
            </a:r>
            <a:endParaRPr lang="en-US" altLang="zh-CN" sz="2800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684213" y="1508125"/>
            <a:ext cx="7775575" cy="141605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="ctr">
            <a:spAutoFit/>
          </a:bodyPr>
          <a:lstStyle/>
          <a:p>
            <a:pPr indent="457200" algn="l"/>
            <a:r>
              <a:rPr lang="zh-CN" altLang="en-US" sz="2800"/>
              <a:t>在经济业务中会产生一系列的收入并支出费用，两者相抵后，余额成为利润或亏损</a:t>
            </a:r>
            <a:endParaRPr lang="zh-CN" altLang="en-US" sz="2800"/>
          </a:p>
          <a:p>
            <a:pPr indent="457200" algn="l">
              <a:lnSpc>
                <a:spcPct val="125000"/>
              </a:lnSpc>
            </a:pP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78853" name="Rectangle 5"/>
          <p:cNvSpPr>
            <a:spLocks noChangeArrowheads="1"/>
          </p:cNvSpPr>
          <p:nvPr/>
        </p:nvSpPr>
        <p:spPr bwMode="auto">
          <a:xfrm>
            <a:off x="684213" y="4005263"/>
            <a:ext cx="7775575" cy="13684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2"/>
            </a:solidFill>
            <a:miter lim="800000"/>
          </a:ln>
        </p:spPr>
        <p:txBody>
          <a:bodyPr/>
          <a:lstStyle/>
          <a:p>
            <a:pPr algn="l">
              <a:buClr>
                <a:schemeClr val="tx1"/>
              </a:buClr>
            </a:pPr>
            <a:r>
              <a:rPr lang="zh-CN" altLang="en-US" sz="2800" b="0" i="1">
                <a:latin typeface="Times New Roman" panose="02020603050405020304" charset="0"/>
              </a:rPr>
              <a:t>收入</a:t>
            </a:r>
            <a:r>
              <a:rPr lang="en-US" altLang="zh-CN" sz="2800" b="0">
                <a:latin typeface="Times New Roman" panose="02020603050405020304" charset="0"/>
              </a:rPr>
              <a:t> </a:t>
            </a:r>
            <a:r>
              <a:rPr lang="zh-CN" altLang="en-US" sz="2800" b="0">
                <a:latin typeface="Times New Roman" panose="02020603050405020304" charset="0"/>
              </a:rPr>
              <a:t>是企业在日常活动中（销售商品或提供劳务等）产生的，与投入资本无关的，能够导致所有者权益的增加。</a:t>
            </a:r>
            <a:endParaRPr lang="en-US" altLang="zh-CN" sz="2800" b="0">
              <a:latin typeface="Times New Roman" panose="02020603050405020304" charset="0"/>
            </a:endParaRPr>
          </a:p>
        </p:txBody>
      </p:sp>
      <p:sp>
        <p:nvSpPr>
          <p:cNvPr id="78854" name="Rectangle 6"/>
          <p:cNvSpPr>
            <a:spLocks noChangeArrowheads="1"/>
          </p:cNvSpPr>
          <p:nvPr/>
        </p:nvSpPr>
        <p:spPr bwMode="auto">
          <a:xfrm>
            <a:off x="684213" y="5572125"/>
            <a:ext cx="7775575" cy="1096963"/>
          </a:xfrm>
          <a:prstGeom prst="rect">
            <a:avLst/>
          </a:prstGeom>
          <a:solidFill>
            <a:srgbClr val="969696"/>
          </a:solidFill>
          <a:ln w="12700">
            <a:solidFill>
              <a:schemeClr val="tx2"/>
            </a:solidFill>
            <a:miter lim="800000"/>
          </a:ln>
        </p:spPr>
        <p:txBody>
          <a:bodyPr/>
          <a:lstStyle/>
          <a:p>
            <a:pPr algn="l">
              <a:buClr>
                <a:schemeClr val="tx1"/>
              </a:buClr>
            </a:pPr>
            <a:r>
              <a:rPr lang="zh-CN" altLang="en-US" sz="2800" b="0" i="1">
                <a:latin typeface="Times New Roman" panose="02020603050405020304" charset="0"/>
              </a:rPr>
              <a:t>费用</a:t>
            </a:r>
            <a:r>
              <a:rPr lang="zh-CN" altLang="en-US" sz="2800" b="0">
                <a:latin typeface="Times New Roman" panose="02020603050405020304" charset="0"/>
              </a:rPr>
              <a:t>是</a:t>
            </a:r>
            <a:r>
              <a:rPr lang="zh-CN" altLang="en-US" sz="2800" b="0"/>
              <a:t>企业在日常活动中发生的，与利润分配无关的，会导致所有者权益的减少。</a:t>
            </a:r>
            <a:endParaRPr lang="en-US" altLang="zh-CN" sz="2800" b="0">
              <a:latin typeface="Times New Roman" panose="02020603050405020304" charset="0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84213" y="3141663"/>
            <a:ext cx="7775575" cy="647700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2"/>
            </a:solidFill>
            <a:miter lim="800000"/>
          </a:ln>
        </p:spPr>
        <p:txBody>
          <a:bodyPr/>
          <a:lstStyle/>
          <a:p>
            <a:pPr>
              <a:buClr>
                <a:schemeClr val="tx1"/>
              </a:buClr>
            </a:pPr>
            <a:r>
              <a:rPr lang="zh-CN" altLang="en-US" sz="3200" i="1">
                <a:latin typeface="Times New Roman" panose="02020603050405020304" charset="0"/>
              </a:rPr>
              <a:t>利润</a:t>
            </a:r>
            <a:r>
              <a:rPr lang="en-US" altLang="zh-CN" sz="3200" i="1">
                <a:latin typeface="Times New Roman" panose="02020603050405020304" charset="0"/>
              </a:rPr>
              <a:t> (</a:t>
            </a:r>
            <a:r>
              <a:rPr lang="zh-CN" altLang="en-US" sz="3200" i="1">
                <a:latin typeface="Times New Roman" panose="02020603050405020304" charset="0"/>
              </a:rPr>
              <a:t>损失</a:t>
            </a:r>
            <a:r>
              <a:rPr lang="en-US" altLang="zh-CN" sz="3200" i="1">
                <a:latin typeface="Times New Roman" panose="02020603050405020304" charset="0"/>
              </a:rPr>
              <a:t>) = </a:t>
            </a:r>
            <a:r>
              <a:rPr lang="zh-CN" altLang="en-US" sz="3200" i="1">
                <a:latin typeface="Times New Roman" panose="02020603050405020304" charset="0"/>
              </a:rPr>
              <a:t>收入</a:t>
            </a:r>
            <a:r>
              <a:rPr lang="en-US" altLang="zh-CN" sz="3200" i="1">
                <a:latin typeface="Times New Roman" panose="02020603050405020304" charset="0"/>
              </a:rPr>
              <a:t> – </a:t>
            </a:r>
            <a:r>
              <a:rPr lang="zh-CN" altLang="en-US" sz="3200" i="1">
                <a:latin typeface="Times New Roman" panose="02020603050405020304" charset="0"/>
              </a:rPr>
              <a:t>费用</a:t>
            </a:r>
            <a:endParaRPr lang="en-US" altLang="zh-CN" sz="3200">
              <a:latin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7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7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78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2" grpId="0" animBg="1"/>
      <p:bldP spid="78853" grpId="0" animBg="1"/>
      <p:bldP spid="78854" grpId="0" animBg="1" autoUpdateAnimBg="0"/>
      <p:bldP spid="7885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FCA11E42-B28E-0445-95B4-8ED8BFEB659C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360363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zh-CN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3</a:t>
            </a:r>
            <a:r>
              <a:rPr kumimoji="0"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复式记账系统</a:t>
            </a:r>
            <a:endParaRPr kumimoji="0"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9875" name="Rectangle 3"/>
          <p:cNvSpPr>
            <a:spLocks noChangeArrowheads="1"/>
          </p:cNvSpPr>
          <p:nvPr/>
        </p:nvSpPr>
        <p:spPr bwMode="auto">
          <a:xfrm>
            <a:off x="395288" y="765175"/>
            <a:ext cx="8064500" cy="57626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/>
          <a:lstStyle/>
          <a:p>
            <a:pPr algn="l">
              <a:defRPr/>
            </a:pPr>
            <a:r>
              <a:rPr lang="zh-CN" altLang="zh-CN" sz="20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sz="20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.2 </a:t>
            </a:r>
            <a:r>
              <a:rPr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企业利润和损益表</a:t>
            </a:r>
            <a:endParaRPr lang="zh-CN" altLang="en-US" sz="2000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graphicFrame>
        <p:nvGraphicFramePr>
          <p:cNvPr id="79876" name="Group 4"/>
          <p:cNvGraphicFramePr>
            <a:graphicFrameLocks noGrp="1"/>
          </p:cNvGraphicFramePr>
          <p:nvPr/>
        </p:nvGraphicFramePr>
        <p:xfrm>
          <a:off x="1476375" y="2636838"/>
          <a:ext cx="6096000" cy="2881313"/>
        </p:xfrm>
        <a:graphic>
          <a:graphicData uri="http://schemas.openxmlformats.org/drawingml/2006/table">
            <a:tbl>
              <a:tblPr/>
              <a:tblGrid>
                <a:gridCol w="3048000"/>
                <a:gridCol w="3048000"/>
              </a:tblGrid>
              <a:tr h="688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</a:t>
                      </a: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金额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8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收入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1,000,000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5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费用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800,000</a:t>
                      </a:r>
                      <a:endParaRPr kumimoji="0" lang="en-US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利润</a:t>
                      </a: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200,000</a:t>
                      </a:r>
                      <a:endParaRPr kumimoji="0" lang="en-US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9899" name="Rectangle 27"/>
          <p:cNvSpPr>
            <a:spLocks noChangeArrowheads="1"/>
          </p:cNvSpPr>
          <p:nvPr/>
        </p:nvSpPr>
        <p:spPr bwMode="auto">
          <a:xfrm>
            <a:off x="2636838" y="1685925"/>
            <a:ext cx="2673350" cy="830263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342900" indent="-342900">
              <a:defRPr/>
            </a:pPr>
            <a:r>
              <a:rPr lang="en-US" altLang="zh-CN">
                <a:effectLst>
                  <a:outerShdw blurRad="38100" dist="38100" dir="2700000" algn="tl">
                    <a:srgbClr val="DDDDDD"/>
                  </a:outerShdw>
                </a:effectLst>
              </a:rPr>
              <a:t>XXX </a:t>
            </a:r>
            <a:r>
              <a:rPr lang="zh-CN" altLang="en-US">
                <a:effectLst>
                  <a:outerShdw blurRad="38100" dist="38100" dir="2700000" algn="tl">
                    <a:srgbClr val="DDDDDD"/>
                  </a:outerShdw>
                </a:effectLst>
              </a:rPr>
              <a:t>公司</a:t>
            </a:r>
            <a:r>
              <a:rPr lang="en-US" altLang="zh-CN">
                <a:effectLst>
                  <a:outerShdw blurRad="38100" dist="38100" dir="2700000" algn="tl">
                    <a:srgbClr val="DDDDDD"/>
                  </a:outerShdw>
                </a:effectLst>
              </a:rPr>
              <a:t>**</a:t>
            </a:r>
            <a:r>
              <a:rPr lang="zh-CN" altLang="en-US">
                <a:effectLst>
                  <a:outerShdw blurRad="38100" dist="38100" dir="2700000" algn="tl">
                    <a:srgbClr val="DDDDDD"/>
                  </a:outerShdw>
                </a:effectLst>
              </a:rPr>
              <a:t>年度</a:t>
            </a:r>
            <a:endParaRPr lang="en-US" altLang="zh-CN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342900" indent="-342900">
              <a:defRPr/>
            </a:pPr>
            <a:r>
              <a:rPr lang="zh-CN" altLang="en-US">
                <a:effectLst>
                  <a:outerShdw blurRad="38100" dist="38100" dir="2700000" algn="tl">
                    <a:srgbClr val="DDDDDD"/>
                  </a:outerShdw>
                </a:effectLst>
              </a:rPr>
              <a:t>收益表</a:t>
            </a:r>
            <a:r>
              <a:rPr lang="en-US" altLang="zh-CN">
                <a:effectLst>
                  <a:outerShdw blurRad="38100" dist="38100" dir="2700000" algn="tl">
                    <a:srgbClr val="DDDDDD"/>
                  </a:outerShdw>
                </a:effectLst>
              </a:rPr>
              <a:t>/</a:t>
            </a:r>
            <a:r>
              <a:rPr lang="zh-CN" altLang="en-US">
                <a:effectLst>
                  <a:outerShdw blurRad="38100" dist="38100" dir="2700000" algn="tl">
                    <a:srgbClr val="DDDDDD"/>
                  </a:outerShdw>
                </a:effectLst>
              </a:rPr>
              <a:t>利润表</a:t>
            </a:r>
            <a:endParaRPr lang="en-US" altLang="zh-CN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9900" name="Rectangle 28"/>
          <p:cNvSpPr>
            <a:spLocks noChangeArrowheads="1"/>
          </p:cNvSpPr>
          <p:nvPr/>
        </p:nvSpPr>
        <p:spPr bwMode="auto">
          <a:xfrm>
            <a:off x="1363573" y="5805488"/>
            <a:ext cx="6382586" cy="400110"/>
          </a:xfrm>
          <a:prstGeom prst="rect">
            <a:avLst/>
          </a:prstGeom>
          <a:solidFill>
            <a:srgbClr val="FF9900"/>
          </a:solidFill>
          <a:ln w="2857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indent="53975" algn="l"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损益表可以反映公司如何赚取利润、赚取了多少利润</a:t>
            </a:r>
            <a:endParaRPr lang="en-US" alt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20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99" grpId="0"/>
      <p:bldP spid="7990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4DA5D95B-4A71-494D-91B1-C04214298349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895690"/>
            <a:ext cx="8820150" cy="487864"/>
          </a:xfrm>
        </p:spPr>
        <p:txBody>
          <a:bodyPr/>
          <a:lstStyle/>
          <a:p>
            <a:pPr algn="l" eaLnBrk="1" hangingPunct="1">
              <a:lnSpc>
                <a:spcPct val="90000"/>
              </a:lnSpc>
              <a:defRPr/>
            </a:pPr>
            <a:r>
              <a:rPr kumimoji="0" lang="zh-CN" altLang="en-US" dirty="0">
                <a:solidFill>
                  <a:srgbClr val="00568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公司法与公司制企业</a:t>
            </a:r>
            <a:endParaRPr kumimoji="0" lang="en-US" altLang="zh-CN" dirty="0">
              <a:solidFill>
                <a:srgbClr val="005682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115888"/>
            <a:ext cx="8459788" cy="720725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en-US" altLang="zh-CN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1.</a:t>
            </a:r>
            <a:r>
              <a:rPr kumimoji="0" lang="zh-CN" altLang="en-US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企业经营环境</a:t>
            </a:r>
            <a:endParaRPr kumimoji="0" lang="en-US" altLang="zh-CN" sz="36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3" name="图片 12" descr="屏幕快照 2018-06-01 下午3.18.58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4175125"/>
            <a:ext cx="4537075" cy="2133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4" name="图片 13" descr="屏幕快照 2018-06-01 下午3.23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4" y="2571750"/>
            <a:ext cx="4176713" cy="387781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5" name="图片 14" descr="屏幕快照 2018-06-01 下午3.43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1412875"/>
            <a:ext cx="4500562" cy="20875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611188" y="1557338"/>
            <a:ext cx="3240087" cy="10144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dirty="0"/>
              <a:t>《</a:t>
            </a:r>
            <a:r>
              <a:rPr kumimoji="1" lang="zh-CN" altLang="en-US" dirty="0"/>
              <a:t>公司法</a:t>
            </a:r>
            <a:r>
              <a:rPr kumimoji="1" lang="en-US" altLang="zh-CN" dirty="0"/>
              <a:t>》</a:t>
            </a:r>
            <a:endParaRPr kumimoji="1" lang="en-US" altLang="zh-CN" dirty="0"/>
          </a:p>
          <a:p>
            <a:pPr algn="l"/>
            <a:endParaRPr kumimoji="1" lang="en-US" altLang="zh-CN" sz="1800" dirty="0"/>
          </a:p>
          <a:p>
            <a:pPr algn="l"/>
            <a:r>
              <a:rPr kumimoji="1" lang="zh-CN" altLang="en-US" sz="1800" dirty="0"/>
              <a:t>关于设立股份有限公司</a:t>
            </a:r>
            <a:endParaRPr kumimoji="1" lang="en-US" altLang="zh-CN" sz="1800" dirty="0"/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 flipH="1">
            <a:off x="5219700" y="981075"/>
            <a:ext cx="2952750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dirty="0"/>
              <a:t>《</a:t>
            </a:r>
            <a:r>
              <a:rPr kumimoji="1" lang="zh-CN" altLang="en-US" dirty="0"/>
              <a:t>证券法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 flipH="1">
            <a:off x="4859338" y="3644900"/>
            <a:ext cx="3457575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dirty="0"/>
              <a:t>《</a:t>
            </a:r>
            <a:r>
              <a:rPr kumimoji="1" lang="zh-CN" altLang="en-US" dirty="0"/>
              <a:t>上交所上市规则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 bwMode="auto">
          <a:xfrm>
            <a:off x="7583381" y="3524723"/>
            <a:ext cx="1467068" cy="646331"/>
          </a:xfrm>
          <a:prstGeom prst="rect">
            <a:avLst/>
          </a:prstGeom>
          <a:noFill/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2014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版</a:t>
            </a:r>
            <a:endParaRPr kumimoji="0" lang="en-US" altLang="zh-CN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2023</a:t>
            </a:r>
            <a:r>
              <a:rPr lang="zh-CN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版未变</a:t>
            </a:r>
            <a:endParaRPr kumimoji="0" lang="zh-CN" altLang="en-US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autoUpdateAnimBg="0" build="p"/>
      <p:bldP spid="16" grpId="0"/>
      <p:bldP spid="17" grpId="0"/>
      <p:bldP spid="18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7A6204A1-ECF3-F544-8D2F-1F50A94E7E48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323850" y="765175"/>
            <a:ext cx="8569325" cy="5032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609600" indent="-609600" algn="l">
              <a:spcBef>
                <a:spcPct val="20000"/>
              </a:spcBef>
              <a:defRPr/>
            </a:pPr>
            <a:r>
              <a:rPr lang="en-US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Revenue examples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/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收入例子：</a:t>
            </a: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805" name="Rectangle 5"/>
          <p:cNvSpPr>
            <a:spLocks noChangeArrowheads="1"/>
          </p:cNvSpPr>
          <p:nvPr/>
        </p:nvSpPr>
        <p:spPr bwMode="auto">
          <a:xfrm>
            <a:off x="323850" y="2565400"/>
            <a:ext cx="5942013" cy="576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609600" indent="-609600" algn="l">
              <a:spcBef>
                <a:spcPct val="20000"/>
              </a:spcBef>
              <a:defRPr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Expense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examples/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费用例子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:</a:t>
            </a:r>
            <a:endParaRPr lang="en-US" altLang="zh-CN" sz="2800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323850" y="1341438"/>
            <a:ext cx="8569325" cy="768350"/>
          </a:xfrm>
          <a:prstGeom prst="rect">
            <a:avLst/>
          </a:prstGeom>
          <a:noFill/>
          <a:ln w="38100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defRPr/>
            </a:pP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Sales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Revenue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（销售收入）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,interest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income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（利息收入）</a:t>
            </a:r>
            <a:endParaRPr lang="en-US" altLang="zh-CN" sz="2000" b="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algn="l">
              <a:spcBef>
                <a:spcPct val="20000"/>
              </a:spcBef>
              <a:defRPr/>
            </a:pP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endParaRPr lang="en-US" altLang="zh-CN" sz="2000" b="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8" name="Rectangle 8"/>
          <p:cNvSpPr>
            <a:spLocks noChangeArrowheads="1"/>
          </p:cNvSpPr>
          <p:nvPr/>
        </p:nvSpPr>
        <p:spPr bwMode="auto">
          <a:xfrm>
            <a:off x="323850" y="3213100"/>
            <a:ext cx="8496300" cy="1365250"/>
          </a:xfrm>
          <a:prstGeom prst="rect">
            <a:avLst/>
          </a:prstGeom>
          <a:noFill/>
          <a:ln w="38100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lnSpc>
                <a:spcPct val="140000"/>
              </a:lnSpc>
              <a:spcBef>
                <a:spcPct val="20000"/>
              </a:spcBef>
              <a:defRPr/>
            </a:pP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Cost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of goods sold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（销售成本），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Sales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expenses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（销售费用）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administrative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expenses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（管理费用）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, financial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expenses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（财务费用）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, income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expenses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（所得税费用）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, etc.</a:t>
            </a:r>
            <a:endParaRPr lang="en-US" altLang="zh-CN" sz="2000" b="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23850" y="5013325"/>
            <a:ext cx="5942013" cy="576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609600" indent="-609600" algn="l">
              <a:spcBef>
                <a:spcPct val="20000"/>
              </a:spcBef>
              <a:defRPr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Loss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and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profit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/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损益、利润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:</a:t>
            </a:r>
            <a:endParaRPr lang="en-US" altLang="zh-CN" sz="2800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10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4" grpId="0"/>
      <p:bldP spid="76805" grpId="0"/>
      <p:bldP spid="76806" grpId="0"/>
      <p:bldP spid="7680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B2470891-C262-1047-8648-328EBB83069F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 dirty="0">
              <a:solidFill>
                <a:schemeClr val="tx1"/>
              </a:solidFill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360363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zh-CN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3</a:t>
            </a:r>
            <a:r>
              <a:rPr kumimoji="0"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复式记账系统</a:t>
            </a:r>
            <a:endParaRPr kumimoji="0"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9875" name="Rectangle 3"/>
          <p:cNvSpPr>
            <a:spLocks noChangeArrowheads="1"/>
          </p:cNvSpPr>
          <p:nvPr/>
        </p:nvSpPr>
        <p:spPr bwMode="auto">
          <a:xfrm>
            <a:off x="395288" y="765175"/>
            <a:ext cx="8064500" cy="57626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/>
          <a:lstStyle/>
          <a:p>
            <a:pPr algn="l">
              <a:defRPr/>
            </a:pPr>
            <a:r>
              <a:rPr lang="zh-CN" altLang="zh-CN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.2 </a:t>
            </a:r>
            <a:r>
              <a:rPr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企业利润和损益表</a:t>
            </a:r>
            <a:endParaRPr lang="zh-CN" altLang="en-US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9900" name="Rectangle 28"/>
          <p:cNvSpPr>
            <a:spLocks noChangeArrowheads="1"/>
          </p:cNvSpPr>
          <p:nvPr/>
        </p:nvSpPr>
        <p:spPr bwMode="auto">
          <a:xfrm>
            <a:off x="1187450" y="1341438"/>
            <a:ext cx="6264275" cy="460375"/>
          </a:xfrm>
          <a:prstGeom prst="rect">
            <a:avLst/>
          </a:prstGeom>
          <a:solidFill>
            <a:srgbClr val="FF9900"/>
          </a:solidFill>
          <a:ln w="2857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342900" indent="342900" algn="l">
              <a:defRPr/>
            </a:pPr>
            <a:r>
              <a:rPr lang="zh-CN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资产负债表与利润表的关系</a:t>
            </a:r>
            <a:endParaRPr lang="en-US" altLang="zh-CN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8" name="Group 5"/>
          <p:cNvGraphicFramePr>
            <a:graphicFrameLocks noGrp="1"/>
          </p:cNvGraphicFramePr>
          <p:nvPr/>
        </p:nvGraphicFramePr>
        <p:xfrm>
          <a:off x="684213" y="2060575"/>
          <a:ext cx="1944687" cy="3078900"/>
        </p:xfrm>
        <a:graphic>
          <a:graphicData uri="http://schemas.openxmlformats.org/drawingml/2006/table">
            <a:tbl>
              <a:tblPr/>
              <a:tblGrid>
                <a:gridCol w="855662"/>
                <a:gridCol w="1089025"/>
              </a:tblGrid>
              <a:tr h="70116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资产负债表（期初）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19" marB="45719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</a:tr>
              <a:tr h="137189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资产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负债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997163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所有者权益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Group 5"/>
          <p:cNvGraphicFramePr>
            <a:graphicFrameLocks noGrp="1"/>
          </p:cNvGraphicFramePr>
          <p:nvPr/>
        </p:nvGraphicFramePr>
        <p:xfrm>
          <a:off x="6588125" y="1989138"/>
          <a:ext cx="1944688" cy="3127375"/>
        </p:xfrm>
        <a:graphic>
          <a:graphicData uri="http://schemas.openxmlformats.org/drawingml/2006/table">
            <a:tbl>
              <a:tblPr/>
              <a:tblGrid>
                <a:gridCol w="855663"/>
                <a:gridCol w="1089025"/>
              </a:tblGrid>
              <a:tr h="70116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资产负债表（期末）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19" marB="45719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</a:tr>
              <a:tr h="140523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资产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kumimoji="0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负债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kumimoji="0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1020977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所有者权益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kumimoji="0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Group 4"/>
          <p:cNvGraphicFramePr>
            <a:graphicFrameLocks noGrp="1"/>
          </p:cNvGraphicFramePr>
          <p:nvPr/>
        </p:nvGraphicFramePr>
        <p:xfrm>
          <a:off x="3563938" y="2617121"/>
          <a:ext cx="2159000" cy="2496869"/>
        </p:xfrm>
        <a:graphic>
          <a:graphicData uri="http://schemas.openxmlformats.org/drawingml/2006/table">
            <a:tbl>
              <a:tblPr/>
              <a:tblGrid>
                <a:gridCol w="1079500"/>
                <a:gridCol w="1079500"/>
              </a:tblGrid>
              <a:tr h="4669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金额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3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收入</a:t>
                      </a:r>
                      <a:r>
                        <a:rPr kumimoji="0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1-2</a:t>
                      </a:r>
                      <a:br>
                        <a:rPr kumimoji="0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</a:b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1-2</a:t>
                      </a:r>
                      <a:endParaRPr kumimoji="0" lang="en-US" altLang="zh-CN" sz="1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9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费用</a:t>
                      </a:r>
                      <a:r>
                        <a:rPr kumimoji="0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1-2</a:t>
                      </a:r>
                      <a:endParaRPr kumimoji="0" lang="en-US" altLang="zh-CN" sz="1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Exp</a:t>
                      </a:r>
                      <a:r>
                        <a:rPr kumimoji="0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1-2</a:t>
                      </a:r>
                      <a:endParaRPr kumimoji="0" lang="en-US" altLang="zh-CN" sz="1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0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利润</a:t>
                      </a:r>
                      <a:r>
                        <a:rPr kumimoji="0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1-2</a:t>
                      </a:r>
                      <a:endParaRPr kumimoji="0" lang="en-US" altLang="zh-CN" sz="1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1-2</a:t>
                      </a:r>
                      <a:endParaRPr kumimoji="0" lang="en-US" altLang="zh-CN" sz="1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4116388" y="2042446"/>
            <a:ext cx="960437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利润表</a:t>
            </a:r>
            <a:endParaRPr lang="zh-CN" altLang="en-US" sz="2000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800100" y="5680586"/>
            <a:ext cx="1828800" cy="369332"/>
          </a:xfrm>
          <a:prstGeom prst="rect">
            <a:avLst/>
          </a:prstGeom>
          <a:noFill/>
          <a:ln w="50800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US" altLang="zh-CN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t1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=L</a:t>
            </a:r>
            <a:r>
              <a:rPr lang="en-US" altLang="zh-CN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t1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+ </a:t>
            </a:r>
            <a:r>
              <a:rPr lang="en-US" altLang="zh-CN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E</a:t>
            </a:r>
            <a:r>
              <a:rPr lang="en-US" altLang="zh-CN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t1</a:t>
            </a:r>
            <a:endParaRPr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647656" y="5731402"/>
            <a:ext cx="1944688" cy="369332"/>
          </a:xfrm>
          <a:prstGeom prst="rect">
            <a:avLst/>
          </a:prstGeom>
          <a:noFill/>
          <a:ln w="50800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US" altLang="zh-CN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</a:t>
            </a:r>
            <a:r>
              <a:rPr lang="zh-CN" altLang="zh-CN" baseline="-25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2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=L</a:t>
            </a:r>
            <a:r>
              <a:rPr lang="en-US" altLang="zh-CN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</a:t>
            </a:r>
            <a:r>
              <a:rPr lang="zh-CN" altLang="zh-CN" baseline="-25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2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+ </a:t>
            </a:r>
            <a:r>
              <a:rPr lang="en-US" altLang="zh-CN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E</a:t>
            </a:r>
            <a:r>
              <a:rPr lang="en-US" altLang="zh-CN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t2</a:t>
            </a:r>
            <a:endParaRPr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306242" y="5649808"/>
            <a:ext cx="2830849" cy="400110"/>
          </a:xfrm>
          <a:prstGeom prst="rect">
            <a:avLst/>
          </a:prstGeom>
          <a:noFill/>
          <a:ln w="50800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P</a:t>
            </a:r>
            <a:r>
              <a:rPr lang="en-US" altLang="zh-CN" sz="20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t1-2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=</a:t>
            </a:r>
            <a:r>
              <a:rPr lang="en-US" altLang="zh-CN" sz="2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R</a:t>
            </a:r>
            <a:r>
              <a:rPr lang="en-US" altLang="zh-CN" sz="20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t1-2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zh-CN" altLang="zh-CN" sz="2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-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zh-CN" sz="2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Exp</a:t>
            </a:r>
            <a:r>
              <a:rPr lang="en-US" altLang="zh-CN" sz="20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t1-2</a:t>
            </a:r>
            <a:endParaRPr lang="en-US" altLang="zh-CN" sz="2000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00" grpId="0" animBg="1"/>
      <p:bldP spid="11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B2470891-C262-1047-8648-328EBB83069F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360363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zh-CN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3</a:t>
            </a:r>
            <a:r>
              <a:rPr kumimoji="0"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复式记账系统</a:t>
            </a:r>
            <a:endParaRPr kumimoji="0"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9875" name="Rectangle 3"/>
          <p:cNvSpPr>
            <a:spLocks noChangeArrowheads="1"/>
          </p:cNvSpPr>
          <p:nvPr/>
        </p:nvSpPr>
        <p:spPr bwMode="auto">
          <a:xfrm>
            <a:off x="395288" y="765175"/>
            <a:ext cx="8064500" cy="57626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/>
          <a:lstStyle/>
          <a:p>
            <a:pPr algn="l">
              <a:defRPr/>
            </a:pPr>
            <a:r>
              <a:rPr lang="zh-CN" altLang="zh-CN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.2 </a:t>
            </a:r>
            <a:r>
              <a:rPr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企业利润和损益表</a:t>
            </a:r>
            <a:endParaRPr lang="zh-CN" altLang="en-US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9900" name="Rectangle 28"/>
          <p:cNvSpPr>
            <a:spLocks noChangeArrowheads="1"/>
          </p:cNvSpPr>
          <p:nvPr/>
        </p:nvSpPr>
        <p:spPr bwMode="auto">
          <a:xfrm>
            <a:off x="3182203" y="801133"/>
            <a:ext cx="4660729" cy="369332"/>
          </a:xfrm>
          <a:prstGeom prst="rect">
            <a:avLst/>
          </a:prstGeom>
          <a:solidFill>
            <a:srgbClr val="FF9900"/>
          </a:solidFill>
          <a:ln w="2857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42900" indent="342900" algn="l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资产负债表与利润表的关系</a:t>
            </a:r>
            <a:endParaRPr lang="en-US" altLang="zh-CN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2793075" y="1497018"/>
            <a:ext cx="4658649" cy="584775"/>
          </a:xfrm>
          <a:prstGeom prst="rect">
            <a:avLst/>
          </a:prstGeom>
          <a:noFill/>
          <a:ln w="50800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A</a:t>
            </a:r>
            <a:r>
              <a:rPr lang="en-US" altLang="zh-CN" sz="32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t2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 =   L</a:t>
            </a:r>
            <a:r>
              <a:rPr lang="en-US" altLang="zh-CN" sz="32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t2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+ </a:t>
            </a:r>
            <a:r>
              <a:rPr lang="en-US" altLang="en-US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E</a:t>
            </a:r>
            <a:r>
              <a:rPr lang="en-US" altLang="zh-CN" sz="32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t2</a:t>
            </a:r>
            <a:endParaRPr lang="en-US" altLang="zh-CN" sz="2800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2568631" y="3136612"/>
            <a:ext cx="4538751" cy="584775"/>
          </a:xfrm>
          <a:prstGeom prst="rect">
            <a:avLst/>
          </a:prstGeom>
          <a:noFill/>
          <a:ln w="50800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A</a:t>
            </a:r>
            <a:r>
              <a:rPr lang="en-US" altLang="zh-CN" sz="32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t2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 =   L</a:t>
            </a:r>
            <a:r>
              <a:rPr lang="en-US" altLang="zh-CN" sz="32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t2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+ 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E</a:t>
            </a:r>
            <a:r>
              <a:rPr lang="en-US" altLang="zh-CN" sz="32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t1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+ P</a:t>
            </a:r>
            <a:r>
              <a:rPr lang="en-US" altLang="zh-CN" sz="3200" baseline="-25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t1-2</a:t>
            </a:r>
            <a:endParaRPr lang="en-US" altLang="zh-CN" sz="280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2765122" y="2260190"/>
            <a:ext cx="3577244" cy="584775"/>
          </a:xfrm>
          <a:prstGeom prst="rect">
            <a:avLst/>
          </a:prstGeom>
          <a:noFill/>
          <a:ln w="50800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E</a:t>
            </a:r>
            <a:r>
              <a:rPr lang="en-US" altLang="zh-CN" sz="32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t2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 =   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E</a:t>
            </a:r>
            <a:r>
              <a:rPr lang="en-US" altLang="zh-CN" sz="32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</a:t>
            </a:r>
            <a:r>
              <a:rPr lang="zh-CN" altLang="zh-CN" sz="3200" baseline="-25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1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+ 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P</a:t>
            </a:r>
            <a:r>
              <a:rPr lang="en-US" altLang="zh-CN" sz="32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t1-2</a:t>
            </a:r>
            <a:endParaRPr lang="en-US" altLang="zh-CN" sz="2800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1803862" y="4068628"/>
            <a:ext cx="6209608" cy="1015663"/>
          </a:xfrm>
          <a:prstGeom prst="rect">
            <a:avLst/>
          </a:prstGeom>
          <a:noFill/>
          <a:ln w="50800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A</a:t>
            </a:r>
            <a:r>
              <a:rPr lang="en-US" altLang="zh-CN" sz="32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t2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 =   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L</a:t>
            </a:r>
            <a:r>
              <a:rPr lang="en-US" altLang="zh-CN" sz="32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t2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+ 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E</a:t>
            </a:r>
            <a:r>
              <a:rPr lang="en-US" altLang="zh-CN" sz="32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t1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+ R</a:t>
            </a:r>
            <a:r>
              <a:rPr lang="en-US" altLang="zh-CN" sz="3200" baseline="-25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t1-2</a:t>
            </a:r>
            <a:r>
              <a:rPr lang="zh-CN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-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Exp</a:t>
            </a:r>
            <a:r>
              <a:rPr lang="en-US" altLang="zh-CN" sz="3200" baseline="-25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t1-2</a:t>
            </a:r>
            <a:endParaRPr lang="en-US" altLang="zh-CN" sz="280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342900" indent="-342900">
              <a:defRPr/>
            </a:pPr>
            <a:endParaRPr lang="en-US" altLang="zh-CN" sz="280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925007" y="5310545"/>
            <a:ext cx="7293986" cy="523220"/>
          </a:xfrm>
          <a:prstGeom prst="rect">
            <a:avLst/>
          </a:prstGeom>
          <a:noFill/>
          <a:ln w="50800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资产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+ </a:t>
            </a:r>
            <a:r>
              <a:rPr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费用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=   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负债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+ </a:t>
            </a:r>
            <a:r>
              <a:rPr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所有者权益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+ </a:t>
            </a:r>
            <a:r>
              <a:rPr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收入</a:t>
            </a:r>
            <a:endParaRPr lang="en-US" altLang="zh-CN" sz="280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00" grpId="0" animBg="1"/>
      <p:bldP spid="12" grpId="0"/>
      <p:bldP spid="13" grpId="0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F0CAF27-C030-DC4B-915A-DBE323643044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grpSp>
        <p:nvGrpSpPr>
          <p:cNvPr id="2" name="Group 2"/>
          <p:cNvGrpSpPr/>
          <p:nvPr/>
        </p:nvGrpSpPr>
        <p:grpSpPr bwMode="auto">
          <a:xfrm>
            <a:off x="1042988" y="2276475"/>
            <a:ext cx="6624637" cy="3598863"/>
            <a:chOff x="657" y="1933"/>
            <a:chExt cx="4173" cy="2222"/>
          </a:xfrm>
        </p:grpSpPr>
        <p:sp>
          <p:nvSpPr>
            <p:cNvPr id="84995" name="Rectangle 3"/>
            <p:cNvSpPr>
              <a:spLocks noChangeArrowheads="1"/>
            </p:cNvSpPr>
            <p:nvPr/>
          </p:nvSpPr>
          <p:spPr bwMode="auto">
            <a:xfrm>
              <a:off x="657" y="1933"/>
              <a:ext cx="4173" cy="2222"/>
            </a:xfrm>
            <a:prstGeom prst="rect">
              <a:avLst/>
            </a:prstGeom>
            <a:solidFill>
              <a:srgbClr val="FCFEB9"/>
            </a:solidFill>
            <a:ln w="12700">
              <a:noFill/>
              <a:miter lim="800000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996" name="Line 4"/>
            <p:cNvSpPr>
              <a:spLocks noChangeShapeType="1"/>
            </p:cNvSpPr>
            <p:nvPr/>
          </p:nvSpPr>
          <p:spPr bwMode="auto">
            <a:xfrm>
              <a:off x="929" y="2296"/>
              <a:ext cx="3539" cy="0"/>
            </a:xfrm>
            <a:prstGeom prst="line">
              <a:avLst/>
            </a:prstGeom>
            <a:noFill/>
            <a:ln w="76200">
              <a:solidFill>
                <a:srgbClr val="000080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997" name="Line 5"/>
            <p:cNvSpPr>
              <a:spLocks noChangeShapeType="1"/>
            </p:cNvSpPr>
            <p:nvPr/>
          </p:nvSpPr>
          <p:spPr bwMode="auto">
            <a:xfrm>
              <a:off x="2744" y="2296"/>
              <a:ext cx="0" cy="1769"/>
            </a:xfrm>
            <a:prstGeom prst="line">
              <a:avLst/>
            </a:prstGeom>
            <a:noFill/>
            <a:ln w="76200">
              <a:solidFill>
                <a:srgbClr val="000080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96" name="Rectangle 6"/>
            <p:cNvSpPr>
              <a:spLocks noChangeArrowheads="1"/>
            </p:cNvSpPr>
            <p:nvPr/>
          </p:nvSpPr>
          <p:spPr bwMode="auto">
            <a:xfrm>
              <a:off x="2131" y="1978"/>
              <a:ext cx="1976" cy="3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800" i="1" dirty="0">
                  <a:solidFill>
                    <a:srgbClr val="247C18"/>
                  </a:solidFill>
                  <a:latin typeface="Arial" panose="020B0604020202020204" pitchFamily="34" charset="0"/>
                </a:rPr>
                <a:t>账户名</a:t>
              </a:r>
              <a:endParaRPr lang="zh-CN" altLang="en-US" sz="2800" i="1" dirty="0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597" name="Rectangle 7"/>
            <p:cNvSpPr>
              <a:spLocks noChangeArrowheads="1"/>
            </p:cNvSpPr>
            <p:nvPr/>
          </p:nvSpPr>
          <p:spPr bwMode="auto">
            <a:xfrm>
              <a:off x="1044" y="1978"/>
              <a:ext cx="475" cy="2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33CC"/>
                  </a:solidFill>
                  <a:latin typeface="Arial" panose="020B0604020202020204" pitchFamily="34" charset="0"/>
                </a:rPr>
                <a:t>借</a:t>
              </a:r>
              <a:endParaRPr lang="en-US" altLang="zh-CN" sz="2400" dirty="0">
                <a:solidFill>
                  <a:srgbClr val="0033CC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598" name="Rectangle 8"/>
            <p:cNvSpPr>
              <a:spLocks noChangeArrowheads="1"/>
            </p:cNvSpPr>
            <p:nvPr/>
          </p:nvSpPr>
          <p:spPr bwMode="auto">
            <a:xfrm>
              <a:off x="3984" y="1978"/>
              <a:ext cx="544" cy="2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33CC"/>
                  </a:solidFill>
                  <a:latin typeface="Arial" panose="020B0604020202020204" pitchFamily="34" charset="0"/>
                </a:rPr>
                <a:t>贷</a:t>
              </a:r>
              <a:endParaRPr lang="zh-CN" altLang="en-US" sz="2400" dirty="0">
                <a:solidFill>
                  <a:srgbClr val="0033CC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4591" name="Rectangle 10"/>
          <p:cNvSpPr>
            <a:spLocks noChangeArrowheads="1"/>
          </p:cNvSpPr>
          <p:nvPr/>
        </p:nvSpPr>
        <p:spPr bwMode="auto">
          <a:xfrm>
            <a:off x="2179052" y="3097887"/>
            <a:ext cx="1840497" cy="643766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3600" dirty="0">
                <a:solidFill>
                  <a:srgbClr val="247C18"/>
                </a:solidFill>
                <a:latin typeface="Arial" panose="020B0604020202020204" pitchFamily="34" charset="0"/>
              </a:rPr>
              <a:t>增加</a:t>
            </a:r>
            <a:endParaRPr lang="en-US" altLang="zh-CN" sz="3600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85007" name="Line 15"/>
          <p:cNvSpPr>
            <a:spLocks noChangeShapeType="1"/>
          </p:cNvSpPr>
          <p:nvPr/>
        </p:nvSpPr>
        <p:spPr bwMode="auto">
          <a:xfrm>
            <a:off x="1474788" y="4435475"/>
            <a:ext cx="5618162" cy="0"/>
          </a:xfrm>
          <a:prstGeom prst="line">
            <a:avLst/>
          </a:prstGeom>
          <a:noFill/>
          <a:ln w="76200">
            <a:solidFill>
              <a:srgbClr val="000080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5008" name="Line 16"/>
          <p:cNvSpPr>
            <a:spLocks noChangeShapeType="1"/>
          </p:cNvSpPr>
          <p:nvPr/>
        </p:nvSpPr>
        <p:spPr bwMode="auto">
          <a:xfrm>
            <a:off x="1474788" y="5156200"/>
            <a:ext cx="5618162" cy="0"/>
          </a:xfrm>
          <a:prstGeom prst="line">
            <a:avLst/>
          </a:prstGeom>
          <a:noFill/>
          <a:ln w="76200">
            <a:solidFill>
              <a:srgbClr val="000080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5009" name="Rectangle 17"/>
          <p:cNvSpPr>
            <a:spLocks noChangeArrowheads="1"/>
          </p:cNvSpPr>
          <p:nvPr/>
        </p:nvSpPr>
        <p:spPr bwMode="auto">
          <a:xfrm>
            <a:off x="1403350" y="4579938"/>
            <a:ext cx="2616200" cy="520700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dirty="0">
                <a:solidFill>
                  <a:srgbClr val="247C18"/>
                </a:solidFill>
                <a:latin typeface="Arial" panose="020B0604020202020204" pitchFamily="34" charset="0"/>
              </a:rPr>
              <a:t>借方合计</a:t>
            </a:r>
            <a:endParaRPr lang="en-US" altLang="zh-CN" sz="2800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85010" name="Rectangle 18"/>
          <p:cNvSpPr>
            <a:spLocks noChangeArrowheads="1"/>
          </p:cNvSpPr>
          <p:nvPr/>
        </p:nvSpPr>
        <p:spPr bwMode="auto">
          <a:xfrm>
            <a:off x="4572000" y="4579938"/>
            <a:ext cx="2616200" cy="520700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dirty="0">
                <a:solidFill>
                  <a:srgbClr val="247C18"/>
                </a:solidFill>
                <a:latin typeface="Arial" panose="020B0604020202020204" pitchFamily="34" charset="0"/>
              </a:rPr>
              <a:t>贷方合计</a:t>
            </a:r>
            <a:endParaRPr lang="en-US" altLang="zh-CN" sz="2800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85011" name="Rectangle 19"/>
          <p:cNvSpPr>
            <a:spLocks noChangeArrowheads="1"/>
          </p:cNvSpPr>
          <p:nvPr/>
        </p:nvSpPr>
        <p:spPr bwMode="auto">
          <a:xfrm>
            <a:off x="1763713" y="5300663"/>
            <a:ext cx="2184400" cy="520700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dirty="0">
                <a:solidFill>
                  <a:srgbClr val="247C18"/>
                </a:solidFill>
                <a:latin typeface="Arial" panose="020B0604020202020204" pitchFamily="34" charset="0"/>
              </a:rPr>
              <a:t>期末余额</a:t>
            </a:r>
            <a:endParaRPr lang="en-US" altLang="zh-CN" sz="2800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85012" name="Rectangle 20"/>
          <p:cNvSpPr>
            <a:spLocks noChangeArrowheads="1"/>
          </p:cNvSpPr>
          <p:nvPr/>
        </p:nvSpPr>
        <p:spPr bwMode="auto">
          <a:xfrm>
            <a:off x="2387600" y="1412875"/>
            <a:ext cx="39370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对于资产和费用类账户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:</a:t>
            </a:r>
            <a:endParaRPr lang="en-US" altLang="zh-CN" sz="2800" dirty="0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85013" name="Rectangle 21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360363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zh-CN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3</a:t>
            </a:r>
            <a:r>
              <a:rPr kumimoji="0"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复式记账系统</a:t>
            </a:r>
            <a:endParaRPr kumimoji="0"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5014" name="Rectangle 22"/>
          <p:cNvSpPr>
            <a:spLocks noChangeArrowheads="1"/>
          </p:cNvSpPr>
          <p:nvPr/>
        </p:nvSpPr>
        <p:spPr bwMode="auto">
          <a:xfrm>
            <a:off x="395288" y="765175"/>
            <a:ext cx="8064500" cy="57626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/>
          <a:lstStyle/>
          <a:p>
            <a:pPr algn="l">
              <a:defRPr/>
            </a:pPr>
            <a:r>
              <a:rPr lang="zh-CN" altLang="zh-CN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.3 T</a:t>
            </a:r>
            <a:r>
              <a:rPr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型账户</a:t>
            </a:r>
            <a:endParaRPr lang="en-US" altLang="zh-CN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2387600" y="3722688"/>
            <a:ext cx="1631950" cy="766877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4400" b="1" dirty="0">
                <a:solidFill>
                  <a:srgbClr val="247C18"/>
                </a:solidFill>
                <a:latin typeface="Arial" panose="020B0604020202020204" pitchFamily="34" charset="0"/>
              </a:rPr>
              <a:t>+</a:t>
            </a:r>
            <a:endParaRPr lang="en-US" altLang="zh-CN" sz="4400" b="1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4712703" y="3028924"/>
            <a:ext cx="1840497" cy="643766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3600" dirty="0">
                <a:solidFill>
                  <a:srgbClr val="247C18"/>
                </a:solidFill>
                <a:latin typeface="Arial" panose="020B0604020202020204" pitchFamily="34" charset="0"/>
              </a:rPr>
              <a:t>减少</a:t>
            </a:r>
            <a:endParaRPr lang="en-US" altLang="zh-CN" sz="3600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4921251" y="3653725"/>
            <a:ext cx="1631950" cy="766877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4400" b="1" dirty="0">
                <a:solidFill>
                  <a:srgbClr val="247C18"/>
                </a:solidFill>
                <a:latin typeface="Arial" panose="020B0604020202020204" pitchFamily="34" charset="0"/>
              </a:rPr>
              <a:t>-</a:t>
            </a:r>
            <a:endParaRPr lang="en-US" altLang="zh-CN" sz="4400" b="1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5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5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5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5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5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5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5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5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5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5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5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91" grpId="0"/>
      <p:bldP spid="85009" grpId="0"/>
      <p:bldP spid="85010" grpId="0"/>
      <p:bldP spid="85011" grpId="0"/>
      <p:bldP spid="85012" grpId="0"/>
      <p:bldP spid="24" grpId="0"/>
      <p:bldP spid="25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573FF40-F15A-B847-AE29-9B8FDF0D1E71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grpSp>
        <p:nvGrpSpPr>
          <p:cNvPr id="2" name="Group 2"/>
          <p:cNvGrpSpPr/>
          <p:nvPr/>
        </p:nvGrpSpPr>
        <p:grpSpPr bwMode="auto">
          <a:xfrm>
            <a:off x="1042988" y="2276475"/>
            <a:ext cx="6624637" cy="3598863"/>
            <a:chOff x="657" y="1933"/>
            <a:chExt cx="4173" cy="2222"/>
          </a:xfrm>
        </p:grpSpPr>
        <p:sp>
          <p:nvSpPr>
            <p:cNvPr id="84995" name="Rectangle 3"/>
            <p:cNvSpPr>
              <a:spLocks noChangeArrowheads="1"/>
            </p:cNvSpPr>
            <p:nvPr/>
          </p:nvSpPr>
          <p:spPr bwMode="auto">
            <a:xfrm>
              <a:off x="657" y="1933"/>
              <a:ext cx="4173" cy="2222"/>
            </a:xfrm>
            <a:prstGeom prst="rect">
              <a:avLst/>
            </a:prstGeom>
            <a:solidFill>
              <a:srgbClr val="FCFEB9"/>
            </a:solidFill>
            <a:ln w="12700">
              <a:noFill/>
              <a:miter lim="800000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996" name="Line 4"/>
            <p:cNvSpPr>
              <a:spLocks noChangeShapeType="1"/>
            </p:cNvSpPr>
            <p:nvPr/>
          </p:nvSpPr>
          <p:spPr bwMode="auto">
            <a:xfrm>
              <a:off x="929" y="2296"/>
              <a:ext cx="3539" cy="0"/>
            </a:xfrm>
            <a:prstGeom prst="line">
              <a:avLst/>
            </a:prstGeom>
            <a:noFill/>
            <a:ln w="76200">
              <a:solidFill>
                <a:srgbClr val="000080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997" name="Line 5"/>
            <p:cNvSpPr>
              <a:spLocks noChangeShapeType="1"/>
            </p:cNvSpPr>
            <p:nvPr/>
          </p:nvSpPr>
          <p:spPr bwMode="auto">
            <a:xfrm>
              <a:off x="2744" y="2296"/>
              <a:ext cx="0" cy="1769"/>
            </a:xfrm>
            <a:prstGeom prst="line">
              <a:avLst/>
            </a:prstGeom>
            <a:noFill/>
            <a:ln w="76200">
              <a:solidFill>
                <a:srgbClr val="000080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20" name="Rectangle 6"/>
            <p:cNvSpPr>
              <a:spLocks noChangeArrowheads="1"/>
            </p:cNvSpPr>
            <p:nvPr/>
          </p:nvSpPr>
          <p:spPr bwMode="auto">
            <a:xfrm>
              <a:off x="2303" y="1978"/>
              <a:ext cx="967" cy="3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800" i="1" dirty="0">
                  <a:solidFill>
                    <a:srgbClr val="247C18"/>
                  </a:solidFill>
                  <a:latin typeface="Arial" panose="020B0604020202020204" pitchFamily="34" charset="0"/>
                </a:rPr>
                <a:t>账户名</a:t>
              </a:r>
              <a:endParaRPr lang="zh-CN" altLang="en-US" sz="2800" i="1" dirty="0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621" name="Rectangle 7"/>
            <p:cNvSpPr>
              <a:spLocks noChangeArrowheads="1"/>
            </p:cNvSpPr>
            <p:nvPr/>
          </p:nvSpPr>
          <p:spPr bwMode="auto">
            <a:xfrm>
              <a:off x="1129" y="1978"/>
              <a:ext cx="390" cy="2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400" dirty="0">
                  <a:latin typeface="Arial" panose="020B0604020202020204" pitchFamily="34" charset="0"/>
                </a:rPr>
                <a:t>借</a:t>
              </a:r>
              <a:endParaRPr lang="en-US" altLang="zh-CN" sz="2400" dirty="0">
                <a:latin typeface="Arial" panose="020B0604020202020204" pitchFamily="34" charset="0"/>
              </a:endParaRPr>
            </a:p>
          </p:txBody>
        </p:sp>
        <p:sp>
          <p:nvSpPr>
            <p:cNvPr id="25622" name="Rectangle 8"/>
            <p:cNvSpPr>
              <a:spLocks noChangeArrowheads="1"/>
            </p:cNvSpPr>
            <p:nvPr/>
          </p:nvSpPr>
          <p:spPr bwMode="auto">
            <a:xfrm>
              <a:off x="3742" y="1978"/>
              <a:ext cx="786" cy="283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6699"/>
                  </a:solidFill>
                  <a:latin typeface="Arial" panose="020B0604020202020204" pitchFamily="34" charset="0"/>
                </a:rPr>
                <a:t>贷</a:t>
              </a:r>
              <a:endParaRPr lang="zh-CN" altLang="en-US" sz="2400" dirty="0">
                <a:solidFill>
                  <a:srgbClr val="006699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" name="Group 9"/>
          <p:cNvGrpSpPr/>
          <p:nvPr/>
        </p:nvGrpSpPr>
        <p:grpSpPr bwMode="auto">
          <a:xfrm>
            <a:off x="1979613" y="3140075"/>
            <a:ext cx="2184400" cy="942975"/>
            <a:chOff x="1247" y="2432"/>
            <a:chExt cx="1376" cy="594"/>
          </a:xfrm>
        </p:grpSpPr>
        <p:sp>
          <p:nvSpPr>
            <p:cNvPr id="25615" name="Rectangle 10"/>
            <p:cNvSpPr>
              <a:spLocks noChangeArrowheads="1"/>
            </p:cNvSpPr>
            <p:nvPr/>
          </p:nvSpPr>
          <p:spPr bwMode="auto">
            <a:xfrm>
              <a:off x="1247" y="2432"/>
              <a:ext cx="1376" cy="367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3200">
                  <a:solidFill>
                    <a:srgbClr val="247C18"/>
                  </a:solidFill>
                  <a:latin typeface="Arial" panose="020B0604020202020204" pitchFamily="34" charset="0"/>
                </a:rPr>
                <a:t>减少</a:t>
              </a:r>
              <a:endParaRPr lang="en-US" altLang="zh-CN" sz="3200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616" name="Rectangle 11"/>
            <p:cNvSpPr>
              <a:spLocks noChangeArrowheads="1"/>
            </p:cNvSpPr>
            <p:nvPr/>
          </p:nvSpPr>
          <p:spPr bwMode="auto">
            <a:xfrm>
              <a:off x="1247" y="2659"/>
              <a:ext cx="1376" cy="367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3200">
                  <a:solidFill>
                    <a:srgbClr val="247C18"/>
                  </a:solidFill>
                  <a:latin typeface="Arial" panose="020B0604020202020204" pitchFamily="34" charset="0"/>
                </a:rPr>
                <a:t>_</a:t>
              </a:r>
              <a:endParaRPr lang="en-US" altLang="zh-CN" sz="3200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oup 12"/>
          <p:cNvGrpSpPr/>
          <p:nvPr/>
        </p:nvGrpSpPr>
        <p:grpSpPr bwMode="auto">
          <a:xfrm>
            <a:off x="4643438" y="3068638"/>
            <a:ext cx="2184400" cy="1225550"/>
            <a:chOff x="2925" y="2387"/>
            <a:chExt cx="1376" cy="772"/>
          </a:xfrm>
        </p:grpSpPr>
        <p:sp>
          <p:nvSpPr>
            <p:cNvPr id="25613" name="Rectangle 13"/>
            <p:cNvSpPr>
              <a:spLocks noChangeArrowheads="1"/>
            </p:cNvSpPr>
            <p:nvPr/>
          </p:nvSpPr>
          <p:spPr bwMode="auto">
            <a:xfrm>
              <a:off x="2925" y="2387"/>
              <a:ext cx="1376" cy="367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3200" dirty="0">
                  <a:solidFill>
                    <a:srgbClr val="247C18"/>
                  </a:solidFill>
                  <a:latin typeface="Arial" panose="020B0604020202020204" pitchFamily="34" charset="0"/>
                </a:rPr>
                <a:t>  增加</a:t>
              </a:r>
              <a:endParaRPr lang="en-US" altLang="zh-CN" sz="3200" dirty="0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614" name="Rectangle 14"/>
            <p:cNvSpPr>
              <a:spLocks noChangeArrowheads="1"/>
            </p:cNvSpPr>
            <p:nvPr/>
          </p:nvSpPr>
          <p:spPr bwMode="auto">
            <a:xfrm>
              <a:off x="2925" y="2792"/>
              <a:ext cx="1376" cy="367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3200" dirty="0">
                  <a:solidFill>
                    <a:srgbClr val="247C18"/>
                  </a:solidFill>
                  <a:latin typeface="Arial" panose="020B0604020202020204" pitchFamily="34" charset="0"/>
                </a:rPr>
                <a:t>  ＋</a:t>
              </a:r>
              <a:endParaRPr lang="en-US" altLang="zh-CN" sz="3200" dirty="0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5007" name="Line 15"/>
          <p:cNvSpPr>
            <a:spLocks noChangeShapeType="1"/>
          </p:cNvSpPr>
          <p:nvPr/>
        </p:nvSpPr>
        <p:spPr bwMode="auto">
          <a:xfrm>
            <a:off x="1474788" y="4435475"/>
            <a:ext cx="5618162" cy="0"/>
          </a:xfrm>
          <a:prstGeom prst="line">
            <a:avLst/>
          </a:prstGeom>
          <a:noFill/>
          <a:ln w="76200">
            <a:solidFill>
              <a:srgbClr val="000080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5008" name="Line 16"/>
          <p:cNvSpPr>
            <a:spLocks noChangeShapeType="1"/>
          </p:cNvSpPr>
          <p:nvPr/>
        </p:nvSpPr>
        <p:spPr bwMode="auto">
          <a:xfrm>
            <a:off x="1474788" y="5156200"/>
            <a:ext cx="5618162" cy="0"/>
          </a:xfrm>
          <a:prstGeom prst="line">
            <a:avLst/>
          </a:prstGeom>
          <a:noFill/>
          <a:ln w="76200">
            <a:solidFill>
              <a:srgbClr val="000080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5009" name="Rectangle 17"/>
          <p:cNvSpPr>
            <a:spLocks noChangeArrowheads="1"/>
          </p:cNvSpPr>
          <p:nvPr/>
        </p:nvSpPr>
        <p:spPr bwMode="auto">
          <a:xfrm>
            <a:off x="1403350" y="4579938"/>
            <a:ext cx="2616200" cy="582612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3200">
                <a:solidFill>
                  <a:srgbClr val="247C18"/>
                </a:solidFill>
                <a:latin typeface="Arial" panose="020B0604020202020204" pitchFamily="34" charset="0"/>
              </a:rPr>
              <a:t>借方合计</a:t>
            </a:r>
            <a:endParaRPr lang="en-US" altLang="zh-CN" sz="320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85010" name="Rectangle 18"/>
          <p:cNvSpPr>
            <a:spLocks noChangeArrowheads="1"/>
          </p:cNvSpPr>
          <p:nvPr/>
        </p:nvSpPr>
        <p:spPr bwMode="auto">
          <a:xfrm>
            <a:off x="4572000" y="4579938"/>
            <a:ext cx="2616200" cy="582612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3200" dirty="0">
                <a:solidFill>
                  <a:srgbClr val="247C18"/>
                </a:solidFill>
                <a:latin typeface="Arial" panose="020B0604020202020204" pitchFamily="34" charset="0"/>
              </a:rPr>
              <a:t>  贷方合计</a:t>
            </a:r>
            <a:endParaRPr lang="en-US" altLang="zh-CN" sz="3200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85011" name="Rectangle 19"/>
          <p:cNvSpPr>
            <a:spLocks noChangeArrowheads="1"/>
          </p:cNvSpPr>
          <p:nvPr/>
        </p:nvSpPr>
        <p:spPr bwMode="auto">
          <a:xfrm>
            <a:off x="4835525" y="5284788"/>
            <a:ext cx="2184400" cy="582612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3200" dirty="0">
                <a:solidFill>
                  <a:srgbClr val="247C18"/>
                </a:solidFill>
                <a:latin typeface="Arial" panose="020B0604020202020204" pitchFamily="34" charset="0"/>
              </a:rPr>
              <a:t>期末余额</a:t>
            </a:r>
            <a:endParaRPr lang="en-US" altLang="zh-CN" sz="3200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85012" name="Rectangle 20"/>
          <p:cNvSpPr>
            <a:spLocks noChangeArrowheads="1"/>
          </p:cNvSpPr>
          <p:nvPr/>
        </p:nvSpPr>
        <p:spPr bwMode="auto">
          <a:xfrm>
            <a:off x="1485900" y="1422400"/>
            <a:ext cx="609917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280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对于负债、权益、收入、利润类账户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:</a:t>
            </a:r>
            <a:endParaRPr lang="en-US" altLang="zh-CN" sz="2800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85013" name="Rectangle 21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360363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zh-CN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3</a:t>
            </a:r>
            <a:r>
              <a:rPr kumimoji="0"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复式记账系统</a:t>
            </a:r>
            <a:endParaRPr kumimoji="0"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5014" name="Rectangle 22"/>
          <p:cNvSpPr>
            <a:spLocks noChangeArrowheads="1"/>
          </p:cNvSpPr>
          <p:nvPr/>
        </p:nvSpPr>
        <p:spPr bwMode="auto">
          <a:xfrm>
            <a:off x="395288" y="765175"/>
            <a:ext cx="8064500" cy="57626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/>
          <a:lstStyle/>
          <a:p>
            <a:pPr algn="l">
              <a:defRPr/>
            </a:pPr>
            <a:r>
              <a:rPr lang="zh-CN" altLang="zh-CN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.3 T</a:t>
            </a:r>
            <a:r>
              <a:rPr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型账户</a:t>
            </a:r>
            <a:endParaRPr lang="en-US" altLang="zh-CN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5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5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5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5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5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5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5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5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5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5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5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09" grpId="0"/>
      <p:bldP spid="85010" grpId="0"/>
      <p:bldP spid="85011" grpId="0"/>
      <p:bldP spid="850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573FF40-F15A-B847-AE29-9B8FDF0D1E71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85013" name="Rectangle 21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360363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zh-CN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3</a:t>
            </a:r>
            <a:r>
              <a:rPr kumimoji="0"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复式记账系统</a:t>
            </a:r>
            <a:endParaRPr kumimoji="0"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5014" name="Rectangle 22"/>
          <p:cNvSpPr>
            <a:spLocks noChangeArrowheads="1"/>
          </p:cNvSpPr>
          <p:nvPr/>
        </p:nvSpPr>
        <p:spPr bwMode="auto">
          <a:xfrm>
            <a:off x="395288" y="765175"/>
            <a:ext cx="8064500" cy="57626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/>
          <a:lstStyle/>
          <a:p>
            <a:pPr algn="l">
              <a:defRPr/>
            </a:pPr>
            <a:r>
              <a:rPr lang="zh-CN" altLang="zh-CN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.3 T</a:t>
            </a:r>
            <a:r>
              <a:rPr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型账户</a:t>
            </a:r>
            <a:endParaRPr lang="en-US" altLang="zh-CN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5" name="图片 4" descr="屏幕快照 2022-03-18 下午9.42.36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0" y="1445840"/>
            <a:ext cx="8049267" cy="4434917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573FF40-F15A-B847-AE29-9B8FDF0D1E71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85013" name="Rectangle 21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360363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zh-CN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3</a:t>
            </a:r>
            <a:r>
              <a:rPr kumimoji="0"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复式记账系统</a:t>
            </a:r>
            <a:endParaRPr kumimoji="0"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5014" name="Rectangle 22"/>
          <p:cNvSpPr>
            <a:spLocks noChangeArrowheads="1"/>
          </p:cNvSpPr>
          <p:nvPr/>
        </p:nvSpPr>
        <p:spPr bwMode="auto">
          <a:xfrm>
            <a:off x="395288" y="765175"/>
            <a:ext cx="8064500" cy="57626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/>
          <a:lstStyle/>
          <a:p>
            <a:pPr algn="l">
              <a:defRPr/>
            </a:pPr>
            <a:r>
              <a:rPr lang="zh-CN" altLang="zh-CN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.3 T</a:t>
            </a:r>
            <a:r>
              <a:rPr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型账户</a:t>
            </a:r>
            <a:endParaRPr lang="en-US" altLang="zh-CN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707" y="1341437"/>
            <a:ext cx="4047721" cy="498454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009" y="515390"/>
            <a:ext cx="4526232" cy="5728248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573FF40-F15A-B847-AE29-9B8FDF0D1E71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85013" name="Rectangle 21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360363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zh-CN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3</a:t>
            </a:r>
            <a:r>
              <a:rPr kumimoji="0"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复式记账系统</a:t>
            </a:r>
            <a:endParaRPr kumimoji="0"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218" y="624260"/>
            <a:ext cx="8620299" cy="260884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信息化下，应收款项余额表（用友软件）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657600" y="1731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信息化下，日记账实例展示（用友软件）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92" y="3613666"/>
            <a:ext cx="8620299" cy="320647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573FF40-F15A-B847-AE29-9B8FDF0D1E71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85013" name="Rectangle 21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360363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zh-CN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3</a:t>
            </a:r>
            <a:r>
              <a:rPr kumimoji="0"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复式记账系统</a:t>
            </a:r>
            <a:endParaRPr kumimoji="0"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69621" y="941709"/>
            <a:ext cx="5519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信息化下，管理费用（多栏式账户）（用友软件）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30" y="1721121"/>
            <a:ext cx="8944495" cy="4288982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6" name="矩形 5"/>
          <p:cNvSpPr/>
          <p:nvPr/>
        </p:nvSpPr>
        <p:spPr bwMode="auto">
          <a:xfrm>
            <a:off x="3740729" y="1953882"/>
            <a:ext cx="5281496" cy="40562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911927" y="1912317"/>
            <a:ext cx="1762298" cy="4056222"/>
          </a:xfrm>
          <a:prstGeom prst="rect">
            <a:avLst/>
          </a:prstGeom>
          <a:noFill/>
          <a:ln w="38100" cap="flat" cmpd="sng" algn="ctr">
            <a:solidFill>
              <a:srgbClr val="D75BB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F0CAF27-C030-DC4B-915A-DBE323643044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grpSp>
        <p:nvGrpSpPr>
          <p:cNvPr id="2" name="Group 2"/>
          <p:cNvGrpSpPr/>
          <p:nvPr/>
        </p:nvGrpSpPr>
        <p:grpSpPr bwMode="auto">
          <a:xfrm>
            <a:off x="1163251" y="1701800"/>
            <a:ext cx="6624637" cy="4425215"/>
            <a:chOff x="657" y="1933"/>
            <a:chExt cx="4173" cy="2222"/>
          </a:xfrm>
        </p:grpSpPr>
        <p:sp>
          <p:nvSpPr>
            <p:cNvPr id="84995" name="Rectangle 3"/>
            <p:cNvSpPr>
              <a:spLocks noChangeArrowheads="1"/>
            </p:cNvSpPr>
            <p:nvPr/>
          </p:nvSpPr>
          <p:spPr bwMode="auto">
            <a:xfrm>
              <a:off x="657" y="1933"/>
              <a:ext cx="4173" cy="2222"/>
            </a:xfrm>
            <a:prstGeom prst="rect">
              <a:avLst/>
            </a:prstGeom>
            <a:solidFill>
              <a:srgbClr val="FCFEB9"/>
            </a:solidFill>
            <a:ln w="12700">
              <a:noFill/>
              <a:miter lim="800000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996" name="Line 4"/>
            <p:cNvSpPr>
              <a:spLocks noChangeShapeType="1"/>
            </p:cNvSpPr>
            <p:nvPr/>
          </p:nvSpPr>
          <p:spPr bwMode="auto">
            <a:xfrm>
              <a:off x="929" y="2296"/>
              <a:ext cx="3539" cy="0"/>
            </a:xfrm>
            <a:prstGeom prst="line">
              <a:avLst/>
            </a:prstGeom>
            <a:noFill/>
            <a:ln w="76200">
              <a:solidFill>
                <a:srgbClr val="000080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997" name="Line 5"/>
            <p:cNvSpPr>
              <a:spLocks noChangeShapeType="1"/>
            </p:cNvSpPr>
            <p:nvPr/>
          </p:nvSpPr>
          <p:spPr bwMode="auto">
            <a:xfrm>
              <a:off x="2744" y="2296"/>
              <a:ext cx="0" cy="1769"/>
            </a:xfrm>
            <a:prstGeom prst="line">
              <a:avLst/>
            </a:prstGeom>
            <a:noFill/>
            <a:ln w="76200">
              <a:solidFill>
                <a:srgbClr val="000080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96" name="Rectangle 6"/>
            <p:cNvSpPr>
              <a:spLocks noChangeArrowheads="1"/>
            </p:cNvSpPr>
            <p:nvPr/>
          </p:nvSpPr>
          <p:spPr bwMode="auto">
            <a:xfrm>
              <a:off x="2285" y="1963"/>
              <a:ext cx="1040" cy="2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2800" i="1" dirty="0">
                  <a:solidFill>
                    <a:srgbClr val="247C18"/>
                  </a:solidFill>
                  <a:latin typeface="Arial" panose="020B0604020202020204" pitchFamily="34" charset="0"/>
                </a:rPr>
                <a:t>现</a:t>
              </a:r>
              <a:r>
                <a:rPr lang="zh-CN" altLang="en-US" sz="2800" i="1" dirty="0">
                  <a:solidFill>
                    <a:srgbClr val="247C18"/>
                  </a:solidFill>
                  <a:latin typeface="Arial" panose="020B0604020202020204" pitchFamily="34" charset="0"/>
                </a:rPr>
                <a:t>     </a:t>
              </a:r>
              <a:r>
                <a:rPr lang="en-US" altLang="en-US" sz="2800" i="1" dirty="0">
                  <a:solidFill>
                    <a:srgbClr val="247C18"/>
                  </a:solidFill>
                  <a:latin typeface="Arial" panose="020B0604020202020204" pitchFamily="34" charset="0"/>
                </a:rPr>
                <a:t>金</a:t>
              </a:r>
              <a:endParaRPr lang="zh-CN" altLang="en-US" sz="2800" i="1" dirty="0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597" name="Rectangle 7"/>
            <p:cNvSpPr>
              <a:spLocks noChangeArrowheads="1"/>
            </p:cNvSpPr>
            <p:nvPr/>
          </p:nvSpPr>
          <p:spPr bwMode="auto">
            <a:xfrm>
              <a:off x="1044" y="1978"/>
              <a:ext cx="475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33CC"/>
                  </a:solidFill>
                  <a:latin typeface="Arial" panose="020B0604020202020204" pitchFamily="34" charset="0"/>
                </a:rPr>
                <a:t>借</a:t>
              </a:r>
              <a:endParaRPr lang="en-US" altLang="zh-CN" sz="2400" dirty="0">
                <a:solidFill>
                  <a:srgbClr val="0033CC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598" name="Rectangle 8"/>
            <p:cNvSpPr>
              <a:spLocks noChangeArrowheads="1"/>
            </p:cNvSpPr>
            <p:nvPr/>
          </p:nvSpPr>
          <p:spPr bwMode="auto">
            <a:xfrm>
              <a:off x="3984" y="1978"/>
              <a:ext cx="544" cy="2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33CC"/>
                  </a:solidFill>
                  <a:latin typeface="Arial" panose="020B0604020202020204" pitchFamily="34" charset="0"/>
                </a:rPr>
                <a:t>贷</a:t>
              </a:r>
              <a:endParaRPr lang="zh-CN" altLang="en-US" sz="2400" dirty="0">
                <a:solidFill>
                  <a:srgbClr val="0033CC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4591" name="Rectangle 10"/>
          <p:cNvSpPr>
            <a:spLocks noChangeArrowheads="1"/>
          </p:cNvSpPr>
          <p:nvPr/>
        </p:nvSpPr>
        <p:spPr bwMode="auto">
          <a:xfrm>
            <a:off x="1403349" y="2454121"/>
            <a:ext cx="2769189" cy="366767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247C18"/>
                </a:solidFill>
                <a:latin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247C18"/>
                </a:solidFill>
                <a:latin typeface="Arial" panose="020B0604020202020204" pitchFamily="34" charset="0"/>
              </a:rPr>
              <a:t>、银行提取现金 </a:t>
            </a:r>
            <a:r>
              <a:rPr lang="en-US" altLang="zh-CN" dirty="0">
                <a:solidFill>
                  <a:srgbClr val="247C18"/>
                </a:solidFill>
                <a:latin typeface="Arial" panose="020B0604020202020204" pitchFamily="34" charset="0"/>
              </a:rPr>
              <a:t>1000</a:t>
            </a:r>
            <a:r>
              <a:rPr lang="zh-CN" altLang="en-US" dirty="0">
                <a:solidFill>
                  <a:srgbClr val="247C18"/>
                </a:solidFill>
                <a:latin typeface="Arial" panose="020B0604020202020204" pitchFamily="34" charset="0"/>
              </a:rPr>
              <a:t>元</a:t>
            </a:r>
            <a:endParaRPr lang="en-US" altLang="zh-CN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85007" name="Line 15"/>
          <p:cNvSpPr>
            <a:spLocks noChangeShapeType="1"/>
          </p:cNvSpPr>
          <p:nvPr/>
        </p:nvSpPr>
        <p:spPr bwMode="auto">
          <a:xfrm>
            <a:off x="1474788" y="4435475"/>
            <a:ext cx="5618162" cy="0"/>
          </a:xfrm>
          <a:prstGeom prst="line">
            <a:avLst/>
          </a:prstGeom>
          <a:noFill/>
          <a:ln w="76200">
            <a:solidFill>
              <a:srgbClr val="000080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5008" name="Line 16"/>
          <p:cNvSpPr>
            <a:spLocks noChangeShapeType="1"/>
          </p:cNvSpPr>
          <p:nvPr/>
        </p:nvSpPr>
        <p:spPr bwMode="auto">
          <a:xfrm>
            <a:off x="1474788" y="5156200"/>
            <a:ext cx="5618162" cy="0"/>
          </a:xfrm>
          <a:prstGeom prst="line">
            <a:avLst/>
          </a:prstGeom>
          <a:noFill/>
          <a:ln w="76200">
            <a:solidFill>
              <a:srgbClr val="000080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5009" name="Rectangle 17"/>
          <p:cNvSpPr>
            <a:spLocks noChangeArrowheads="1"/>
          </p:cNvSpPr>
          <p:nvPr/>
        </p:nvSpPr>
        <p:spPr bwMode="auto">
          <a:xfrm>
            <a:off x="1403350" y="4579938"/>
            <a:ext cx="2616200" cy="366767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247C18"/>
                </a:solidFill>
                <a:latin typeface="Arial" panose="020B0604020202020204" pitchFamily="34" charset="0"/>
              </a:rPr>
              <a:t>借方发生额合计</a:t>
            </a:r>
            <a:r>
              <a:rPr lang="en-US" altLang="zh-CN" dirty="0">
                <a:solidFill>
                  <a:srgbClr val="247C18"/>
                </a:solidFill>
                <a:latin typeface="Arial" panose="020B0604020202020204" pitchFamily="34" charset="0"/>
              </a:rPr>
              <a:t>1700</a:t>
            </a:r>
            <a:r>
              <a:rPr lang="zh-CN" altLang="en-US" dirty="0">
                <a:solidFill>
                  <a:srgbClr val="247C18"/>
                </a:solidFill>
                <a:latin typeface="Arial" panose="020B0604020202020204" pitchFamily="34" charset="0"/>
              </a:rPr>
              <a:t>元</a:t>
            </a:r>
            <a:endParaRPr lang="en-US" altLang="zh-CN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85010" name="Rectangle 18"/>
          <p:cNvSpPr>
            <a:spLocks noChangeArrowheads="1"/>
          </p:cNvSpPr>
          <p:nvPr/>
        </p:nvSpPr>
        <p:spPr bwMode="auto">
          <a:xfrm>
            <a:off x="4572000" y="4579938"/>
            <a:ext cx="3069014" cy="366767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247C18"/>
                </a:solidFill>
                <a:latin typeface="Arial" panose="020B0604020202020204" pitchFamily="34" charset="0"/>
              </a:rPr>
              <a:t>贷方发生额合计    </a:t>
            </a:r>
            <a:r>
              <a:rPr lang="en-US" altLang="zh-CN" dirty="0">
                <a:solidFill>
                  <a:srgbClr val="247C18"/>
                </a:solidFill>
                <a:latin typeface="Arial" panose="020B0604020202020204" pitchFamily="34" charset="0"/>
              </a:rPr>
              <a:t>900</a:t>
            </a:r>
            <a:r>
              <a:rPr lang="zh-CN" altLang="en-US" dirty="0">
                <a:solidFill>
                  <a:srgbClr val="247C18"/>
                </a:solidFill>
                <a:latin typeface="Arial" panose="020B0604020202020204" pitchFamily="34" charset="0"/>
              </a:rPr>
              <a:t>元</a:t>
            </a:r>
            <a:endParaRPr lang="en-US" altLang="zh-CN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85011" name="Rectangle 19"/>
          <p:cNvSpPr>
            <a:spLocks noChangeArrowheads="1"/>
          </p:cNvSpPr>
          <p:nvPr/>
        </p:nvSpPr>
        <p:spPr bwMode="auto">
          <a:xfrm>
            <a:off x="1518680" y="5300663"/>
            <a:ext cx="2500870" cy="366767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247C18"/>
                </a:solidFill>
                <a:latin typeface="Arial" panose="020B0604020202020204" pitchFamily="34" charset="0"/>
              </a:rPr>
              <a:t>期末余额     </a:t>
            </a:r>
            <a:r>
              <a:rPr lang="en-US" altLang="zh-CN" dirty="0">
                <a:solidFill>
                  <a:srgbClr val="247C18"/>
                </a:solidFill>
                <a:latin typeface="Arial" panose="020B0604020202020204" pitchFamily="34" charset="0"/>
              </a:rPr>
              <a:t>800</a:t>
            </a:r>
            <a:r>
              <a:rPr lang="zh-CN" altLang="en-US" dirty="0">
                <a:solidFill>
                  <a:srgbClr val="247C18"/>
                </a:solidFill>
                <a:latin typeface="Arial" panose="020B0604020202020204" pitchFamily="34" charset="0"/>
              </a:rPr>
              <a:t>元 </a:t>
            </a:r>
            <a:endParaRPr lang="en-US" altLang="zh-CN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85012" name="Rectangle 20"/>
          <p:cNvSpPr>
            <a:spLocks noChangeArrowheads="1"/>
          </p:cNvSpPr>
          <p:nvPr/>
        </p:nvSpPr>
        <p:spPr bwMode="auto">
          <a:xfrm>
            <a:off x="2610880" y="889655"/>
            <a:ext cx="3057247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例如“现金”账户</a:t>
            </a:r>
            <a:endParaRPr lang="en-US" altLang="zh-CN" sz="2800" dirty="0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85013" name="Rectangle 21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360363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zh-CN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3</a:t>
            </a:r>
            <a:r>
              <a:rPr kumimoji="0"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复式记账系统</a:t>
            </a:r>
            <a:endParaRPr kumimoji="0"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5014" name="Rectangle 22"/>
          <p:cNvSpPr>
            <a:spLocks noChangeArrowheads="1"/>
          </p:cNvSpPr>
          <p:nvPr/>
        </p:nvSpPr>
        <p:spPr bwMode="auto">
          <a:xfrm>
            <a:off x="395288" y="765175"/>
            <a:ext cx="8064500" cy="57626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/>
          <a:lstStyle/>
          <a:p>
            <a:pPr algn="l">
              <a:defRPr/>
            </a:pPr>
            <a:r>
              <a:rPr lang="zh-CN" altLang="zh-CN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.3 T</a:t>
            </a:r>
            <a:r>
              <a:rPr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型账户</a:t>
            </a:r>
            <a:endParaRPr lang="en-US" altLang="zh-CN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4571999" y="2637504"/>
            <a:ext cx="3069015" cy="366767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247C18"/>
                </a:solidFill>
                <a:latin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247C18"/>
                </a:solidFill>
                <a:latin typeface="Arial" panose="020B0604020202020204" pitchFamily="34" charset="0"/>
              </a:rPr>
              <a:t>、报销差旅费     </a:t>
            </a:r>
            <a:r>
              <a:rPr lang="zh-CN" altLang="zh-CN" dirty="0">
                <a:solidFill>
                  <a:srgbClr val="247C18"/>
                </a:solidFill>
                <a:latin typeface="Arial" panose="020B0604020202020204" pitchFamily="34" charset="0"/>
              </a:rPr>
              <a:t>5</a:t>
            </a:r>
            <a:r>
              <a:rPr lang="en-US" altLang="zh-CN" dirty="0">
                <a:solidFill>
                  <a:srgbClr val="247C18"/>
                </a:solidFill>
                <a:latin typeface="Arial" panose="020B0604020202020204" pitchFamily="34" charset="0"/>
              </a:rPr>
              <a:t>00</a:t>
            </a:r>
            <a:r>
              <a:rPr lang="zh-CN" altLang="en-US" dirty="0">
                <a:solidFill>
                  <a:srgbClr val="247C18"/>
                </a:solidFill>
                <a:latin typeface="Arial" panose="020B0604020202020204" pitchFamily="34" charset="0"/>
              </a:rPr>
              <a:t>元</a:t>
            </a:r>
            <a:endParaRPr lang="en-US" altLang="zh-CN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4598611" y="3035753"/>
            <a:ext cx="3042403" cy="366767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247C18"/>
                </a:solidFill>
                <a:latin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247C18"/>
                </a:solidFill>
                <a:latin typeface="Arial" panose="020B0604020202020204" pitchFamily="34" charset="0"/>
              </a:rPr>
              <a:t>、报销会议费     </a:t>
            </a:r>
            <a:r>
              <a:rPr lang="zh-CN" altLang="zh-CN" dirty="0">
                <a:solidFill>
                  <a:srgbClr val="247C18"/>
                </a:solidFill>
                <a:latin typeface="Arial" panose="020B0604020202020204" pitchFamily="34" charset="0"/>
              </a:rPr>
              <a:t>4</a:t>
            </a:r>
            <a:r>
              <a:rPr lang="en-US" altLang="zh-CN" dirty="0">
                <a:solidFill>
                  <a:srgbClr val="247C18"/>
                </a:solidFill>
                <a:latin typeface="Arial" panose="020B0604020202020204" pitchFamily="34" charset="0"/>
              </a:rPr>
              <a:t>00</a:t>
            </a:r>
            <a:r>
              <a:rPr lang="zh-CN" altLang="en-US" dirty="0">
                <a:solidFill>
                  <a:srgbClr val="247C18"/>
                </a:solidFill>
                <a:latin typeface="Arial" panose="020B0604020202020204" pitchFamily="34" charset="0"/>
              </a:rPr>
              <a:t>元</a:t>
            </a:r>
            <a:endParaRPr lang="en-US" altLang="zh-CN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1403349" y="3556704"/>
            <a:ext cx="2616201" cy="366767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247C18"/>
                </a:solidFill>
                <a:latin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247C18"/>
                </a:solidFill>
                <a:latin typeface="Arial" panose="020B0604020202020204" pitchFamily="34" charset="0"/>
              </a:rPr>
              <a:t>、李燕交回现金 </a:t>
            </a:r>
            <a:r>
              <a:rPr lang="zh-CN" altLang="zh-CN" dirty="0">
                <a:solidFill>
                  <a:srgbClr val="247C18"/>
                </a:solidFill>
                <a:latin typeface="Arial" panose="020B0604020202020204" pitchFamily="34" charset="0"/>
              </a:rPr>
              <a:t>7</a:t>
            </a:r>
            <a:r>
              <a:rPr lang="en-US" altLang="zh-CN" dirty="0">
                <a:solidFill>
                  <a:srgbClr val="247C18"/>
                </a:solidFill>
                <a:latin typeface="Arial" panose="020B0604020202020204" pitchFamily="34" charset="0"/>
              </a:rPr>
              <a:t>00</a:t>
            </a:r>
            <a:r>
              <a:rPr lang="zh-CN" altLang="en-US" dirty="0">
                <a:solidFill>
                  <a:srgbClr val="247C18"/>
                </a:solidFill>
                <a:latin typeface="Arial" panose="020B0604020202020204" pitchFamily="34" charset="0"/>
              </a:rPr>
              <a:t>元</a:t>
            </a:r>
            <a:endParaRPr lang="en-US" altLang="zh-CN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5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5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5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5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5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5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5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5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5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5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5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91" grpId="0"/>
      <p:bldP spid="85009" grpId="0"/>
      <p:bldP spid="85010" grpId="0"/>
      <p:bldP spid="85011" grpId="0"/>
      <p:bldP spid="85012" grpId="0"/>
      <p:bldP spid="22" grpId="0"/>
      <p:bldP spid="23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B85F83CC-4B2D-D547-A6C9-2E498E7A542B}" type="slidenum">
              <a:rPr lang="en-US" altLang="zh-CN" sz="1400" b="0">
                <a:solidFill>
                  <a:srgbClr val="006699"/>
                </a:solidFill>
              </a:rPr>
            </a:fld>
            <a:endParaRPr lang="en-US" altLang="zh-CN" sz="1400" b="0">
              <a:solidFill>
                <a:srgbClr val="006699"/>
              </a:solidFill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188913"/>
            <a:ext cx="8459788" cy="720725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en-US" altLang="zh-CN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1.</a:t>
            </a:r>
            <a:r>
              <a:rPr kumimoji="0" lang="zh-CN" altLang="en-US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企业经营环境</a:t>
            </a:r>
            <a:endParaRPr kumimoji="0" lang="en-US" altLang="zh-CN" sz="36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Group 97"/>
          <p:cNvGrpSpPr/>
          <p:nvPr/>
        </p:nvGrpSpPr>
        <p:grpSpPr bwMode="auto">
          <a:xfrm>
            <a:off x="827088" y="1125538"/>
            <a:ext cx="7848600" cy="1676400"/>
            <a:chOff x="521" y="709"/>
            <a:chExt cx="4944" cy="1056"/>
          </a:xfrm>
        </p:grpSpPr>
        <p:sp>
          <p:nvSpPr>
            <p:cNvPr id="28693" name="Rectangle 21"/>
            <p:cNvSpPr>
              <a:spLocks noChangeArrowheads="1"/>
            </p:cNvSpPr>
            <p:nvPr/>
          </p:nvSpPr>
          <p:spPr bwMode="auto">
            <a:xfrm>
              <a:off x="521" y="709"/>
              <a:ext cx="4944" cy="105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graphicFrame>
          <p:nvGraphicFramePr>
            <p:cNvPr id="40971" name="Object 15"/>
            <p:cNvGraphicFramePr/>
            <p:nvPr/>
          </p:nvGraphicFramePr>
          <p:xfrm>
            <a:off x="4053" y="845"/>
            <a:ext cx="1086" cy="7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Clip" r:id="rId1" imgW="2286635" imgH="1430655" progId="MS_ClipArt_Gallery.5">
                    <p:embed/>
                  </p:oleObj>
                </mc:Choice>
                <mc:Fallback>
                  <p:oleObj name="Clip" r:id="rId1" imgW="2286635" imgH="1430655" progId="MS_ClipArt_Gallery.5">
                    <p:embed/>
                    <p:pic>
                      <p:nvPicPr>
                        <p:cNvPr id="0" name="图片 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3" y="845"/>
                          <a:ext cx="1086" cy="7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972" name="Text Box 23"/>
            <p:cNvSpPr txBox="1">
              <a:spLocks noChangeArrowheads="1"/>
            </p:cNvSpPr>
            <p:nvPr/>
          </p:nvSpPr>
          <p:spPr bwMode="auto">
            <a:xfrm>
              <a:off x="1967" y="936"/>
              <a:ext cx="1905" cy="55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0" fontAlgn="base" hangingPunct="0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6666"/>
                  </a:solidFill>
                </a:rPr>
                <a:t>Potential</a:t>
              </a:r>
              <a:endParaRPr lang="en-US" altLang="zh-CN" sz="2000" dirty="0">
                <a:solidFill>
                  <a:srgbClr val="006666"/>
                </a:solidFill>
              </a:endParaRPr>
            </a:p>
            <a:p>
              <a:pPr algn="ctr" defTabSz="914400" eaLnBrk="0" fontAlgn="base" hangingPunct="0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6666"/>
                  </a:solidFill>
                </a:rPr>
                <a:t>Owner or Investors</a:t>
              </a:r>
              <a:endParaRPr lang="en-US" altLang="zh-CN" sz="2000" dirty="0">
                <a:solidFill>
                  <a:srgbClr val="006666"/>
                </a:solidFill>
              </a:endParaRPr>
            </a:p>
            <a:p>
              <a:pPr algn="ctr" defTabSz="914400" eaLnBrk="0" fontAlgn="base" hangingPunct="0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6666"/>
                  </a:solidFill>
                </a:rPr>
                <a:t>潜在所有者或投资人</a:t>
              </a:r>
              <a:endParaRPr lang="en-US" altLang="zh-CN" sz="2000" dirty="0">
                <a:solidFill>
                  <a:srgbClr val="006666"/>
                </a:solidFill>
              </a:endParaRPr>
            </a:p>
          </p:txBody>
        </p:sp>
        <p:grpSp>
          <p:nvGrpSpPr>
            <p:cNvPr id="40973" name="Group 26"/>
            <p:cNvGrpSpPr/>
            <p:nvPr/>
          </p:nvGrpSpPr>
          <p:grpSpPr bwMode="auto">
            <a:xfrm>
              <a:off x="606" y="845"/>
              <a:ext cx="1315" cy="726"/>
              <a:chOff x="3780" y="7212"/>
              <a:chExt cx="3903" cy="2793"/>
            </a:xfrm>
          </p:grpSpPr>
          <p:sp>
            <p:nvSpPr>
              <p:cNvPr id="28699" name="AutoShape 27"/>
              <p:cNvSpPr>
                <a:spLocks noChangeAspect="1" noChangeArrowheads="1"/>
              </p:cNvSpPr>
              <p:nvPr/>
            </p:nvSpPr>
            <p:spPr bwMode="auto">
              <a:xfrm>
                <a:off x="3780" y="7212"/>
                <a:ext cx="3903" cy="279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00" name="Freeform 28"/>
              <p:cNvSpPr/>
              <p:nvPr/>
            </p:nvSpPr>
            <p:spPr bwMode="auto">
              <a:xfrm>
                <a:off x="4872" y="8809"/>
                <a:ext cx="1903" cy="1139"/>
              </a:xfrm>
              <a:custGeom>
                <a:avLst/>
                <a:gdLst/>
                <a:ahLst/>
                <a:cxnLst>
                  <a:cxn ang="0">
                    <a:pos x="2929" y="294"/>
                  </a:cxn>
                  <a:cxn ang="0">
                    <a:pos x="2342" y="671"/>
                  </a:cxn>
                  <a:cxn ang="0">
                    <a:pos x="2275" y="1050"/>
                  </a:cxn>
                  <a:cxn ang="0">
                    <a:pos x="1592" y="1425"/>
                  </a:cxn>
                  <a:cxn ang="0">
                    <a:pos x="1337" y="1798"/>
                  </a:cxn>
                  <a:cxn ang="0">
                    <a:pos x="978" y="2046"/>
                  </a:cxn>
                  <a:cxn ang="0">
                    <a:pos x="618" y="2378"/>
                  </a:cxn>
                  <a:cxn ang="0">
                    <a:pos x="124" y="2838"/>
                  </a:cxn>
                  <a:cxn ang="0">
                    <a:pos x="0" y="3213"/>
                  </a:cxn>
                  <a:cxn ang="0">
                    <a:pos x="30" y="3504"/>
                  </a:cxn>
                  <a:cxn ang="0">
                    <a:pos x="164" y="3797"/>
                  </a:cxn>
                  <a:cxn ang="0">
                    <a:pos x="484" y="3923"/>
                  </a:cxn>
                  <a:cxn ang="0">
                    <a:pos x="907" y="4006"/>
                  </a:cxn>
                  <a:cxn ang="0">
                    <a:pos x="1042" y="4212"/>
                  </a:cxn>
                  <a:cxn ang="0">
                    <a:pos x="1368" y="4212"/>
                  </a:cxn>
                  <a:cxn ang="0">
                    <a:pos x="1592" y="3963"/>
                  </a:cxn>
                  <a:cxn ang="0">
                    <a:pos x="3483" y="3843"/>
                  </a:cxn>
                  <a:cxn ang="0">
                    <a:pos x="4622" y="4170"/>
                  </a:cxn>
                  <a:cxn ang="0">
                    <a:pos x="4884" y="4426"/>
                  </a:cxn>
                  <a:cxn ang="0">
                    <a:pos x="5402" y="4463"/>
                  </a:cxn>
                  <a:cxn ang="0">
                    <a:pos x="5928" y="4548"/>
                  </a:cxn>
                  <a:cxn ang="0">
                    <a:pos x="6349" y="4426"/>
                  </a:cxn>
                  <a:cxn ang="0">
                    <a:pos x="6904" y="4091"/>
                  </a:cxn>
                  <a:cxn ang="0">
                    <a:pos x="7325" y="3759"/>
                  </a:cxn>
                  <a:cxn ang="0">
                    <a:pos x="7587" y="3381"/>
                  </a:cxn>
                  <a:cxn ang="0">
                    <a:pos x="7617" y="2673"/>
                  </a:cxn>
                  <a:cxn ang="0">
                    <a:pos x="7425" y="2252"/>
                  </a:cxn>
                  <a:cxn ang="0">
                    <a:pos x="7261" y="2006"/>
                  </a:cxn>
                  <a:cxn ang="0">
                    <a:pos x="7132" y="1260"/>
                  </a:cxn>
                  <a:cxn ang="0">
                    <a:pos x="6870" y="923"/>
                  </a:cxn>
                  <a:cxn ang="0">
                    <a:pos x="6514" y="671"/>
                  </a:cxn>
                  <a:cxn ang="0">
                    <a:pos x="6154" y="546"/>
                  </a:cxn>
                  <a:cxn ang="0">
                    <a:pos x="5889" y="294"/>
                  </a:cxn>
                  <a:cxn ang="0">
                    <a:pos x="5634" y="177"/>
                  </a:cxn>
                  <a:cxn ang="0">
                    <a:pos x="5210" y="0"/>
                  </a:cxn>
                  <a:cxn ang="0">
                    <a:pos x="2929" y="294"/>
                  </a:cxn>
                </a:cxnLst>
                <a:rect l="0" t="0" r="r" b="b"/>
                <a:pathLst>
                  <a:path w="7617" h="4548">
                    <a:moveTo>
                      <a:pt x="2929" y="294"/>
                    </a:moveTo>
                    <a:lnTo>
                      <a:pt x="2342" y="671"/>
                    </a:lnTo>
                    <a:lnTo>
                      <a:pt x="2275" y="1050"/>
                    </a:lnTo>
                    <a:lnTo>
                      <a:pt x="1592" y="1425"/>
                    </a:lnTo>
                    <a:lnTo>
                      <a:pt x="1337" y="1798"/>
                    </a:lnTo>
                    <a:lnTo>
                      <a:pt x="978" y="2046"/>
                    </a:lnTo>
                    <a:lnTo>
                      <a:pt x="618" y="2378"/>
                    </a:lnTo>
                    <a:lnTo>
                      <a:pt x="124" y="2838"/>
                    </a:lnTo>
                    <a:lnTo>
                      <a:pt x="0" y="3213"/>
                    </a:lnTo>
                    <a:lnTo>
                      <a:pt x="30" y="3504"/>
                    </a:lnTo>
                    <a:lnTo>
                      <a:pt x="164" y="3797"/>
                    </a:lnTo>
                    <a:lnTo>
                      <a:pt x="484" y="3923"/>
                    </a:lnTo>
                    <a:lnTo>
                      <a:pt x="907" y="4006"/>
                    </a:lnTo>
                    <a:lnTo>
                      <a:pt x="1042" y="4212"/>
                    </a:lnTo>
                    <a:lnTo>
                      <a:pt x="1368" y="4212"/>
                    </a:lnTo>
                    <a:lnTo>
                      <a:pt x="1592" y="3963"/>
                    </a:lnTo>
                    <a:lnTo>
                      <a:pt x="3483" y="3843"/>
                    </a:lnTo>
                    <a:lnTo>
                      <a:pt x="4622" y="4170"/>
                    </a:lnTo>
                    <a:lnTo>
                      <a:pt x="4884" y="4426"/>
                    </a:lnTo>
                    <a:lnTo>
                      <a:pt x="5402" y="4463"/>
                    </a:lnTo>
                    <a:lnTo>
                      <a:pt x="5928" y="4548"/>
                    </a:lnTo>
                    <a:lnTo>
                      <a:pt x="6349" y="4426"/>
                    </a:lnTo>
                    <a:lnTo>
                      <a:pt x="6904" y="4091"/>
                    </a:lnTo>
                    <a:lnTo>
                      <a:pt x="7325" y="3759"/>
                    </a:lnTo>
                    <a:lnTo>
                      <a:pt x="7587" y="3381"/>
                    </a:lnTo>
                    <a:lnTo>
                      <a:pt x="7617" y="2673"/>
                    </a:lnTo>
                    <a:lnTo>
                      <a:pt x="7425" y="2252"/>
                    </a:lnTo>
                    <a:lnTo>
                      <a:pt x="7261" y="2006"/>
                    </a:lnTo>
                    <a:lnTo>
                      <a:pt x="7132" y="1260"/>
                    </a:lnTo>
                    <a:lnTo>
                      <a:pt x="6870" y="923"/>
                    </a:lnTo>
                    <a:lnTo>
                      <a:pt x="6514" y="671"/>
                    </a:lnTo>
                    <a:lnTo>
                      <a:pt x="6154" y="546"/>
                    </a:lnTo>
                    <a:lnTo>
                      <a:pt x="5889" y="294"/>
                    </a:lnTo>
                    <a:lnTo>
                      <a:pt x="5634" y="177"/>
                    </a:lnTo>
                    <a:lnTo>
                      <a:pt x="5210" y="0"/>
                    </a:lnTo>
                    <a:lnTo>
                      <a:pt x="2929" y="294"/>
                    </a:lnTo>
                    <a:close/>
                  </a:path>
                </a:pathLst>
              </a:custGeom>
              <a:solidFill>
                <a:srgbClr val="00EAFF"/>
              </a:solidFill>
              <a:ln w="0">
                <a:solidFill>
                  <a:srgbClr val="00EAFF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01" name="Freeform 29"/>
              <p:cNvSpPr/>
              <p:nvPr/>
            </p:nvSpPr>
            <p:spPr bwMode="auto">
              <a:xfrm>
                <a:off x="5546" y="8862"/>
                <a:ext cx="629" cy="677"/>
              </a:xfrm>
              <a:custGeom>
                <a:avLst/>
                <a:gdLst/>
                <a:ahLst/>
                <a:cxnLst>
                  <a:cxn ang="0">
                    <a:pos x="363" y="249"/>
                  </a:cxn>
                  <a:cxn ang="0">
                    <a:pos x="231" y="789"/>
                  </a:cxn>
                  <a:cxn ang="0">
                    <a:pos x="67" y="1460"/>
                  </a:cxn>
                  <a:cxn ang="0">
                    <a:pos x="0" y="2704"/>
                  </a:cxn>
                  <a:cxn ang="0">
                    <a:pos x="2378" y="2579"/>
                  </a:cxn>
                  <a:cxn ang="0">
                    <a:pos x="2218" y="1831"/>
                  </a:cxn>
                  <a:cxn ang="0">
                    <a:pos x="2248" y="1210"/>
                  </a:cxn>
                  <a:cxn ang="0">
                    <a:pos x="2314" y="541"/>
                  </a:cxn>
                  <a:cxn ang="0">
                    <a:pos x="2512" y="0"/>
                  </a:cxn>
                  <a:cxn ang="0">
                    <a:pos x="1987" y="414"/>
                  </a:cxn>
                  <a:cxn ang="0">
                    <a:pos x="1660" y="541"/>
                  </a:cxn>
                  <a:cxn ang="0">
                    <a:pos x="1174" y="495"/>
                  </a:cxn>
                  <a:cxn ang="0">
                    <a:pos x="785" y="414"/>
                  </a:cxn>
                  <a:cxn ang="0">
                    <a:pos x="457" y="167"/>
                  </a:cxn>
                  <a:cxn ang="0">
                    <a:pos x="363" y="249"/>
                  </a:cxn>
                </a:cxnLst>
                <a:rect l="0" t="0" r="r" b="b"/>
                <a:pathLst>
                  <a:path w="2512" h="2704">
                    <a:moveTo>
                      <a:pt x="363" y="249"/>
                    </a:moveTo>
                    <a:lnTo>
                      <a:pt x="231" y="789"/>
                    </a:lnTo>
                    <a:lnTo>
                      <a:pt x="67" y="1460"/>
                    </a:lnTo>
                    <a:lnTo>
                      <a:pt x="0" y="2704"/>
                    </a:lnTo>
                    <a:lnTo>
                      <a:pt x="2378" y="2579"/>
                    </a:lnTo>
                    <a:lnTo>
                      <a:pt x="2218" y="1831"/>
                    </a:lnTo>
                    <a:lnTo>
                      <a:pt x="2248" y="1210"/>
                    </a:lnTo>
                    <a:lnTo>
                      <a:pt x="2314" y="541"/>
                    </a:lnTo>
                    <a:lnTo>
                      <a:pt x="2512" y="0"/>
                    </a:lnTo>
                    <a:lnTo>
                      <a:pt x="1987" y="414"/>
                    </a:lnTo>
                    <a:lnTo>
                      <a:pt x="1660" y="541"/>
                    </a:lnTo>
                    <a:lnTo>
                      <a:pt x="1174" y="495"/>
                    </a:lnTo>
                    <a:lnTo>
                      <a:pt x="785" y="414"/>
                    </a:lnTo>
                    <a:lnTo>
                      <a:pt x="457" y="167"/>
                    </a:lnTo>
                    <a:lnTo>
                      <a:pt x="363" y="24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02" name="Freeform 30"/>
              <p:cNvSpPr/>
              <p:nvPr/>
            </p:nvSpPr>
            <p:spPr bwMode="auto">
              <a:xfrm>
                <a:off x="5985" y="9497"/>
                <a:ext cx="318" cy="377"/>
              </a:xfrm>
              <a:custGeom>
                <a:avLst/>
                <a:gdLst/>
                <a:ahLst/>
                <a:cxnLst>
                  <a:cxn ang="0">
                    <a:pos x="0" y="82"/>
                  </a:cxn>
                  <a:cxn ang="0">
                    <a:pos x="593" y="0"/>
                  </a:cxn>
                  <a:cxn ang="0">
                    <a:pos x="982" y="248"/>
                  </a:cxn>
                  <a:cxn ang="0">
                    <a:pos x="1181" y="667"/>
                  </a:cxn>
                  <a:cxn ang="0">
                    <a:pos x="1277" y="1167"/>
                  </a:cxn>
                  <a:cxn ang="0">
                    <a:pos x="1247" y="1456"/>
                  </a:cxn>
                  <a:cxn ang="0">
                    <a:pos x="529" y="1502"/>
                  </a:cxn>
                  <a:cxn ang="0">
                    <a:pos x="232" y="1335"/>
                  </a:cxn>
                  <a:cxn ang="0">
                    <a:pos x="0" y="82"/>
                  </a:cxn>
                </a:cxnLst>
                <a:rect l="0" t="0" r="r" b="b"/>
                <a:pathLst>
                  <a:path w="1277" h="1502">
                    <a:moveTo>
                      <a:pt x="0" y="82"/>
                    </a:moveTo>
                    <a:lnTo>
                      <a:pt x="593" y="0"/>
                    </a:lnTo>
                    <a:lnTo>
                      <a:pt x="982" y="248"/>
                    </a:lnTo>
                    <a:lnTo>
                      <a:pt x="1181" y="667"/>
                    </a:lnTo>
                    <a:lnTo>
                      <a:pt x="1277" y="1167"/>
                    </a:lnTo>
                    <a:lnTo>
                      <a:pt x="1247" y="1456"/>
                    </a:lnTo>
                    <a:lnTo>
                      <a:pt x="529" y="1502"/>
                    </a:lnTo>
                    <a:lnTo>
                      <a:pt x="232" y="1335"/>
                    </a:lnTo>
                    <a:lnTo>
                      <a:pt x="0" y="8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03" name="Freeform 31"/>
              <p:cNvSpPr/>
              <p:nvPr/>
            </p:nvSpPr>
            <p:spPr bwMode="auto">
              <a:xfrm>
                <a:off x="5190" y="9509"/>
                <a:ext cx="350" cy="312"/>
              </a:xfrm>
              <a:custGeom>
                <a:avLst/>
                <a:gdLst/>
                <a:ahLst/>
                <a:cxnLst>
                  <a:cxn ang="0">
                    <a:pos x="1367" y="88"/>
                  </a:cxn>
                  <a:cxn ang="0">
                    <a:pos x="883" y="0"/>
                  </a:cxn>
                  <a:cxn ang="0">
                    <a:pos x="358" y="256"/>
                  </a:cxn>
                  <a:cxn ang="0">
                    <a:pos x="101" y="671"/>
                  </a:cxn>
                  <a:cxn ang="0">
                    <a:pos x="0" y="1049"/>
                  </a:cxn>
                  <a:cxn ang="0">
                    <a:pos x="261" y="1212"/>
                  </a:cxn>
                  <a:cxn ang="0">
                    <a:pos x="714" y="1251"/>
                  </a:cxn>
                  <a:cxn ang="0">
                    <a:pos x="1402" y="256"/>
                  </a:cxn>
                  <a:cxn ang="0">
                    <a:pos x="1367" y="88"/>
                  </a:cxn>
                </a:cxnLst>
                <a:rect l="0" t="0" r="r" b="b"/>
                <a:pathLst>
                  <a:path w="1402" h="1251">
                    <a:moveTo>
                      <a:pt x="1367" y="88"/>
                    </a:moveTo>
                    <a:lnTo>
                      <a:pt x="883" y="0"/>
                    </a:lnTo>
                    <a:lnTo>
                      <a:pt x="358" y="256"/>
                    </a:lnTo>
                    <a:lnTo>
                      <a:pt x="101" y="671"/>
                    </a:lnTo>
                    <a:lnTo>
                      <a:pt x="0" y="1049"/>
                    </a:lnTo>
                    <a:lnTo>
                      <a:pt x="261" y="1212"/>
                    </a:lnTo>
                    <a:lnTo>
                      <a:pt x="714" y="1251"/>
                    </a:lnTo>
                    <a:lnTo>
                      <a:pt x="1402" y="256"/>
                    </a:lnTo>
                    <a:lnTo>
                      <a:pt x="1367" y="8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04" name="Freeform 32"/>
              <p:cNvSpPr/>
              <p:nvPr/>
            </p:nvSpPr>
            <p:spPr bwMode="auto">
              <a:xfrm>
                <a:off x="5359" y="9143"/>
                <a:ext cx="751" cy="731"/>
              </a:xfrm>
              <a:custGeom>
                <a:avLst/>
                <a:gdLst/>
                <a:ahLst/>
                <a:cxnLst>
                  <a:cxn ang="0">
                    <a:pos x="1628" y="294"/>
                  </a:cxn>
                  <a:cxn ang="0">
                    <a:pos x="1561" y="40"/>
                  </a:cxn>
                  <a:cxn ang="0">
                    <a:pos x="1372" y="0"/>
                  </a:cxn>
                  <a:cxn ang="0">
                    <a:pos x="1174" y="0"/>
                  </a:cxn>
                  <a:cxn ang="0">
                    <a:pos x="1012" y="167"/>
                  </a:cxn>
                  <a:cxn ang="0">
                    <a:pos x="1012" y="336"/>
                  </a:cxn>
                  <a:cxn ang="0">
                    <a:pos x="882" y="582"/>
                  </a:cxn>
                  <a:cxn ang="0">
                    <a:pos x="910" y="748"/>
                  </a:cxn>
                  <a:cxn ang="0">
                    <a:pos x="814" y="958"/>
                  </a:cxn>
                  <a:cxn ang="0">
                    <a:pos x="814" y="1249"/>
                  </a:cxn>
                  <a:cxn ang="0">
                    <a:pos x="747" y="1543"/>
                  </a:cxn>
                  <a:cxn ang="0">
                    <a:pos x="550" y="1711"/>
                  </a:cxn>
                  <a:cxn ang="0">
                    <a:pos x="295" y="1874"/>
                  </a:cxn>
                  <a:cxn ang="0">
                    <a:pos x="64" y="2165"/>
                  </a:cxn>
                  <a:cxn ang="0">
                    <a:pos x="0" y="2458"/>
                  </a:cxn>
                  <a:cxn ang="0">
                    <a:pos x="94" y="2667"/>
                  </a:cxn>
                  <a:cxn ang="0">
                    <a:pos x="550" y="2791"/>
                  </a:cxn>
                  <a:cxn ang="0">
                    <a:pos x="978" y="2752"/>
                  </a:cxn>
                  <a:cxn ang="0">
                    <a:pos x="1308" y="2667"/>
                  </a:cxn>
                  <a:cxn ang="0">
                    <a:pos x="1468" y="2584"/>
                  </a:cxn>
                  <a:cxn ang="0">
                    <a:pos x="1660" y="2752"/>
                  </a:cxn>
                  <a:cxn ang="0">
                    <a:pos x="2055" y="2919"/>
                  </a:cxn>
                  <a:cxn ang="0">
                    <a:pos x="2378" y="2919"/>
                  </a:cxn>
                  <a:cxn ang="0">
                    <a:pos x="2701" y="2831"/>
                  </a:cxn>
                  <a:cxn ang="0">
                    <a:pos x="2836" y="2791"/>
                  </a:cxn>
                  <a:cxn ang="0">
                    <a:pos x="2995" y="2420"/>
                  </a:cxn>
                  <a:cxn ang="0">
                    <a:pos x="2965" y="2084"/>
                  </a:cxn>
                  <a:cxn ang="0">
                    <a:pos x="2805" y="1711"/>
                  </a:cxn>
                  <a:cxn ang="0">
                    <a:pos x="2475" y="1455"/>
                  </a:cxn>
                  <a:cxn ang="0">
                    <a:pos x="2347" y="1126"/>
                  </a:cxn>
                  <a:cxn ang="0">
                    <a:pos x="2311" y="835"/>
                  </a:cxn>
                  <a:cxn ang="0">
                    <a:pos x="2445" y="500"/>
                  </a:cxn>
                  <a:cxn ang="0">
                    <a:pos x="2445" y="167"/>
                  </a:cxn>
                  <a:cxn ang="0">
                    <a:pos x="2279" y="86"/>
                  </a:cxn>
                  <a:cxn ang="0">
                    <a:pos x="1921" y="86"/>
                  </a:cxn>
                  <a:cxn ang="0">
                    <a:pos x="1793" y="213"/>
                  </a:cxn>
                  <a:cxn ang="0">
                    <a:pos x="1628" y="500"/>
                  </a:cxn>
                  <a:cxn ang="0">
                    <a:pos x="1628" y="294"/>
                  </a:cxn>
                </a:cxnLst>
                <a:rect l="0" t="0" r="r" b="b"/>
                <a:pathLst>
                  <a:path w="2995" h="2919">
                    <a:moveTo>
                      <a:pt x="1628" y="294"/>
                    </a:moveTo>
                    <a:lnTo>
                      <a:pt x="1561" y="40"/>
                    </a:lnTo>
                    <a:lnTo>
                      <a:pt x="1372" y="0"/>
                    </a:lnTo>
                    <a:lnTo>
                      <a:pt x="1174" y="0"/>
                    </a:lnTo>
                    <a:lnTo>
                      <a:pt x="1012" y="167"/>
                    </a:lnTo>
                    <a:lnTo>
                      <a:pt x="1012" y="336"/>
                    </a:lnTo>
                    <a:lnTo>
                      <a:pt x="882" y="582"/>
                    </a:lnTo>
                    <a:lnTo>
                      <a:pt x="910" y="748"/>
                    </a:lnTo>
                    <a:lnTo>
                      <a:pt x="814" y="958"/>
                    </a:lnTo>
                    <a:lnTo>
                      <a:pt x="814" y="1249"/>
                    </a:lnTo>
                    <a:lnTo>
                      <a:pt x="747" y="1543"/>
                    </a:lnTo>
                    <a:lnTo>
                      <a:pt x="550" y="1711"/>
                    </a:lnTo>
                    <a:lnTo>
                      <a:pt x="295" y="1874"/>
                    </a:lnTo>
                    <a:lnTo>
                      <a:pt x="64" y="2165"/>
                    </a:lnTo>
                    <a:lnTo>
                      <a:pt x="0" y="2458"/>
                    </a:lnTo>
                    <a:lnTo>
                      <a:pt x="94" y="2667"/>
                    </a:lnTo>
                    <a:lnTo>
                      <a:pt x="550" y="2791"/>
                    </a:lnTo>
                    <a:lnTo>
                      <a:pt x="978" y="2752"/>
                    </a:lnTo>
                    <a:lnTo>
                      <a:pt x="1308" y="2667"/>
                    </a:lnTo>
                    <a:lnTo>
                      <a:pt x="1468" y="2584"/>
                    </a:lnTo>
                    <a:lnTo>
                      <a:pt x="1660" y="2752"/>
                    </a:lnTo>
                    <a:lnTo>
                      <a:pt x="2055" y="2919"/>
                    </a:lnTo>
                    <a:lnTo>
                      <a:pt x="2378" y="2919"/>
                    </a:lnTo>
                    <a:lnTo>
                      <a:pt x="2701" y="2831"/>
                    </a:lnTo>
                    <a:lnTo>
                      <a:pt x="2836" y="2791"/>
                    </a:lnTo>
                    <a:lnTo>
                      <a:pt x="2995" y="2420"/>
                    </a:lnTo>
                    <a:lnTo>
                      <a:pt x="2965" y="2084"/>
                    </a:lnTo>
                    <a:lnTo>
                      <a:pt x="2805" y="1711"/>
                    </a:lnTo>
                    <a:lnTo>
                      <a:pt x="2475" y="1455"/>
                    </a:lnTo>
                    <a:lnTo>
                      <a:pt x="2347" y="1126"/>
                    </a:lnTo>
                    <a:lnTo>
                      <a:pt x="2311" y="835"/>
                    </a:lnTo>
                    <a:lnTo>
                      <a:pt x="2445" y="500"/>
                    </a:lnTo>
                    <a:lnTo>
                      <a:pt x="2445" y="167"/>
                    </a:lnTo>
                    <a:lnTo>
                      <a:pt x="2279" y="86"/>
                    </a:lnTo>
                    <a:lnTo>
                      <a:pt x="1921" y="86"/>
                    </a:lnTo>
                    <a:lnTo>
                      <a:pt x="1793" y="213"/>
                    </a:lnTo>
                    <a:lnTo>
                      <a:pt x="1628" y="500"/>
                    </a:lnTo>
                    <a:lnTo>
                      <a:pt x="1628" y="294"/>
                    </a:lnTo>
                    <a:close/>
                  </a:path>
                </a:pathLst>
              </a:custGeom>
              <a:solidFill>
                <a:srgbClr val="FFC98E"/>
              </a:solidFill>
              <a:ln w="0">
                <a:solidFill>
                  <a:srgbClr val="FFC98E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05" name="Freeform 33"/>
              <p:cNvSpPr/>
              <p:nvPr/>
            </p:nvSpPr>
            <p:spPr bwMode="auto">
              <a:xfrm>
                <a:off x="5709" y="8978"/>
                <a:ext cx="243" cy="250"/>
              </a:xfrm>
              <a:custGeom>
                <a:avLst/>
                <a:gdLst/>
                <a:ahLst/>
                <a:cxnLst>
                  <a:cxn ang="0">
                    <a:pos x="361" y="0"/>
                  </a:cxn>
                  <a:cxn ang="0">
                    <a:pos x="0" y="589"/>
                  </a:cxn>
                  <a:cxn ang="0">
                    <a:pos x="200" y="668"/>
                  </a:cxn>
                  <a:cxn ang="0">
                    <a:pos x="259" y="1004"/>
                  </a:cxn>
                  <a:cxn ang="0">
                    <a:pos x="486" y="668"/>
                  </a:cxn>
                  <a:cxn ang="0">
                    <a:pos x="977" y="626"/>
                  </a:cxn>
                  <a:cxn ang="0">
                    <a:pos x="586" y="39"/>
                  </a:cxn>
                  <a:cxn ang="0">
                    <a:pos x="361" y="0"/>
                  </a:cxn>
                </a:cxnLst>
                <a:rect l="0" t="0" r="r" b="b"/>
                <a:pathLst>
                  <a:path w="977" h="1004">
                    <a:moveTo>
                      <a:pt x="361" y="0"/>
                    </a:moveTo>
                    <a:lnTo>
                      <a:pt x="0" y="589"/>
                    </a:lnTo>
                    <a:lnTo>
                      <a:pt x="200" y="668"/>
                    </a:lnTo>
                    <a:lnTo>
                      <a:pt x="259" y="1004"/>
                    </a:lnTo>
                    <a:lnTo>
                      <a:pt x="486" y="668"/>
                    </a:lnTo>
                    <a:lnTo>
                      <a:pt x="977" y="626"/>
                    </a:lnTo>
                    <a:lnTo>
                      <a:pt x="586" y="39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06" name="Freeform 34"/>
              <p:cNvSpPr/>
              <p:nvPr/>
            </p:nvSpPr>
            <p:spPr bwMode="auto">
              <a:xfrm>
                <a:off x="5323" y="7420"/>
                <a:ext cx="1074" cy="1573"/>
              </a:xfrm>
              <a:custGeom>
                <a:avLst/>
                <a:gdLst/>
                <a:ahLst/>
                <a:cxnLst>
                  <a:cxn ang="0">
                    <a:pos x="2150" y="0"/>
                  </a:cxn>
                  <a:cxn ang="0">
                    <a:pos x="1693" y="262"/>
                  </a:cxn>
                  <a:cxn ang="0">
                    <a:pos x="1258" y="1218"/>
                  </a:cxn>
                  <a:cxn ang="0">
                    <a:pos x="1199" y="1881"/>
                  </a:cxn>
                  <a:cxn ang="0">
                    <a:pos x="1034" y="2301"/>
                  </a:cxn>
                  <a:cxn ang="0">
                    <a:pos x="803" y="2166"/>
                  </a:cxn>
                  <a:cxn ang="0">
                    <a:pos x="595" y="2166"/>
                  </a:cxn>
                  <a:cxn ang="0">
                    <a:pos x="328" y="2225"/>
                  </a:cxn>
                  <a:cxn ang="0">
                    <a:pos x="82" y="2439"/>
                  </a:cxn>
                  <a:cxn ang="0">
                    <a:pos x="0" y="2701"/>
                  </a:cxn>
                  <a:cxn ang="0">
                    <a:pos x="20" y="2911"/>
                  </a:cxn>
                  <a:cxn ang="0">
                    <a:pos x="250" y="3150"/>
                  </a:cxn>
                  <a:cxn ang="0">
                    <a:pos x="62" y="3679"/>
                  </a:cxn>
                  <a:cxn ang="0">
                    <a:pos x="20" y="4098"/>
                  </a:cxn>
                  <a:cxn ang="0">
                    <a:pos x="82" y="4552"/>
                  </a:cxn>
                  <a:cxn ang="0">
                    <a:pos x="350" y="4946"/>
                  </a:cxn>
                  <a:cxn ang="0">
                    <a:pos x="595" y="5185"/>
                  </a:cxn>
                  <a:cxn ang="0">
                    <a:pos x="872" y="5426"/>
                  </a:cxn>
                  <a:cxn ang="0">
                    <a:pos x="1098" y="5774"/>
                  </a:cxn>
                  <a:cxn ang="0">
                    <a:pos x="1345" y="6059"/>
                  </a:cxn>
                  <a:cxn ang="0">
                    <a:pos x="1656" y="6215"/>
                  </a:cxn>
                  <a:cxn ang="0">
                    <a:pos x="2172" y="6297"/>
                  </a:cxn>
                  <a:cxn ang="0">
                    <a:pos x="2645" y="6245"/>
                  </a:cxn>
                  <a:cxn ang="0">
                    <a:pos x="3101" y="6005"/>
                  </a:cxn>
                  <a:cxn ang="0">
                    <a:pos x="3454" y="5635"/>
                  </a:cxn>
                  <a:cxn ang="0">
                    <a:pos x="3661" y="5238"/>
                  </a:cxn>
                  <a:cxn ang="0">
                    <a:pos x="3988" y="4815"/>
                  </a:cxn>
                  <a:cxn ang="0">
                    <a:pos x="4298" y="4418"/>
                  </a:cxn>
                  <a:cxn ang="0">
                    <a:pos x="4298" y="3889"/>
                  </a:cxn>
                  <a:cxn ang="0">
                    <a:pos x="4131" y="3543"/>
                  </a:cxn>
                  <a:cxn ang="0">
                    <a:pos x="4031" y="3280"/>
                  </a:cxn>
                  <a:cxn ang="0">
                    <a:pos x="4219" y="2888"/>
                  </a:cxn>
                  <a:cxn ang="0">
                    <a:pos x="4280" y="2568"/>
                  </a:cxn>
                  <a:cxn ang="0">
                    <a:pos x="4177" y="2381"/>
                  </a:cxn>
                  <a:cxn ang="0">
                    <a:pos x="3909" y="2301"/>
                  </a:cxn>
                  <a:cxn ang="0">
                    <a:pos x="3640" y="2330"/>
                  </a:cxn>
                  <a:cxn ang="0">
                    <a:pos x="3553" y="2353"/>
                  </a:cxn>
                  <a:cxn ang="0">
                    <a:pos x="3497" y="2087"/>
                  </a:cxn>
                  <a:cxn ang="0">
                    <a:pos x="3434" y="1668"/>
                  </a:cxn>
                  <a:cxn ang="0">
                    <a:pos x="3328" y="978"/>
                  </a:cxn>
                  <a:cxn ang="0">
                    <a:pos x="3019" y="343"/>
                  </a:cxn>
                  <a:cxn ang="0">
                    <a:pos x="2457" y="0"/>
                  </a:cxn>
                  <a:cxn ang="0">
                    <a:pos x="2150" y="0"/>
                  </a:cxn>
                </a:cxnLst>
                <a:rect l="0" t="0" r="r" b="b"/>
                <a:pathLst>
                  <a:path w="4298" h="6297">
                    <a:moveTo>
                      <a:pt x="2150" y="0"/>
                    </a:moveTo>
                    <a:lnTo>
                      <a:pt x="1693" y="262"/>
                    </a:lnTo>
                    <a:lnTo>
                      <a:pt x="1258" y="1218"/>
                    </a:lnTo>
                    <a:lnTo>
                      <a:pt x="1199" y="1881"/>
                    </a:lnTo>
                    <a:lnTo>
                      <a:pt x="1034" y="2301"/>
                    </a:lnTo>
                    <a:lnTo>
                      <a:pt x="803" y="2166"/>
                    </a:lnTo>
                    <a:lnTo>
                      <a:pt x="595" y="2166"/>
                    </a:lnTo>
                    <a:lnTo>
                      <a:pt x="328" y="2225"/>
                    </a:lnTo>
                    <a:lnTo>
                      <a:pt x="82" y="2439"/>
                    </a:lnTo>
                    <a:lnTo>
                      <a:pt x="0" y="2701"/>
                    </a:lnTo>
                    <a:lnTo>
                      <a:pt x="20" y="2911"/>
                    </a:lnTo>
                    <a:lnTo>
                      <a:pt x="250" y="3150"/>
                    </a:lnTo>
                    <a:lnTo>
                      <a:pt x="62" y="3679"/>
                    </a:lnTo>
                    <a:lnTo>
                      <a:pt x="20" y="4098"/>
                    </a:lnTo>
                    <a:lnTo>
                      <a:pt x="82" y="4552"/>
                    </a:lnTo>
                    <a:lnTo>
                      <a:pt x="350" y="4946"/>
                    </a:lnTo>
                    <a:lnTo>
                      <a:pt x="595" y="5185"/>
                    </a:lnTo>
                    <a:lnTo>
                      <a:pt x="872" y="5426"/>
                    </a:lnTo>
                    <a:lnTo>
                      <a:pt x="1098" y="5774"/>
                    </a:lnTo>
                    <a:lnTo>
                      <a:pt x="1345" y="6059"/>
                    </a:lnTo>
                    <a:lnTo>
                      <a:pt x="1656" y="6215"/>
                    </a:lnTo>
                    <a:lnTo>
                      <a:pt x="2172" y="6297"/>
                    </a:lnTo>
                    <a:lnTo>
                      <a:pt x="2645" y="6245"/>
                    </a:lnTo>
                    <a:lnTo>
                      <a:pt x="3101" y="6005"/>
                    </a:lnTo>
                    <a:lnTo>
                      <a:pt x="3454" y="5635"/>
                    </a:lnTo>
                    <a:lnTo>
                      <a:pt x="3661" y="5238"/>
                    </a:lnTo>
                    <a:lnTo>
                      <a:pt x="3988" y="4815"/>
                    </a:lnTo>
                    <a:lnTo>
                      <a:pt x="4298" y="4418"/>
                    </a:lnTo>
                    <a:lnTo>
                      <a:pt x="4298" y="3889"/>
                    </a:lnTo>
                    <a:lnTo>
                      <a:pt x="4131" y="3543"/>
                    </a:lnTo>
                    <a:lnTo>
                      <a:pt x="4031" y="3280"/>
                    </a:lnTo>
                    <a:lnTo>
                      <a:pt x="4219" y="2888"/>
                    </a:lnTo>
                    <a:lnTo>
                      <a:pt x="4280" y="2568"/>
                    </a:lnTo>
                    <a:lnTo>
                      <a:pt x="4177" y="2381"/>
                    </a:lnTo>
                    <a:lnTo>
                      <a:pt x="3909" y="2301"/>
                    </a:lnTo>
                    <a:lnTo>
                      <a:pt x="3640" y="2330"/>
                    </a:lnTo>
                    <a:lnTo>
                      <a:pt x="3553" y="2353"/>
                    </a:lnTo>
                    <a:lnTo>
                      <a:pt x="3497" y="2087"/>
                    </a:lnTo>
                    <a:lnTo>
                      <a:pt x="3434" y="1668"/>
                    </a:lnTo>
                    <a:lnTo>
                      <a:pt x="3328" y="978"/>
                    </a:lnTo>
                    <a:lnTo>
                      <a:pt x="3019" y="343"/>
                    </a:lnTo>
                    <a:lnTo>
                      <a:pt x="2457" y="0"/>
                    </a:lnTo>
                    <a:lnTo>
                      <a:pt x="2150" y="0"/>
                    </a:lnTo>
                    <a:close/>
                  </a:path>
                </a:pathLst>
              </a:custGeom>
              <a:solidFill>
                <a:srgbClr val="FFC98E"/>
              </a:solidFill>
              <a:ln w="0">
                <a:solidFill>
                  <a:srgbClr val="FFC98E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07" name="Freeform 35"/>
              <p:cNvSpPr/>
              <p:nvPr/>
            </p:nvSpPr>
            <p:spPr bwMode="auto">
              <a:xfrm>
                <a:off x="5510" y="7258"/>
                <a:ext cx="718" cy="727"/>
              </a:xfrm>
              <a:custGeom>
                <a:avLst/>
                <a:gdLst/>
                <a:ahLst/>
                <a:cxnLst>
                  <a:cxn ang="0">
                    <a:pos x="1619" y="262"/>
                  </a:cxn>
                  <a:cxn ang="0">
                    <a:pos x="1326" y="49"/>
                  </a:cxn>
                  <a:cxn ang="0">
                    <a:pos x="1058" y="0"/>
                  </a:cxn>
                  <a:cxn ang="0">
                    <a:pos x="788" y="0"/>
                  </a:cxn>
                  <a:cxn ang="0">
                    <a:pos x="625" y="22"/>
                  </a:cxn>
                  <a:cxn ang="0">
                    <a:pos x="499" y="106"/>
                  </a:cxn>
                  <a:cxn ang="0">
                    <a:pos x="375" y="237"/>
                  </a:cxn>
                  <a:cxn ang="0">
                    <a:pos x="579" y="128"/>
                  </a:cxn>
                  <a:cxn ang="0">
                    <a:pos x="788" y="76"/>
                  </a:cxn>
                  <a:cxn ang="0">
                    <a:pos x="976" y="128"/>
                  </a:cxn>
                  <a:cxn ang="0">
                    <a:pos x="1121" y="237"/>
                  </a:cxn>
                  <a:cxn ang="0">
                    <a:pos x="834" y="237"/>
                  </a:cxn>
                  <a:cxn ang="0">
                    <a:pos x="625" y="292"/>
                  </a:cxn>
                  <a:cxn ang="0">
                    <a:pos x="517" y="369"/>
                  </a:cxn>
                  <a:cxn ang="0">
                    <a:pos x="625" y="500"/>
                  </a:cxn>
                  <a:cxn ang="0">
                    <a:pos x="248" y="820"/>
                  </a:cxn>
                  <a:cxn ang="0">
                    <a:pos x="42" y="1111"/>
                  </a:cxn>
                  <a:cxn ang="0">
                    <a:pos x="0" y="1425"/>
                  </a:cxn>
                  <a:cxn ang="0">
                    <a:pos x="42" y="1718"/>
                  </a:cxn>
                  <a:cxn ang="0">
                    <a:pos x="85" y="1875"/>
                  </a:cxn>
                  <a:cxn ang="0">
                    <a:pos x="131" y="2088"/>
                  </a:cxn>
                  <a:cxn ang="0">
                    <a:pos x="131" y="2827"/>
                  </a:cxn>
                  <a:cxn ang="0">
                    <a:pos x="293" y="2908"/>
                  </a:cxn>
                  <a:cxn ang="0">
                    <a:pos x="479" y="1932"/>
                  </a:cxn>
                  <a:cxn ang="0">
                    <a:pos x="891" y="1296"/>
                  </a:cxn>
                  <a:cxn ang="0">
                    <a:pos x="1140" y="895"/>
                  </a:cxn>
                  <a:cxn ang="0">
                    <a:pos x="1289" y="792"/>
                  </a:cxn>
                  <a:cxn ang="0">
                    <a:pos x="1449" y="739"/>
                  </a:cxn>
                  <a:cxn ang="0">
                    <a:pos x="1697" y="770"/>
                  </a:cxn>
                  <a:cxn ang="0">
                    <a:pos x="1930" y="871"/>
                  </a:cxn>
                  <a:cxn ang="0">
                    <a:pos x="2110" y="1081"/>
                  </a:cxn>
                  <a:cxn ang="0">
                    <a:pos x="2260" y="1317"/>
                  </a:cxn>
                  <a:cxn ang="0">
                    <a:pos x="2400" y="1695"/>
                  </a:cxn>
                  <a:cxn ang="0">
                    <a:pos x="2546" y="2009"/>
                  </a:cxn>
                  <a:cxn ang="0">
                    <a:pos x="2734" y="2329"/>
                  </a:cxn>
                  <a:cxn ang="0">
                    <a:pos x="2777" y="2564"/>
                  </a:cxn>
                  <a:cxn ang="0">
                    <a:pos x="2856" y="1425"/>
                  </a:cxn>
                  <a:cxn ang="0">
                    <a:pos x="2882" y="976"/>
                  </a:cxn>
                  <a:cxn ang="0">
                    <a:pos x="2756" y="770"/>
                  </a:cxn>
                  <a:cxn ang="0">
                    <a:pos x="2526" y="633"/>
                  </a:cxn>
                  <a:cxn ang="0">
                    <a:pos x="2278" y="500"/>
                  </a:cxn>
                  <a:cxn ang="0">
                    <a:pos x="2132" y="448"/>
                  </a:cxn>
                  <a:cxn ang="0">
                    <a:pos x="2260" y="342"/>
                  </a:cxn>
                  <a:cxn ang="0">
                    <a:pos x="2459" y="316"/>
                  </a:cxn>
                  <a:cxn ang="0">
                    <a:pos x="2626" y="342"/>
                  </a:cxn>
                  <a:cxn ang="0">
                    <a:pos x="2459" y="182"/>
                  </a:cxn>
                  <a:cxn ang="0">
                    <a:pos x="2278" y="76"/>
                  </a:cxn>
                  <a:cxn ang="0">
                    <a:pos x="2092" y="22"/>
                  </a:cxn>
                  <a:cxn ang="0">
                    <a:pos x="1904" y="22"/>
                  </a:cxn>
                  <a:cxn ang="0">
                    <a:pos x="1736" y="128"/>
                  </a:cxn>
                  <a:cxn ang="0">
                    <a:pos x="1716" y="182"/>
                  </a:cxn>
                  <a:cxn ang="0">
                    <a:pos x="1619" y="262"/>
                  </a:cxn>
                </a:cxnLst>
                <a:rect l="0" t="0" r="r" b="b"/>
                <a:pathLst>
                  <a:path w="2882" h="2908">
                    <a:moveTo>
                      <a:pt x="1619" y="262"/>
                    </a:moveTo>
                    <a:lnTo>
                      <a:pt x="1326" y="49"/>
                    </a:lnTo>
                    <a:lnTo>
                      <a:pt x="1058" y="0"/>
                    </a:lnTo>
                    <a:lnTo>
                      <a:pt x="788" y="0"/>
                    </a:lnTo>
                    <a:lnTo>
                      <a:pt x="625" y="22"/>
                    </a:lnTo>
                    <a:lnTo>
                      <a:pt x="499" y="106"/>
                    </a:lnTo>
                    <a:lnTo>
                      <a:pt x="375" y="237"/>
                    </a:lnTo>
                    <a:lnTo>
                      <a:pt x="579" y="128"/>
                    </a:lnTo>
                    <a:lnTo>
                      <a:pt x="788" y="76"/>
                    </a:lnTo>
                    <a:lnTo>
                      <a:pt x="976" y="128"/>
                    </a:lnTo>
                    <a:lnTo>
                      <a:pt x="1121" y="237"/>
                    </a:lnTo>
                    <a:lnTo>
                      <a:pt x="834" y="237"/>
                    </a:lnTo>
                    <a:lnTo>
                      <a:pt x="625" y="292"/>
                    </a:lnTo>
                    <a:lnTo>
                      <a:pt x="517" y="369"/>
                    </a:lnTo>
                    <a:lnTo>
                      <a:pt x="625" y="500"/>
                    </a:lnTo>
                    <a:lnTo>
                      <a:pt x="248" y="820"/>
                    </a:lnTo>
                    <a:lnTo>
                      <a:pt x="42" y="1111"/>
                    </a:lnTo>
                    <a:lnTo>
                      <a:pt x="0" y="1425"/>
                    </a:lnTo>
                    <a:lnTo>
                      <a:pt x="42" y="1718"/>
                    </a:lnTo>
                    <a:lnTo>
                      <a:pt x="85" y="1875"/>
                    </a:lnTo>
                    <a:lnTo>
                      <a:pt x="131" y="2088"/>
                    </a:lnTo>
                    <a:lnTo>
                      <a:pt x="131" y="2827"/>
                    </a:lnTo>
                    <a:lnTo>
                      <a:pt x="293" y="2908"/>
                    </a:lnTo>
                    <a:lnTo>
                      <a:pt x="479" y="1932"/>
                    </a:lnTo>
                    <a:lnTo>
                      <a:pt x="891" y="1296"/>
                    </a:lnTo>
                    <a:lnTo>
                      <a:pt x="1140" y="895"/>
                    </a:lnTo>
                    <a:lnTo>
                      <a:pt x="1289" y="792"/>
                    </a:lnTo>
                    <a:lnTo>
                      <a:pt x="1449" y="739"/>
                    </a:lnTo>
                    <a:lnTo>
                      <a:pt x="1697" y="770"/>
                    </a:lnTo>
                    <a:lnTo>
                      <a:pt x="1930" y="871"/>
                    </a:lnTo>
                    <a:lnTo>
                      <a:pt x="2110" y="1081"/>
                    </a:lnTo>
                    <a:lnTo>
                      <a:pt x="2260" y="1317"/>
                    </a:lnTo>
                    <a:lnTo>
                      <a:pt x="2400" y="1695"/>
                    </a:lnTo>
                    <a:lnTo>
                      <a:pt x="2546" y="2009"/>
                    </a:lnTo>
                    <a:lnTo>
                      <a:pt x="2734" y="2329"/>
                    </a:lnTo>
                    <a:lnTo>
                      <a:pt x="2777" y="2564"/>
                    </a:lnTo>
                    <a:lnTo>
                      <a:pt x="2856" y="1425"/>
                    </a:lnTo>
                    <a:lnTo>
                      <a:pt x="2882" y="976"/>
                    </a:lnTo>
                    <a:lnTo>
                      <a:pt x="2756" y="770"/>
                    </a:lnTo>
                    <a:lnTo>
                      <a:pt x="2526" y="633"/>
                    </a:lnTo>
                    <a:lnTo>
                      <a:pt x="2278" y="500"/>
                    </a:lnTo>
                    <a:lnTo>
                      <a:pt x="2132" y="448"/>
                    </a:lnTo>
                    <a:lnTo>
                      <a:pt x="2260" y="342"/>
                    </a:lnTo>
                    <a:lnTo>
                      <a:pt x="2459" y="316"/>
                    </a:lnTo>
                    <a:lnTo>
                      <a:pt x="2626" y="342"/>
                    </a:lnTo>
                    <a:lnTo>
                      <a:pt x="2459" y="182"/>
                    </a:lnTo>
                    <a:lnTo>
                      <a:pt x="2278" y="76"/>
                    </a:lnTo>
                    <a:lnTo>
                      <a:pt x="2092" y="22"/>
                    </a:lnTo>
                    <a:lnTo>
                      <a:pt x="1904" y="22"/>
                    </a:lnTo>
                    <a:lnTo>
                      <a:pt x="1736" y="128"/>
                    </a:lnTo>
                    <a:lnTo>
                      <a:pt x="1716" y="182"/>
                    </a:lnTo>
                    <a:lnTo>
                      <a:pt x="1619" y="262"/>
                    </a:lnTo>
                    <a:close/>
                  </a:path>
                </a:pathLst>
              </a:custGeom>
              <a:solidFill>
                <a:srgbClr val="FFEA00"/>
              </a:solidFill>
              <a:ln w="0">
                <a:solidFill>
                  <a:srgbClr val="FFEA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08" name="Freeform 36"/>
              <p:cNvSpPr/>
              <p:nvPr/>
            </p:nvSpPr>
            <p:spPr bwMode="auto">
              <a:xfrm>
                <a:off x="5950" y="7897"/>
                <a:ext cx="148" cy="96"/>
              </a:xfrm>
              <a:custGeom>
                <a:avLst/>
                <a:gdLst/>
                <a:ahLst/>
                <a:cxnLst>
                  <a:cxn ang="0">
                    <a:pos x="27" y="80"/>
                  </a:cxn>
                  <a:cxn ang="0">
                    <a:pos x="184" y="0"/>
                  </a:cxn>
                  <a:cxn ang="0">
                    <a:pos x="330" y="16"/>
                  </a:cxn>
                  <a:cxn ang="0">
                    <a:pos x="512" y="95"/>
                  </a:cxn>
                  <a:cxn ang="0">
                    <a:pos x="598" y="220"/>
                  </a:cxn>
                  <a:cxn ang="0">
                    <a:pos x="576" y="390"/>
                  </a:cxn>
                  <a:cxn ang="0">
                    <a:pos x="394" y="298"/>
                  </a:cxn>
                  <a:cxn ang="0">
                    <a:pos x="232" y="254"/>
                  </a:cxn>
                  <a:cxn ang="0">
                    <a:pos x="109" y="234"/>
                  </a:cxn>
                  <a:cxn ang="0">
                    <a:pos x="12" y="254"/>
                  </a:cxn>
                  <a:cxn ang="0">
                    <a:pos x="0" y="134"/>
                  </a:cxn>
                  <a:cxn ang="0">
                    <a:pos x="27" y="80"/>
                  </a:cxn>
                </a:cxnLst>
                <a:rect l="0" t="0" r="r" b="b"/>
                <a:pathLst>
                  <a:path w="598" h="390">
                    <a:moveTo>
                      <a:pt x="27" y="80"/>
                    </a:moveTo>
                    <a:lnTo>
                      <a:pt x="184" y="0"/>
                    </a:lnTo>
                    <a:lnTo>
                      <a:pt x="330" y="16"/>
                    </a:lnTo>
                    <a:lnTo>
                      <a:pt x="512" y="95"/>
                    </a:lnTo>
                    <a:lnTo>
                      <a:pt x="598" y="220"/>
                    </a:lnTo>
                    <a:lnTo>
                      <a:pt x="576" y="390"/>
                    </a:lnTo>
                    <a:lnTo>
                      <a:pt x="394" y="298"/>
                    </a:lnTo>
                    <a:lnTo>
                      <a:pt x="232" y="254"/>
                    </a:lnTo>
                    <a:lnTo>
                      <a:pt x="109" y="234"/>
                    </a:lnTo>
                    <a:lnTo>
                      <a:pt x="12" y="254"/>
                    </a:lnTo>
                    <a:lnTo>
                      <a:pt x="0" y="134"/>
                    </a:lnTo>
                    <a:lnTo>
                      <a:pt x="27" y="8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09" name="Freeform 37"/>
              <p:cNvSpPr/>
              <p:nvPr/>
            </p:nvSpPr>
            <p:spPr bwMode="auto">
              <a:xfrm>
                <a:off x="5703" y="7885"/>
                <a:ext cx="154" cy="69"/>
              </a:xfrm>
              <a:custGeom>
                <a:avLst/>
                <a:gdLst/>
                <a:ahLst/>
                <a:cxnLst>
                  <a:cxn ang="0">
                    <a:pos x="619" y="90"/>
                  </a:cxn>
                  <a:cxn ang="0">
                    <a:pos x="455" y="0"/>
                  </a:cxn>
                  <a:cxn ang="0">
                    <a:pos x="281" y="30"/>
                  </a:cxn>
                  <a:cxn ang="0">
                    <a:pos x="0" y="248"/>
                  </a:cxn>
                  <a:cxn ang="0">
                    <a:pos x="218" y="232"/>
                  </a:cxn>
                  <a:cxn ang="0">
                    <a:pos x="413" y="264"/>
                  </a:cxn>
                  <a:cxn ang="0">
                    <a:pos x="562" y="278"/>
                  </a:cxn>
                  <a:cxn ang="0">
                    <a:pos x="619" y="178"/>
                  </a:cxn>
                  <a:cxn ang="0">
                    <a:pos x="619" y="90"/>
                  </a:cxn>
                </a:cxnLst>
                <a:rect l="0" t="0" r="r" b="b"/>
                <a:pathLst>
                  <a:path w="619" h="278">
                    <a:moveTo>
                      <a:pt x="619" y="90"/>
                    </a:moveTo>
                    <a:lnTo>
                      <a:pt x="455" y="0"/>
                    </a:lnTo>
                    <a:lnTo>
                      <a:pt x="281" y="30"/>
                    </a:lnTo>
                    <a:lnTo>
                      <a:pt x="0" y="248"/>
                    </a:lnTo>
                    <a:lnTo>
                      <a:pt x="218" y="232"/>
                    </a:lnTo>
                    <a:lnTo>
                      <a:pt x="413" y="264"/>
                    </a:lnTo>
                    <a:lnTo>
                      <a:pt x="562" y="278"/>
                    </a:lnTo>
                    <a:lnTo>
                      <a:pt x="619" y="178"/>
                    </a:lnTo>
                    <a:lnTo>
                      <a:pt x="619" y="9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10" name="Freeform 38"/>
              <p:cNvSpPr/>
              <p:nvPr/>
            </p:nvSpPr>
            <p:spPr bwMode="auto">
              <a:xfrm>
                <a:off x="4068" y="9105"/>
                <a:ext cx="825" cy="808"/>
              </a:xfrm>
              <a:custGeom>
                <a:avLst/>
                <a:gdLst/>
                <a:ahLst/>
                <a:cxnLst>
                  <a:cxn ang="0">
                    <a:pos x="3306" y="536"/>
                  </a:cxn>
                  <a:cxn ang="0">
                    <a:pos x="2750" y="198"/>
                  </a:cxn>
                  <a:cxn ang="0">
                    <a:pos x="2225" y="0"/>
                  </a:cxn>
                  <a:cxn ang="0">
                    <a:pos x="1243" y="118"/>
                  </a:cxn>
                  <a:cxn ang="0">
                    <a:pos x="391" y="505"/>
                  </a:cxn>
                  <a:cxn ang="0">
                    <a:pos x="0" y="1076"/>
                  </a:cxn>
                  <a:cxn ang="0">
                    <a:pos x="101" y="1287"/>
                  </a:cxn>
                  <a:cxn ang="0">
                    <a:pos x="378" y="1677"/>
                  </a:cxn>
                  <a:cxn ang="0">
                    <a:pos x="789" y="1581"/>
                  </a:cxn>
                  <a:cxn ang="0">
                    <a:pos x="319" y="2373"/>
                  </a:cxn>
                  <a:cxn ang="0">
                    <a:pos x="747" y="3139"/>
                  </a:cxn>
                  <a:cxn ang="0">
                    <a:pos x="1834" y="3235"/>
                  </a:cxn>
                  <a:cxn ang="0">
                    <a:pos x="2914" y="3175"/>
                  </a:cxn>
                  <a:cxn ang="0">
                    <a:pos x="3306" y="2454"/>
                  </a:cxn>
                  <a:cxn ang="0">
                    <a:pos x="2761" y="1403"/>
                  </a:cxn>
                  <a:cxn ang="0">
                    <a:pos x="3216" y="1219"/>
                  </a:cxn>
                  <a:cxn ang="0">
                    <a:pos x="3280" y="750"/>
                  </a:cxn>
                  <a:cxn ang="0">
                    <a:pos x="3306" y="536"/>
                  </a:cxn>
                </a:cxnLst>
                <a:rect l="0" t="0" r="r" b="b"/>
                <a:pathLst>
                  <a:path w="3306" h="3235">
                    <a:moveTo>
                      <a:pt x="3306" y="536"/>
                    </a:moveTo>
                    <a:lnTo>
                      <a:pt x="2750" y="198"/>
                    </a:lnTo>
                    <a:lnTo>
                      <a:pt x="2225" y="0"/>
                    </a:lnTo>
                    <a:lnTo>
                      <a:pt x="1243" y="118"/>
                    </a:lnTo>
                    <a:lnTo>
                      <a:pt x="391" y="505"/>
                    </a:lnTo>
                    <a:lnTo>
                      <a:pt x="0" y="1076"/>
                    </a:lnTo>
                    <a:lnTo>
                      <a:pt x="101" y="1287"/>
                    </a:lnTo>
                    <a:lnTo>
                      <a:pt x="378" y="1677"/>
                    </a:lnTo>
                    <a:lnTo>
                      <a:pt x="789" y="1581"/>
                    </a:lnTo>
                    <a:lnTo>
                      <a:pt x="319" y="2373"/>
                    </a:lnTo>
                    <a:lnTo>
                      <a:pt x="747" y="3139"/>
                    </a:lnTo>
                    <a:lnTo>
                      <a:pt x="1834" y="3235"/>
                    </a:lnTo>
                    <a:lnTo>
                      <a:pt x="2914" y="3175"/>
                    </a:lnTo>
                    <a:lnTo>
                      <a:pt x="3306" y="2454"/>
                    </a:lnTo>
                    <a:lnTo>
                      <a:pt x="2761" y="1403"/>
                    </a:lnTo>
                    <a:lnTo>
                      <a:pt x="3216" y="1219"/>
                    </a:lnTo>
                    <a:lnTo>
                      <a:pt x="3280" y="750"/>
                    </a:lnTo>
                    <a:lnTo>
                      <a:pt x="3306" y="53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11" name="Freeform 39"/>
              <p:cNvSpPr/>
              <p:nvPr/>
            </p:nvSpPr>
            <p:spPr bwMode="auto">
              <a:xfrm>
                <a:off x="5623" y="7243"/>
                <a:ext cx="540" cy="123"/>
              </a:xfrm>
              <a:custGeom>
                <a:avLst/>
                <a:gdLst/>
                <a:ahLst/>
                <a:cxnLst>
                  <a:cxn ang="0">
                    <a:pos x="1101" y="267"/>
                  </a:cxn>
                  <a:cxn ang="0">
                    <a:pos x="891" y="101"/>
                  </a:cxn>
                  <a:cxn ang="0">
                    <a:pos x="717" y="54"/>
                  </a:cxn>
                  <a:cxn ang="0">
                    <a:pos x="379" y="0"/>
                  </a:cxn>
                  <a:cxn ang="0">
                    <a:pos x="128" y="54"/>
                  </a:cxn>
                  <a:cxn ang="0">
                    <a:pos x="0" y="160"/>
                  </a:cxn>
                  <a:cxn ang="0">
                    <a:pos x="251" y="101"/>
                  </a:cxn>
                  <a:cxn ang="0">
                    <a:pos x="549" y="101"/>
                  </a:cxn>
                  <a:cxn ang="0">
                    <a:pos x="801" y="160"/>
                  </a:cxn>
                  <a:cxn ang="0">
                    <a:pos x="891" y="217"/>
                  </a:cxn>
                  <a:cxn ang="0">
                    <a:pos x="1101" y="483"/>
                  </a:cxn>
                  <a:cxn ang="0">
                    <a:pos x="1267" y="434"/>
                  </a:cxn>
                  <a:cxn ang="0">
                    <a:pos x="1431" y="217"/>
                  </a:cxn>
                  <a:cxn ang="0">
                    <a:pos x="1609" y="160"/>
                  </a:cxn>
                  <a:cxn ang="0">
                    <a:pos x="1861" y="101"/>
                  </a:cxn>
                  <a:cxn ang="0">
                    <a:pos x="2024" y="217"/>
                  </a:cxn>
                  <a:cxn ang="0">
                    <a:pos x="2159" y="324"/>
                  </a:cxn>
                  <a:cxn ang="0">
                    <a:pos x="2071" y="160"/>
                  </a:cxn>
                  <a:cxn ang="0">
                    <a:pos x="1907" y="54"/>
                  </a:cxn>
                  <a:cxn ang="0">
                    <a:pos x="1564" y="0"/>
                  </a:cxn>
                  <a:cxn ang="0">
                    <a:pos x="1353" y="101"/>
                  </a:cxn>
                  <a:cxn ang="0">
                    <a:pos x="1101" y="267"/>
                  </a:cxn>
                </a:cxnLst>
                <a:rect l="0" t="0" r="r" b="b"/>
                <a:pathLst>
                  <a:path w="2159" h="483">
                    <a:moveTo>
                      <a:pt x="1101" y="267"/>
                    </a:moveTo>
                    <a:lnTo>
                      <a:pt x="891" y="101"/>
                    </a:lnTo>
                    <a:lnTo>
                      <a:pt x="717" y="54"/>
                    </a:lnTo>
                    <a:lnTo>
                      <a:pt x="379" y="0"/>
                    </a:lnTo>
                    <a:lnTo>
                      <a:pt x="128" y="54"/>
                    </a:lnTo>
                    <a:lnTo>
                      <a:pt x="0" y="160"/>
                    </a:lnTo>
                    <a:lnTo>
                      <a:pt x="251" y="101"/>
                    </a:lnTo>
                    <a:lnTo>
                      <a:pt x="549" y="101"/>
                    </a:lnTo>
                    <a:lnTo>
                      <a:pt x="801" y="160"/>
                    </a:lnTo>
                    <a:lnTo>
                      <a:pt x="891" y="217"/>
                    </a:lnTo>
                    <a:lnTo>
                      <a:pt x="1101" y="483"/>
                    </a:lnTo>
                    <a:lnTo>
                      <a:pt x="1267" y="434"/>
                    </a:lnTo>
                    <a:lnTo>
                      <a:pt x="1431" y="217"/>
                    </a:lnTo>
                    <a:lnTo>
                      <a:pt x="1609" y="160"/>
                    </a:lnTo>
                    <a:lnTo>
                      <a:pt x="1861" y="101"/>
                    </a:lnTo>
                    <a:lnTo>
                      <a:pt x="2024" y="217"/>
                    </a:lnTo>
                    <a:lnTo>
                      <a:pt x="2159" y="324"/>
                    </a:lnTo>
                    <a:lnTo>
                      <a:pt x="2071" y="160"/>
                    </a:lnTo>
                    <a:lnTo>
                      <a:pt x="1907" y="54"/>
                    </a:lnTo>
                    <a:lnTo>
                      <a:pt x="1564" y="0"/>
                    </a:lnTo>
                    <a:lnTo>
                      <a:pt x="1353" y="101"/>
                    </a:lnTo>
                    <a:lnTo>
                      <a:pt x="1101" y="26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12" name="Freeform 40"/>
              <p:cNvSpPr/>
              <p:nvPr/>
            </p:nvSpPr>
            <p:spPr bwMode="auto">
              <a:xfrm>
                <a:off x="5614" y="7297"/>
                <a:ext cx="190" cy="81"/>
              </a:xfrm>
              <a:custGeom>
                <a:avLst/>
                <a:gdLst/>
                <a:ahLst/>
                <a:cxnLst>
                  <a:cxn ang="0">
                    <a:pos x="0" y="156"/>
                  </a:cxn>
                  <a:cxn ang="0">
                    <a:pos x="252" y="50"/>
                  </a:cxn>
                  <a:cxn ang="0">
                    <a:pos x="503" y="0"/>
                  </a:cxn>
                  <a:cxn ang="0">
                    <a:pos x="673" y="50"/>
                  </a:cxn>
                  <a:cxn ang="0">
                    <a:pos x="759" y="156"/>
                  </a:cxn>
                  <a:cxn ang="0">
                    <a:pos x="549" y="107"/>
                  </a:cxn>
                  <a:cxn ang="0">
                    <a:pos x="380" y="107"/>
                  </a:cxn>
                  <a:cxn ang="0">
                    <a:pos x="252" y="217"/>
                  </a:cxn>
                  <a:cxn ang="0">
                    <a:pos x="42" y="316"/>
                  </a:cxn>
                  <a:cxn ang="0">
                    <a:pos x="42" y="266"/>
                  </a:cxn>
                  <a:cxn ang="0">
                    <a:pos x="0" y="156"/>
                  </a:cxn>
                </a:cxnLst>
                <a:rect l="0" t="0" r="r" b="b"/>
                <a:pathLst>
                  <a:path w="759" h="316">
                    <a:moveTo>
                      <a:pt x="0" y="156"/>
                    </a:moveTo>
                    <a:lnTo>
                      <a:pt x="252" y="50"/>
                    </a:lnTo>
                    <a:lnTo>
                      <a:pt x="503" y="0"/>
                    </a:lnTo>
                    <a:lnTo>
                      <a:pt x="673" y="50"/>
                    </a:lnTo>
                    <a:lnTo>
                      <a:pt x="759" y="156"/>
                    </a:lnTo>
                    <a:lnTo>
                      <a:pt x="549" y="107"/>
                    </a:lnTo>
                    <a:lnTo>
                      <a:pt x="380" y="107"/>
                    </a:lnTo>
                    <a:lnTo>
                      <a:pt x="252" y="217"/>
                    </a:lnTo>
                    <a:lnTo>
                      <a:pt x="42" y="316"/>
                    </a:lnTo>
                    <a:lnTo>
                      <a:pt x="42" y="266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13" name="Freeform 41"/>
              <p:cNvSpPr/>
              <p:nvPr/>
            </p:nvSpPr>
            <p:spPr bwMode="auto">
              <a:xfrm>
                <a:off x="5507" y="7350"/>
                <a:ext cx="297" cy="392"/>
              </a:xfrm>
              <a:custGeom>
                <a:avLst/>
                <a:gdLst/>
                <a:ahLst/>
                <a:cxnLst>
                  <a:cxn ang="0">
                    <a:pos x="1182" y="99"/>
                  </a:cxn>
                  <a:cxn ang="0">
                    <a:pos x="972" y="49"/>
                  </a:cxn>
                  <a:cxn ang="0">
                    <a:pos x="803" y="0"/>
                  </a:cxn>
                  <a:cxn ang="0">
                    <a:pos x="629" y="49"/>
                  </a:cxn>
                  <a:cxn ang="0">
                    <a:pos x="505" y="99"/>
                  </a:cxn>
                  <a:cxn ang="0">
                    <a:pos x="295" y="267"/>
                  </a:cxn>
                  <a:cxn ang="0">
                    <a:pos x="163" y="430"/>
                  </a:cxn>
                  <a:cxn ang="0">
                    <a:pos x="85" y="648"/>
                  </a:cxn>
                  <a:cxn ang="0">
                    <a:pos x="37" y="864"/>
                  </a:cxn>
                  <a:cxn ang="0">
                    <a:pos x="0" y="1026"/>
                  </a:cxn>
                  <a:cxn ang="0">
                    <a:pos x="37" y="1242"/>
                  </a:cxn>
                  <a:cxn ang="0">
                    <a:pos x="37" y="1406"/>
                  </a:cxn>
                  <a:cxn ang="0">
                    <a:pos x="125" y="1567"/>
                  </a:cxn>
                  <a:cxn ang="0">
                    <a:pos x="85" y="1296"/>
                  </a:cxn>
                  <a:cxn ang="0">
                    <a:pos x="85" y="1080"/>
                  </a:cxn>
                  <a:cxn ang="0">
                    <a:pos x="125" y="864"/>
                  </a:cxn>
                  <a:cxn ang="0">
                    <a:pos x="250" y="648"/>
                  </a:cxn>
                  <a:cxn ang="0">
                    <a:pos x="377" y="430"/>
                  </a:cxn>
                  <a:cxn ang="0">
                    <a:pos x="593" y="267"/>
                  </a:cxn>
                  <a:cxn ang="0">
                    <a:pos x="716" y="267"/>
                  </a:cxn>
                  <a:cxn ang="0">
                    <a:pos x="926" y="209"/>
                  </a:cxn>
                  <a:cxn ang="0">
                    <a:pos x="1054" y="209"/>
                  </a:cxn>
                  <a:cxn ang="0">
                    <a:pos x="1182" y="99"/>
                  </a:cxn>
                </a:cxnLst>
                <a:rect l="0" t="0" r="r" b="b"/>
                <a:pathLst>
                  <a:path w="1182" h="1567">
                    <a:moveTo>
                      <a:pt x="1182" y="99"/>
                    </a:moveTo>
                    <a:lnTo>
                      <a:pt x="972" y="49"/>
                    </a:lnTo>
                    <a:lnTo>
                      <a:pt x="803" y="0"/>
                    </a:lnTo>
                    <a:lnTo>
                      <a:pt x="629" y="49"/>
                    </a:lnTo>
                    <a:lnTo>
                      <a:pt x="505" y="99"/>
                    </a:lnTo>
                    <a:lnTo>
                      <a:pt x="295" y="267"/>
                    </a:lnTo>
                    <a:lnTo>
                      <a:pt x="163" y="430"/>
                    </a:lnTo>
                    <a:lnTo>
                      <a:pt x="85" y="648"/>
                    </a:lnTo>
                    <a:lnTo>
                      <a:pt x="37" y="864"/>
                    </a:lnTo>
                    <a:lnTo>
                      <a:pt x="0" y="1026"/>
                    </a:lnTo>
                    <a:lnTo>
                      <a:pt x="37" y="1242"/>
                    </a:lnTo>
                    <a:lnTo>
                      <a:pt x="37" y="1406"/>
                    </a:lnTo>
                    <a:lnTo>
                      <a:pt x="125" y="1567"/>
                    </a:lnTo>
                    <a:lnTo>
                      <a:pt x="85" y="1296"/>
                    </a:lnTo>
                    <a:lnTo>
                      <a:pt x="85" y="1080"/>
                    </a:lnTo>
                    <a:lnTo>
                      <a:pt x="125" y="864"/>
                    </a:lnTo>
                    <a:lnTo>
                      <a:pt x="250" y="648"/>
                    </a:lnTo>
                    <a:lnTo>
                      <a:pt x="377" y="430"/>
                    </a:lnTo>
                    <a:lnTo>
                      <a:pt x="593" y="267"/>
                    </a:lnTo>
                    <a:lnTo>
                      <a:pt x="716" y="267"/>
                    </a:lnTo>
                    <a:lnTo>
                      <a:pt x="926" y="209"/>
                    </a:lnTo>
                    <a:lnTo>
                      <a:pt x="1054" y="209"/>
                    </a:lnTo>
                    <a:lnTo>
                      <a:pt x="1182" y="9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14" name="Freeform 42"/>
              <p:cNvSpPr/>
              <p:nvPr/>
            </p:nvSpPr>
            <p:spPr bwMode="auto">
              <a:xfrm>
                <a:off x="5380" y="7431"/>
                <a:ext cx="508" cy="527"/>
              </a:xfrm>
              <a:custGeom>
                <a:avLst/>
                <a:gdLst/>
                <a:ahLst/>
                <a:cxnLst>
                  <a:cxn ang="0">
                    <a:pos x="1952" y="0"/>
                  </a:cxn>
                  <a:cxn ang="0">
                    <a:pos x="1778" y="50"/>
                  </a:cxn>
                  <a:cxn ang="0">
                    <a:pos x="1654" y="160"/>
                  </a:cxn>
                  <a:cxn ang="0">
                    <a:pos x="1566" y="324"/>
                  </a:cxn>
                  <a:cxn ang="0">
                    <a:pos x="1438" y="540"/>
                  </a:cxn>
                  <a:cxn ang="0">
                    <a:pos x="1269" y="808"/>
                  </a:cxn>
                  <a:cxn ang="0">
                    <a:pos x="1187" y="918"/>
                  </a:cxn>
                  <a:cxn ang="0">
                    <a:pos x="1061" y="1132"/>
                  </a:cxn>
                  <a:cxn ang="0">
                    <a:pos x="847" y="1299"/>
                  </a:cxn>
                  <a:cxn ang="0">
                    <a:pos x="637" y="1455"/>
                  </a:cxn>
                  <a:cxn ang="0">
                    <a:pos x="466" y="1513"/>
                  </a:cxn>
                  <a:cxn ang="0">
                    <a:pos x="339" y="1513"/>
                  </a:cxn>
                  <a:cxn ang="0">
                    <a:pos x="214" y="1455"/>
                  </a:cxn>
                  <a:cxn ang="0">
                    <a:pos x="171" y="1408"/>
                  </a:cxn>
                  <a:cxn ang="0">
                    <a:pos x="251" y="1565"/>
                  </a:cxn>
                  <a:cxn ang="0">
                    <a:pos x="423" y="1565"/>
                  </a:cxn>
                  <a:cxn ang="0">
                    <a:pos x="637" y="1565"/>
                  </a:cxn>
                  <a:cxn ang="0">
                    <a:pos x="762" y="1455"/>
                  </a:cxn>
                  <a:cxn ang="0">
                    <a:pos x="935" y="1349"/>
                  </a:cxn>
                  <a:cxn ang="0">
                    <a:pos x="675" y="1565"/>
                  </a:cxn>
                  <a:cxn ang="0">
                    <a:pos x="637" y="1623"/>
                  </a:cxn>
                  <a:cxn ang="0">
                    <a:pos x="385" y="1673"/>
                  </a:cxn>
                  <a:cxn ang="0">
                    <a:pos x="214" y="1673"/>
                  </a:cxn>
                  <a:cxn ang="0">
                    <a:pos x="0" y="1673"/>
                  </a:cxn>
                  <a:cxn ang="0">
                    <a:pos x="171" y="1783"/>
                  </a:cxn>
                  <a:cxn ang="0">
                    <a:pos x="423" y="1783"/>
                  </a:cxn>
                  <a:cxn ang="0">
                    <a:pos x="597" y="1783"/>
                  </a:cxn>
                  <a:cxn ang="0">
                    <a:pos x="597" y="2055"/>
                  </a:cxn>
                  <a:cxn ang="0">
                    <a:pos x="675" y="2106"/>
                  </a:cxn>
                  <a:cxn ang="0">
                    <a:pos x="721" y="1729"/>
                  </a:cxn>
                  <a:cxn ang="0">
                    <a:pos x="889" y="1565"/>
                  </a:cxn>
                  <a:cxn ang="0">
                    <a:pos x="935" y="1408"/>
                  </a:cxn>
                  <a:cxn ang="0">
                    <a:pos x="1061" y="1299"/>
                  </a:cxn>
                  <a:cxn ang="0">
                    <a:pos x="1187" y="1132"/>
                  </a:cxn>
                  <a:cxn ang="0">
                    <a:pos x="1315" y="972"/>
                  </a:cxn>
                  <a:cxn ang="0">
                    <a:pos x="1438" y="756"/>
                  </a:cxn>
                  <a:cxn ang="0">
                    <a:pos x="1526" y="592"/>
                  </a:cxn>
                  <a:cxn ang="0">
                    <a:pos x="1608" y="430"/>
                  </a:cxn>
                  <a:cxn ang="0">
                    <a:pos x="1694" y="266"/>
                  </a:cxn>
                  <a:cxn ang="0">
                    <a:pos x="1736" y="160"/>
                  </a:cxn>
                  <a:cxn ang="0">
                    <a:pos x="1906" y="106"/>
                  </a:cxn>
                  <a:cxn ang="0">
                    <a:pos x="2032" y="106"/>
                  </a:cxn>
                  <a:cxn ang="0">
                    <a:pos x="1952" y="0"/>
                  </a:cxn>
                </a:cxnLst>
                <a:rect l="0" t="0" r="r" b="b"/>
                <a:pathLst>
                  <a:path w="2032" h="2106">
                    <a:moveTo>
                      <a:pt x="1952" y="0"/>
                    </a:moveTo>
                    <a:lnTo>
                      <a:pt x="1778" y="50"/>
                    </a:lnTo>
                    <a:lnTo>
                      <a:pt x="1654" y="160"/>
                    </a:lnTo>
                    <a:lnTo>
                      <a:pt x="1566" y="324"/>
                    </a:lnTo>
                    <a:lnTo>
                      <a:pt x="1438" y="540"/>
                    </a:lnTo>
                    <a:lnTo>
                      <a:pt x="1269" y="808"/>
                    </a:lnTo>
                    <a:lnTo>
                      <a:pt x="1187" y="918"/>
                    </a:lnTo>
                    <a:lnTo>
                      <a:pt x="1061" y="1132"/>
                    </a:lnTo>
                    <a:lnTo>
                      <a:pt x="847" y="1299"/>
                    </a:lnTo>
                    <a:lnTo>
                      <a:pt x="637" y="1455"/>
                    </a:lnTo>
                    <a:lnTo>
                      <a:pt x="466" y="1513"/>
                    </a:lnTo>
                    <a:lnTo>
                      <a:pt x="339" y="1513"/>
                    </a:lnTo>
                    <a:lnTo>
                      <a:pt x="214" y="1455"/>
                    </a:lnTo>
                    <a:lnTo>
                      <a:pt x="171" y="1408"/>
                    </a:lnTo>
                    <a:lnTo>
                      <a:pt x="251" y="1565"/>
                    </a:lnTo>
                    <a:lnTo>
                      <a:pt x="423" y="1565"/>
                    </a:lnTo>
                    <a:lnTo>
                      <a:pt x="637" y="1565"/>
                    </a:lnTo>
                    <a:lnTo>
                      <a:pt x="762" y="1455"/>
                    </a:lnTo>
                    <a:lnTo>
                      <a:pt x="935" y="1349"/>
                    </a:lnTo>
                    <a:lnTo>
                      <a:pt x="675" y="1565"/>
                    </a:lnTo>
                    <a:lnTo>
                      <a:pt x="637" y="1623"/>
                    </a:lnTo>
                    <a:lnTo>
                      <a:pt x="385" y="1673"/>
                    </a:lnTo>
                    <a:lnTo>
                      <a:pt x="214" y="1673"/>
                    </a:lnTo>
                    <a:lnTo>
                      <a:pt x="0" y="1673"/>
                    </a:lnTo>
                    <a:lnTo>
                      <a:pt x="171" y="1783"/>
                    </a:lnTo>
                    <a:lnTo>
                      <a:pt x="423" y="1783"/>
                    </a:lnTo>
                    <a:lnTo>
                      <a:pt x="597" y="1783"/>
                    </a:lnTo>
                    <a:lnTo>
                      <a:pt x="597" y="2055"/>
                    </a:lnTo>
                    <a:lnTo>
                      <a:pt x="675" y="2106"/>
                    </a:lnTo>
                    <a:lnTo>
                      <a:pt x="721" y="1729"/>
                    </a:lnTo>
                    <a:lnTo>
                      <a:pt x="889" y="1565"/>
                    </a:lnTo>
                    <a:lnTo>
                      <a:pt x="935" y="1408"/>
                    </a:lnTo>
                    <a:lnTo>
                      <a:pt x="1061" y="1299"/>
                    </a:lnTo>
                    <a:lnTo>
                      <a:pt x="1187" y="1132"/>
                    </a:lnTo>
                    <a:lnTo>
                      <a:pt x="1315" y="972"/>
                    </a:lnTo>
                    <a:lnTo>
                      <a:pt x="1438" y="756"/>
                    </a:lnTo>
                    <a:lnTo>
                      <a:pt x="1526" y="592"/>
                    </a:lnTo>
                    <a:lnTo>
                      <a:pt x="1608" y="430"/>
                    </a:lnTo>
                    <a:lnTo>
                      <a:pt x="1694" y="266"/>
                    </a:lnTo>
                    <a:lnTo>
                      <a:pt x="1736" y="160"/>
                    </a:lnTo>
                    <a:lnTo>
                      <a:pt x="1906" y="106"/>
                    </a:lnTo>
                    <a:lnTo>
                      <a:pt x="2032" y="106"/>
                    </a:lnTo>
                    <a:lnTo>
                      <a:pt x="19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15" name="Freeform 43"/>
              <p:cNvSpPr/>
              <p:nvPr/>
            </p:nvSpPr>
            <p:spPr bwMode="auto">
              <a:xfrm>
                <a:off x="5932" y="7458"/>
                <a:ext cx="401" cy="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82" y="218"/>
                  </a:cxn>
                  <a:cxn ang="0">
                    <a:pos x="547" y="434"/>
                  </a:cxn>
                  <a:cxn ang="0">
                    <a:pos x="634" y="760"/>
                  </a:cxn>
                  <a:cxn ang="0">
                    <a:pos x="466" y="812"/>
                  </a:cxn>
                  <a:cxn ang="0">
                    <a:pos x="337" y="702"/>
                  </a:cxn>
                  <a:cxn ang="0">
                    <a:pos x="295" y="812"/>
                  </a:cxn>
                  <a:cxn ang="0">
                    <a:pos x="89" y="702"/>
                  </a:cxn>
                  <a:cxn ang="0">
                    <a:pos x="40" y="812"/>
                  </a:cxn>
                  <a:cxn ang="0">
                    <a:pos x="40" y="976"/>
                  </a:cxn>
                  <a:cxn ang="0">
                    <a:pos x="126" y="1082"/>
                  </a:cxn>
                  <a:cxn ang="0">
                    <a:pos x="252" y="1026"/>
                  </a:cxn>
                  <a:cxn ang="0">
                    <a:pos x="382" y="1082"/>
                  </a:cxn>
                  <a:cxn ang="0">
                    <a:pos x="508" y="1082"/>
                  </a:cxn>
                  <a:cxn ang="0">
                    <a:pos x="547" y="1193"/>
                  </a:cxn>
                  <a:cxn ang="0">
                    <a:pos x="680" y="1193"/>
                  </a:cxn>
                  <a:cxn ang="0">
                    <a:pos x="680" y="1243"/>
                  </a:cxn>
                  <a:cxn ang="0">
                    <a:pos x="760" y="1137"/>
                  </a:cxn>
                  <a:cxn ang="0">
                    <a:pos x="844" y="1243"/>
                  </a:cxn>
                  <a:cxn ang="0">
                    <a:pos x="1016" y="1459"/>
                  </a:cxn>
                  <a:cxn ang="0">
                    <a:pos x="1226" y="1567"/>
                  </a:cxn>
                  <a:cxn ang="0">
                    <a:pos x="1398" y="1623"/>
                  </a:cxn>
                  <a:cxn ang="0">
                    <a:pos x="1607" y="1677"/>
                  </a:cxn>
                  <a:cxn ang="0">
                    <a:pos x="1272" y="1517"/>
                  </a:cxn>
                  <a:cxn ang="0">
                    <a:pos x="1096" y="1407"/>
                  </a:cxn>
                  <a:cxn ang="0">
                    <a:pos x="932" y="1193"/>
                  </a:cxn>
                  <a:cxn ang="0">
                    <a:pos x="760" y="976"/>
                  </a:cxn>
                  <a:cxn ang="0">
                    <a:pos x="680" y="702"/>
                  </a:cxn>
                  <a:cxn ang="0">
                    <a:pos x="593" y="434"/>
                  </a:cxn>
                  <a:cxn ang="0">
                    <a:pos x="420" y="218"/>
                  </a:cxn>
                  <a:cxn ang="0">
                    <a:pos x="252" y="54"/>
                  </a:cxn>
                  <a:cxn ang="0">
                    <a:pos x="168" y="0"/>
                  </a:cxn>
                  <a:cxn ang="0">
                    <a:pos x="0" y="0"/>
                  </a:cxn>
                </a:cxnLst>
                <a:rect l="0" t="0" r="r" b="b"/>
                <a:pathLst>
                  <a:path w="1607" h="1677">
                    <a:moveTo>
                      <a:pt x="0" y="0"/>
                    </a:moveTo>
                    <a:lnTo>
                      <a:pt x="382" y="218"/>
                    </a:lnTo>
                    <a:lnTo>
                      <a:pt x="547" y="434"/>
                    </a:lnTo>
                    <a:lnTo>
                      <a:pt x="634" y="760"/>
                    </a:lnTo>
                    <a:lnTo>
                      <a:pt x="466" y="812"/>
                    </a:lnTo>
                    <a:lnTo>
                      <a:pt x="337" y="702"/>
                    </a:lnTo>
                    <a:lnTo>
                      <a:pt x="295" y="812"/>
                    </a:lnTo>
                    <a:lnTo>
                      <a:pt x="89" y="702"/>
                    </a:lnTo>
                    <a:lnTo>
                      <a:pt x="40" y="812"/>
                    </a:lnTo>
                    <a:lnTo>
                      <a:pt x="40" y="976"/>
                    </a:lnTo>
                    <a:lnTo>
                      <a:pt x="126" y="1082"/>
                    </a:lnTo>
                    <a:lnTo>
                      <a:pt x="252" y="1026"/>
                    </a:lnTo>
                    <a:lnTo>
                      <a:pt x="382" y="1082"/>
                    </a:lnTo>
                    <a:lnTo>
                      <a:pt x="508" y="1082"/>
                    </a:lnTo>
                    <a:lnTo>
                      <a:pt x="547" y="1193"/>
                    </a:lnTo>
                    <a:lnTo>
                      <a:pt x="680" y="1193"/>
                    </a:lnTo>
                    <a:lnTo>
                      <a:pt x="680" y="1243"/>
                    </a:lnTo>
                    <a:lnTo>
                      <a:pt x="760" y="1137"/>
                    </a:lnTo>
                    <a:lnTo>
                      <a:pt x="844" y="1243"/>
                    </a:lnTo>
                    <a:lnTo>
                      <a:pt x="1016" y="1459"/>
                    </a:lnTo>
                    <a:lnTo>
                      <a:pt x="1226" y="1567"/>
                    </a:lnTo>
                    <a:lnTo>
                      <a:pt x="1398" y="1623"/>
                    </a:lnTo>
                    <a:lnTo>
                      <a:pt x="1607" y="1677"/>
                    </a:lnTo>
                    <a:lnTo>
                      <a:pt x="1272" y="1517"/>
                    </a:lnTo>
                    <a:lnTo>
                      <a:pt x="1096" y="1407"/>
                    </a:lnTo>
                    <a:lnTo>
                      <a:pt x="932" y="1193"/>
                    </a:lnTo>
                    <a:lnTo>
                      <a:pt x="760" y="976"/>
                    </a:lnTo>
                    <a:lnTo>
                      <a:pt x="680" y="702"/>
                    </a:lnTo>
                    <a:lnTo>
                      <a:pt x="593" y="434"/>
                    </a:lnTo>
                    <a:lnTo>
                      <a:pt x="420" y="218"/>
                    </a:lnTo>
                    <a:lnTo>
                      <a:pt x="252" y="54"/>
                    </a:lnTo>
                    <a:lnTo>
                      <a:pt x="1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16" name="Freeform 44"/>
              <p:cNvSpPr/>
              <p:nvPr/>
            </p:nvSpPr>
            <p:spPr bwMode="auto">
              <a:xfrm>
                <a:off x="5962" y="7324"/>
                <a:ext cx="288" cy="435"/>
              </a:xfrm>
              <a:custGeom>
                <a:avLst/>
                <a:gdLst/>
                <a:ahLst/>
                <a:cxnLst>
                  <a:cxn ang="0">
                    <a:pos x="718" y="49"/>
                  </a:cxn>
                  <a:cxn ang="0">
                    <a:pos x="467" y="0"/>
                  </a:cxn>
                  <a:cxn ang="0">
                    <a:pos x="294" y="49"/>
                  </a:cxn>
                  <a:cxn ang="0">
                    <a:pos x="78" y="159"/>
                  </a:cxn>
                  <a:cxn ang="0">
                    <a:pos x="0" y="209"/>
                  </a:cxn>
                  <a:cxn ang="0">
                    <a:pos x="211" y="319"/>
                  </a:cxn>
                  <a:cxn ang="0">
                    <a:pos x="340" y="209"/>
                  </a:cxn>
                  <a:cxn ang="0">
                    <a:pos x="421" y="267"/>
                  </a:cxn>
                  <a:cxn ang="0">
                    <a:pos x="592" y="319"/>
                  </a:cxn>
                  <a:cxn ang="0">
                    <a:pos x="760" y="484"/>
                  </a:cxn>
                  <a:cxn ang="0">
                    <a:pos x="932" y="643"/>
                  </a:cxn>
                  <a:cxn ang="0">
                    <a:pos x="932" y="864"/>
                  </a:cxn>
                  <a:cxn ang="0">
                    <a:pos x="970" y="1026"/>
                  </a:cxn>
                  <a:cxn ang="0">
                    <a:pos x="932" y="1300"/>
                  </a:cxn>
                  <a:cxn ang="0">
                    <a:pos x="890" y="1459"/>
                  </a:cxn>
                  <a:cxn ang="0">
                    <a:pos x="932" y="1622"/>
                  </a:cxn>
                  <a:cxn ang="0">
                    <a:pos x="1012" y="1733"/>
                  </a:cxn>
                  <a:cxn ang="0">
                    <a:pos x="1100" y="1566"/>
                  </a:cxn>
                  <a:cxn ang="0">
                    <a:pos x="1146" y="1300"/>
                  </a:cxn>
                  <a:cxn ang="0">
                    <a:pos x="1146" y="1026"/>
                  </a:cxn>
                  <a:cxn ang="0">
                    <a:pos x="1100" y="758"/>
                  </a:cxn>
                  <a:cxn ang="0">
                    <a:pos x="1012" y="540"/>
                  </a:cxn>
                  <a:cxn ang="0">
                    <a:pos x="844" y="377"/>
                  </a:cxn>
                  <a:cxn ang="0">
                    <a:pos x="592" y="267"/>
                  </a:cxn>
                  <a:cxn ang="0">
                    <a:pos x="467" y="209"/>
                  </a:cxn>
                  <a:cxn ang="0">
                    <a:pos x="592" y="110"/>
                  </a:cxn>
                  <a:cxn ang="0">
                    <a:pos x="634" y="110"/>
                  </a:cxn>
                  <a:cxn ang="0">
                    <a:pos x="718" y="49"/>
                  </a:cxn>
                </a:cxnLst>
                <a:rect l="0" t="0" r="r" b="b"/>
                <a:pathLst>
                  <a:path w="1146" h="1733">
                    <a:moveTo>
                      <a:pt x="718" y="49"/>
                    </a:moveTo>
                    <a:lnTo>
                      <a:pt x="467" y="0"/>
                    </a:lnTo>
                    <a:lnTo>
                      <a:pt x="294" y="49"/>
                    </a:lnTo>
                    <a:lnTo>
                      <a:pt x="78" y="159"/>
                    </a:lnTo>
                    <a:lnTo>
                      <a:pt x="0" y="209"/>
                    </a:lnTo>
                    <a:lnTo>
                      <a:pt x="211" y="319"/>
                    </a:lnTo>
                    <a:lnTo>
                      <a:pt x="340" y="209"/>
                    </a:lnTo>
                    <a:lnTo>
                      <a:pt x="421" y="267"/>
                    </a:lnTo>
                    <a:lnTo>
                      <a:pt x="592" y="319"/>
                    </a:lnTo>
                    <a:lnTo>
                      <a:pt x="760" y="484"/>
                    </a:lnTo>
                    <a:lnTo>
                      <a:pt x="932" y="643"/>
                    </a:lnTo>
                    <a:lnTo>
                      <a:pt x="932" y="864"/>
                    </a:lnTo>
                    <a:lnTo>
                      <a:pt x="970" y="1026"/>
                    </a:lnTo>
                    <a:lnTo>
                      <a:pt x="932" y="1300"/>
                    </a:lnTo>
                    <a:lnTo>
                      <a:pt x="890" y="1459"/>
                    </a:lnTo>
                    <a:lnTo>
                      <a:pt x="932" y="1622"/>
                    </a:lnTo>
                    <a:lnTo>
                      <a:pt x="1012" y="1733"/>
                    </a:lnTo>
                    <a:lnTo>
                      <a:pt x="1100" y="1566"/>
                    </a:lnTo>
                    <a:lnTo>
                      <a:pt x="1146" y="1300"/>
                    </a:lnTo>
                    <a:lnTo>
                      <a:pt x="1146" y="1026"/>
                    </a:lnTo>
                    <a:lnTo>
                      <a:pt x="1100" y="758"/>
                    </a:lnTo>
                    <a:lnTo>
                      <a:pt x="1012" y="540"/>
                    </a:lnTo>
                    <a:lnTo>
                      <a:pt x="844" y="377"/>
                    </a:lnTo>
                    <a:lnTo>
                      <a:pt x="592" y="267"/>
                    </a:lnTo>
                    <a:lnTo>
                      <a:pt x="467" y="209"/>
                    </a:lnTo>
                    <a:lnTo>
                      <a:pt x="592" y="110"/>
                    </a:lnTo>
                    <a:lnTo>
                      <a:pt x="634" y="110"/>
                    </a:lnTo>
                    <a:lnTo>
                      <a:pt x="718" y="4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17" name="Freeform 45"/>
              <p:cNvSpPr/>
              <p:nvPr/>
            </p:nvSpPr>
            <p:spPr bwMode="auto">
              <a:xfrm>
                <a:off x="6131" y="7797"/>
                <a:ext cx="172" cy="189"/>
              </a:xfrm>
              <a:custGeom>
                <a:avLst/>
                <a:gdLst/>
                <a:ahLst/>
                <a:cxnLst>
                  <a:cxn ang="0">
                    <a:pos x="47" y="0"/>
                  </a:cxn>
                  <a:cxn ang="0">
                    <a:pos x="299" y="218"/>
                  </a:cxn>
                  <a:cxn ang="0">
                    <a:pos x="557" y="382"/>
                  </a:cxn>
                  <a:cxn ang="0">
                    <a:pos x="685" y="436"/>
                  </a:cxn>
                  <a:cxn ang="0">
                    <a:pos x="387" y="382"/>
                  </a:cxn>
                  <a:cxn ang="0">
                    <a:pos x="341" y="710"/>
                  </a:cxn>
                  <a:cxn ang="0">
                    <a:pos x="219" y="760"/>
                  </a:cxn>
                  <a:cxn ang="0">
                    <a:pos x="173" y="274"/>
                  </a:cxn>
                  <a:cxn ang="0">
                    <a:pos x="0" y="168"/>
                  </a:cxn>
                  <a:cxn ang="0">
                    <a:pos x="47" y="0"/>
                  </a:cxn>
                </a:cxnLst>
                <a:rect l="0" t="0" r="r" b="b"/>
                <a:pathLst>
                  <a:path w="685" h="760">
                    <a:moveTo>
                      <a:pt x="47" y="0"/>
                    </a:moveTo>
                    <a:lnTo>
                      <a:pt x="299" y="218"/>
                    </a:lnTo>
                    <a:lnTo>
                      <a:pt x="557" y="382"/>
                    </a:lnTo>
                    <a:lnTo>
                      <a:pt x="685" y="436"/>
                    </a:lnTo>
                    <a:lnTo>
                      <a:pt x="387" y="382"/>
                    </a:lnTo>
                    <a:lnTo>
                      <a:pt x="341" y="710"/>
                    </a:lnTo>
                    <a:lnTo>
                      <a:pt x="219" y="760"/>
                    </a:lnTo>
                    <a:lnTo>
                      <a:pt x="173" y="274"/>
                    </a:lnTo>
                    <a:lnTo>
                      <a:pt x="0" y="16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18" name="Freeform 46"/>
              <p:cNvSpPr/>
              <p:nvPr/>
            </p:nvSpPr>
            <p:spPr bwMode="auto">
              <a:xfrm>
                <a:off x="5688" y="7770"/>
                <a:ext cx="137" cy="108"/>
              </a:xfrm>
              <a:custGeom>
                <a:avLst/>
                <a:gdLst/>
                <a:ahLst/>
                <a:cxnLst>
                  <a:cxn ang="0">
                    <a:pos x="426" y="0"/>
                  </a:cxn>
                  <a:cxn ang="0">
                    <a:pos x="298" y="106"/>
                  </a:cxn>
                  <a:cxn ang="0">
                    <a:pos x="128" y="216"/>
                  </a:cxn>
                  <a:cxn ang="0">
                    <a:pos x="0" y="434"/>
                  </a:cxn>
                  <a:cxn ang="0">
                    <a:pos x="87" y="434"/>
                  </a:cxn>
                  <a:cxn ang="0">
                    <a:pos x="210" y="274"/>
                  </a:cxn>
                  <a:cxn ang="0">
                    <a:pos x="338" y="106"/>
                  </a:cxn>
                  <a:cxn ang="0">
                    <a:pos x="550" y="0"/>
                  </a:cxn>
                  <a:cxn ang="0">
                    <a:pos x="550" y="59"/>
                  </a:cxn>
                  <a:cxn ang="0">
                    <a:pos x="426" y="0"/>
                  </a:cxn>
                </a:cxnLst>
                <a:rect l="0" t="0" r="r" b="b"/>
                <a:pathLst>
                  <a:path w="550" h="434">
                    <a:moveTo>
                      <a:pt x="426" y="0"/>
                    </a:moveTo>
                    <a:lnTo>
                      <a:pt x="298" y="106"/>
                    </a:lnTo>
                    <a:lnTo>
                      <a:pt x="128" y="216"/>
                    </a:lnTo>
                    <a:lnTo>
                      <a:pt x="0" y="434"/>
                    </a:lnTo>
                    <a:lnTo>
                      <a:pt x="87" y="434"/>
                    </a:lnTo>
                    <a:lnTo>
                      <a:pt x="210" y="274"/>
                    </a:lnTo>
                    <a:lnTo>
                      <a:pt x="338" y="106"/>
                    </a:lnTo>
                    <a:lnTo>
                      <a:pt x="550" y="0"/>
                    </a:lnTo>
                    <a:lnTo>
                      <a:pt x="550" y="59"/>
                    </a:lnTo>
                    <a:lnTo>
                      <a:pt x="42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19" name="Freeform 47"/>
              <p:cNvSpPr/>
              <p:nvPr/>
            </p:nvSpPr>
            <p:spPr bwMode="auto">
              <a:xfrm>
                <a:off x="5688" y="7624"/>
                <a:ext cx="178" cy="189"/>
              </a:xfrm>
              <a:custGeom>
                <a:avLst/>
                <a:gdLst/>
                <a:ahLst/>
                <a:cxnLst>
                  <a:cxn ang="0">
                    <a:pos x="594" y="0"/>
                  </a:cxn>
                  <a:cxn ang="0">
                    <a:pos x="550" y="110"/>
                  </a:cxn>
                  <a:cxn ang="0">
                    <a:pos x="426" y="52"/>
                  </a:cxn>
                  <a:cxn ang="0">
                    <a:pos x="380" y="216"/>
                  </a:cxn>
                  <a:cxn ang="0">
                    <a:pos x="298" y="162"/>
                  </a:cxn>
                  <a:cxn ang="0">
                    <a:pos x="298" y="269"/>
                  </a:cxn>
                  <a:cxn ang="0">
                    <a:pos x="210" y="269"/>
                  </a:cxn>
                  <a:cxn ang="0">
                    <a:pos x="128" y="326"/>
                  </a:cxn>
                  <a:cxn ang="0">
                    <a:pos x="128" y="432"/>
                  </a:cxn>
                  <a:cxn ang="0">
                    <a:pos x="41" y="432"/>
                  </a:cxn>
                  <a:cxn ang="0">
                    <a:pos x="0" y="593"/>
                  </a:cxn>
                  <a:cxn ang="0">
                    <a:pos x="0" y="757"/>
                  </a:cxn>
                  <a:cxn ang="0">
                    <a:pos x="128" y="652"/>
                  </a:cxn>
                  <a:cxn ang="0">
                    <a:pos x="256" y="652"/>
                  </a:cxn>
                  <a:cxn ang="0">
                    <a:pos x="380" y="432"/>
                  </a:cxn>
                  <a:cxn ang="0">
                    <a:pos x="508" y="432"/>
                  </a:cxn>
                  <a:cxn ang="0">
                    <a:pos x="594" y="376"/>
                  </a:cxn>
                  <a:cxn ang="0">
                    <a:pos x="678" y="376"/>
                  </a:cxn>
                  <a:cxn ang="0">
                    <a:pos x="724" y="216"/>
                  </a:cxn>
                  <a:cxn ang="0">
                    <a:pos x="594" y="0"/>
                  </a:cxn>
                </a:cxnLst>
                <a:rect l="0" t="0" r="r" b="b"/>
                <a:pathLst>
                  <a:path w="724" h="757">
                    <a:moveTo>
                      <a:pt x="594" y="0"/>
                    </a:moveTo>
                    <a:lnTo>
                      <a:pt x="550" y="110"/>
                    </a:lnTo>
                    <a:lnTo>
                      <a:pt x="426" y="52"/>
                    </a:lnTo>
                    <a:lnTo>
                      <a:pt x="380" y="216"/>
                    </a:lnTo>
                    <a:lnTo>
                      <a:pt x="298" y="162"/>
                    </a:lnTo>
                    <a:lnTo>
                      <a:pt x="298" y="269"/>
                    </a:lnTo>
                    <a:lnTo>
                      <a:pt x="210" y="269"/>
                    </a:lnTo>
                    <a:lnTo>
                      <a:pt x="128" y="326"/>
                    </a:lnTo>
                    <a:lnTo>
                      <a:pt x="128" y="432"/>
                    </a:lnTo>
                    <a:lnTo>
                      <a:pt x="41" y="432"/>
                    </a:lnTo>
                    <a:lnTo>
                      <a:pt x="0" y="593"/>
                    </a:lnTo>
                    <a:lnTo>
                      <a:pt x="0" y="757"/>
                    </a:lnTo>
                    <a:lnTo>
                      <a:pt x="128" y="652"/>
                    </a:lnTo>
                    <a:lnTo>
                      <a:pt x="256" y="652"/>
                    </a:lnTo>
                    <a:lnTo>
                      <a:pt x="380" y="432"/>
                    </a:lnTo>
                    <a:lnTo>
                      <a:pt x="508" y="432"/>
                    </a:lnTo>
                    <a:lnTo>
                      <a:pt x="594" y="376"/>
                    </a:lnTo>
                    <a:lnTo>
                      <a:pt x="678" y="376"/>
                    </a:lnTo>
                    <a:lnTo>
                      <a:pt x="724" y="216"/>
                    </a:lnTo>
                    <a:lnTo>
                      <a:pt x="5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20" name="Freeform 48"/>
              <p:cNvSpPr/>
              <p:nvPr/>
            </p:nvSpPr>
            <p:spPr bwMode="auto">
              <a:xfrm>
                <a:off x="5677" y="7866"/>
                <a:ext cx="181" cy="81"/>
              </a:xfrm>
              <a:custGeom>
                <a:avLst/>
                <a:gdLst/>
                <a:ahLst/>
                <a:cxnLst>
                  <a:cxn ang="0">
                    <a:pos x="0" y="326"/>
                  </a:cxn>
                  <a:cxn ang="0">
                    <a:pos x="169" y="162"/>
                  </a:cxn>
                  <a:cxn ang="0">
                    <a:pos x="379" y="54"/>
                  </a:cxn>
                  <a:cxn ang="0">
                    <a:pos x="549" y="0"/>
                  </a:cxn>
                  <a:cxn ang="0">
                    <a:pos x="681" y="54"/>
                  </a:cxn>
                  <a:cxn ang="0">
                    <a:pos x="719" y="108"/>
                  </a:cxn>
                  <a:cxn ang="0">
                    <a:pos x="635" y="162"/>
                  </a:cxn>
                  <a:cxn ang="0">
                    <a:pos x="591" y="217"/>
                  </a:cxn>
                  <a:cxn ang="0">
                    <a:pos x="507" y="272"/>
                  </a:cxn>
                  <a:cxn ang="0">
                    <a:pos x="421" y="217"/>
                  </a:cxn>
                  <a:cxn ang="0">
                    <a:pos x="421" y="162"/>
                  </a:cxn>
                  <a:cxn ang="0">
                    <a:pos x="251" y="217"/>
                  </a:cxn>
                  <a:cxn ang="0">
                    <a:pos x="169" y="326"/>
                  </a:cxn>
                  <a:cxn ang="0">
                    <a:pos x="128" y="326"/>
                  </a:cxn>
                  <a:cxn ang="0">
                    <a:pos x="0" y="326"/>
                  </a:cxn>
                </a:cxnLst>
                <a:rect l="0" t="0" r="r" b="b"/>
                <a:pathLst>
                  <a:path w="719" h="326">
                    <a:moveTo>
                      <a:pt x="0" y="326"/>
                    </a:moveTo>
                    <a:lnTo>
                      <a:pt x="169" y="162"/>
                    </a:lnTo>
                    <a:lnTo>
                      <a:pt x="379" y="54"/>
                    </a:lnTo>
                    <a:lnTo>
                      <a:pt x="549" y="0"/>
                    </a:lnTo>
                    <a:lnTo>
                      <a:pt x="681" y="54"/>
                    </a:lnTo>
                    <a:lnTo>
                      <a:pt x="719" y="108"/>
                    </a:lnTo>
                    <a:lnTo>
                      <a:pt x="635" y="162"/>
                    </a:lnTo>
                    <a:lnTo>
                      <a:pt x="591" y="217"/>
                    </a:lnTo>
                    <a:lnTo>
                      <a:pt x="507" y="272"/>
                    </a:lnTo>
                    <a:lnTo>
                      <a:pt x="421" y="217"/>
                    </a:lnTo>
                    <a:lnTo>
                      <a:pt x="421" y="162"/>
                    </a:lnTo>
                    <a:lnTo>
                      <a:pt x="251" y="217"/>
                    </a:lnTo>
                    <a:lnTo>
                      <a:pt x="169" y="326"/>
                    </a:lnTo>
                    <a:lnTo>
                      <a:pt x="128" y="326"/>
                    </a:lnTo>
                    <a:lnTo>
                      <a:pt x="0" y="32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21" name="Freeform 49"/>
              <p:cNvSpPr/>
              <p:nvPr/>
            </p:nvSpPr>
            <p:spPr bwMode="auto">
              <a:xfrm>
                <a:off x="5953" y="7878"/>
                <a:ext cx="148" cy="8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3" y="0"/>
                  </a:cxn>
                  <a:cxn ang="0">
                    <a:pos x="331" y="0"/>
                  </a:cxn>
                  <a:cxn ang="0">
                    <a:pos x="458" y="54"/>
                  </a:cxn>
                  <a:cxn ang="0">
                    <a:pos x="545" y="163"/>
                  </a:cxn>
                  <a:cxn ang="0">
                    <a:pos x="591" y="272"/>
                  </a:cxn>
                  <a:cxn ang="0">
                    <a:pos x="545" y="323"/>
                  </a:cxn>
                  <a:cxn ang="0">
                    <a:pos x="419" y="323"/>
                  </a:cxn>
                  <a:cxn ang="0">
                    <a:pos x="331" y="272"/>
                  </a:cxn>
                  <a:cxn ang="0">
                    <a:pos x="293" y="163"/>
                  </a:cxn>
                  <a:cxn ang="0">
                    <a:pos x="377" y="163"/>
                  </a:cxn>
                  <a:cxn ang="0">
                    <a:pos x="293" y="108"/>
                  </a:cxn>
                  <a:cxn ang="0">
                    <a:pos x="163" y="108"/>
                  </a:cxn>
                  <a:cxn ang="0">
                    <a:pos x="0" y="163"/>
                  </a:cxn>
                  <a:cxn ang="0">
                    <a:pos x="0" y="0"/>
                  </a:cxn>
                </a:cxnLst>
                <a:rect l="0" t="0" r="r" b="b"/>
                <a:pathLst>
                  <a:path w="591" h="323">
                    <a:moveTo>
                      <a:pt x="0" y="0"/>
                    </a:moveTo>
                    <a:lnTo>
                      <a:pt x="163" y="0"/>
                    </a:lnTo>
                    <a:lnTo>
                      <a:pt x="331" y="0"/>
                    </a:lnTo>
                    <a:lnTo>
                      <a:pt x="458" y="54"/>
                    </a:lnTo>
                    <a:lnTo>
                      <a:pt x="545" y="163"/>
                    </a:lnTo>
                    <a:lnTo>
                      <a:pt x="591" y="272"/>
                    </a:lnTo>
                    <a:lnTo>
                      <a:pt x="545" y="323"/>
                    </a:lnTo>
                    <a:lnTo>
                      <a:pt x="419" y="323"/>
                    </a:lnTo>
                    <a:lnTo>
                      <a:pt x="331" y="272"/>
                    </a:lnTo>
                    <a:lnTo>
                      <a:pt x="293" y="163"/>
                    </a:lnTo>
                    <a:lnTo>
                      <a:pt x="377" y="163"/>
                    </a:lnTo>
                    <a:lnTo>
                      <a:pt x="293" y="108"/>
                    </a:lnTo>
                    <a:lnTo>
                      <a:pt x="163" y="108"/>
                    </a:lnTo>
                    <a:lnTo>
                      <a:pt x="0" y="1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22" name="Freeform 50"/>
              <p:cNvSpPr/>
              <p:nvPr/>
            </p:nvSpPr>
            <p:spPr bwMode="auto">
              <a:xfrm>
                <a:off x="5665" y="7985"/>
                <a:ext cx="169" cy="6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7" y="55"/>
                  </a:cxn>
                  <a:cxn ang="0">
                    <a:pos x="128" y="0"/>
                  </a:cxn>
                  <a:cxn ang="0">
                    <a:pos x="174" y="55"/>
                  </a:cxn>
                  <a:cxn ang="0">
                    <a:pos x="297" y="0"/>
                  </a:cxn>
                  <a:cxn ang="0">
                    <a:pos x="385" y="55"/>
                  </a:cxn>
                  <a:cxn ang="0">
                    <a:pos x="467" y="0"/>
                  </a:cxn>
                  <a:cxn ang="0">
                    <a:pos x="513" y="55"/>
                  </a:cxn>
                  <a:cxn ang="0">
                    <a:pos x="681" y="110"/>
                  </a:cxn>
                  <a:cxn ang="0">
                    <a:pos x="513" y="165"/>
                  </a:cxn>
                  <a:cxn ang="0">
                    <a:pos x="425" y="274"/>
                  </a:cxn>
                  <a:cxn ang="0">
                    <a:pos x="297" y="165"/>
                  </a:cxn>
                  <a:cxn ang="0">
                    <a:pos x="174" y="217"/>
                  </a:cxn>
                  <a:cxn ang="0">
                    <a:pos x="128" y="110"/>
                  </a:cxn>
                  <a:cxn ang="0">
                    <a:pos x="87" y="165"/>
                  </a:cxn>
                  <a:cxn ang="0">
                    <a:pos x="0" y="0"/>
                  </a:cxn>
                </a:cxnLst>
                <a:rect l="0" t="0" r="r" b="b"/>
                <a:pathLst>
                  <a:path w="681" h="274">
                    <a:moveTo>
                      <a:pt x="0" y="0"/>
                    </a:moveTo>
                    <a:lnTo>
                      <a:pt x="87" y="55"/>
                    </a:lnTo>
                    <a:lnTo>
                      <a:pt x="128" y="0"/>
                    </a:lnTo>
                    <a:lnTo>
                      <a:pt x="174" y="55"/>
                    </a:lnTo>
                    <a:lnTo>
                      <a:pt x="297" y="0"/>
                    </a:lnTo>
                    <a:lnTo>
                      <a:pt x="385" y="55"/>
                    </a:lnTo>
                    <a:lnTo>
                      <a:pt x="467" y="0"/>
                    </a:lnTo>
                    <a:lnTo>
                      <a:pt x="513" y="55"/>
                    </a:lnTo>
                    <a:lnTo>
                      <a:pt x="681" y="110"/>
                    </a:lnTo>
                    <a:lnTo>
                      <a:pt x="513" y="165"/>
                    </a:lnTo>
                    <a:lnTo>
                      <a:pt x="425" y="274"/>
                    </a:lnTo>
                    <a:lnTo>
                      <a:pt x="297" y="165"/>
                    </a:lnTo>
                    <a:lnTo>
                      <a:pt x="174" y="217"/>
                    </a:lnTo>
                    <a:lnTo>
                      <a:pt x="128" y="110"/>
                    </a:lnTo>
                    <a:lnTo>
                      <a:pt x="87" y="1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23" name="Freeform 51"/>
              <p:cNvSpPr/>
              <p:nvPr/>
            </p:nvSpPr>
            <p:spPr bwMode="auto">
              <a:xfrm>
                <a:off x="5973" y="8012"/>
                <a:ext cx="116" cy="69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214" y="55"/>
                  </a:cxn>
                  <a:cxn ang="0">
                    <a:pos x="252" y="0"/>
                  </a:cxn>
                  <a:cxn ang="0">
                    <a:pos x="340" y="107"/>
                  </a:cxn>
                  <a:cxn ang="0">
                    <a:pos x="425" y="107"/>
                  </a:cxn>
                  <a:cxn ang="0">
                    <a:pos x="466" y="164"/>
                  </a:cxn>
                  <a:cxn ang="0">
                    <a:pos x="379" y="217"/>
                  </a:cxn>
                  <a:cxn ang="0">
                    <a:pos x="298" y="270"/>
                  </a:cxn>
                  <a:cxn ang="0">
                    <a:pos x="169" y="164"/>
                  </a:cxn>
                  <a:cxn ang="0">
                    <a:pos x="84" y="217"/>
                  </a:cxn>
                  <a:cxn ang="0">
                    <a:pos x="0" y="107"/>
                  </a:cxn>
                  <a:cxn ang="0">
                    <a:pos x="84" y="0"/>
                  </a:cxn>
                </a:cxnLst>
                <a:rect l="0" t="0" r="r" b="b"/>
                <a:pathLst>
                  <a:path w="466" h="270">
                    <a:moveTo>
                      <a:pt x="84" y="0"/>
                    </a:moveTo>
                    <a:lnTo>
                      <a:pt x="214" y="55"/>
                    </a:lnTo>
                    <a:lnTo>
                      <a:pt x="252" y="0"/>
                    </a:lnTo>
                    <a:lnTo>
                      <a:pt x="340" y="107"/>
                    </a:lnTo>
                    <a:lnTo>
                      <a:pt x="425" y="107"/>
                    </a:lnTo>
                    <a:lnTo>
                      <a:pt x="466" y="164"/>
                    </a:lnTo>
                    <a:lnTo>
                      <a:pt x="379" y="217"/>
                    </a:lnTo>
                    <a:lnTo>
                      <a:pt x="298" y="270"/>
                    </a:lnTo>
                    <a:lnTo>
                      <a:pt x="169" y="164"/>
                    </a:lnTo>
                    <a:lnTo>
                      <a:pt x="84" y="217"/>
                    </a:lnTo>
                    <a:lnTo>
                      <a:pt x="0" y="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24" name="Freeform 52"/>
              <p:cNvSpPr/>
              <p:nvPr/>
            </p:nvSpPr>
            <p:spPr bwMode="auto">
              <a:xfrm>
                <a:off x="5932" y="7958"/>
                <a:ext cx="42" cy="20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9" y="274"/>
                  </a:cxn>
                  <a:cxn ang="0">
                    <a:pos x="126" y="436"/>
                  </a:cxn>
                  <a:cxn ang="0">
                    <a:pos x="126" y="656"/>
                  </a:cxn>
                  <a:cxn ang="0">
                    <a:pos x="89" y="816"/>
                  </a:cxn>
                  <a:cxn ang="0">
                    <a:pos x="168" y="489"/>
                  </a:cxn>
                  <a:cxn ang="0">
                    <a:pos x="168" y="274"/>
                  </a:cxn>
                  <a:cxn ang="0">
                    <a:pos x="89" y="109"/>
                  </a:cxn>
                  <a:cxn ang="0">
                    <a:pos x="0" y="0"/>
                  </a:cxn>
                </a:cxnLst>
                <a:rect l="0" t="0" r="r" b="b"/>
                <a:pathLst>
                  <a:path w="168" h="816">
                    <a:moveTo>
                      <a:pt x="0" y="0"/>
                    </a:moveTo>
                    <a:lnTo>
                      <a:pt x="89" y="274"/>
                    </a:lnTo>
                    <a:lnTo>
                      <a:pt x="126" y="436"/>
                    </a:lnTo>
                    <a:lnTo>
                      <a:pt x="126" y="656"/>
                    </a:lnTo>
                    <a:lnTo>
                      <a:pt x="89" y="816"/>
                    </a:lnTo>
                    <a:lnTo>
                      <a:pt x="168" y="489"/>
                    </a:lnTo>
                    <a:lnTo>
                      <a:pt x="168" y="274"/>
                    </a:lnTo>
                    <a:lnTo>
                      <a:pt x="89" y="1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25" name="Freeform 53"/>
              <p:cNvSpPr/>
              <p:nvPr/>
            </p:nvSpPr>
            <p:spPr bwMode="auto">
              <a:xfrm>
                <a:off x="5623" y="8189"/>
                <a:ext cx="508" cy="312"/>
              </a:xfrm>
              <a:custGeom>
                <a:avLst/>
                <a:gdLst/>
                <a:ahLst/>
                <a:cxnLst>
                  <a:cxn ang="0">
                    <a:pos x="507" y="0"/>
                  </a:cxn>
                  <a:cxn ang="0">
                    <a:pos x="379" y="110"/>
                  </a:cxn>
                  <a:cxn ang="0">
                    <a:pos x="164" y="110"/>
                  </a:cxn>
                  <a:cxn ang="0">
                    <a:pos x="84" y="159"/>
                  </a:cxn>
                  <a:cxn ang="0">
                    <a:pos x="0" y="266"/>
                  </a:cxn>
                  <a:cxn ang="0">
                    <a:pos x="0" y="379"/>
                  </a:cxn>
                  <a:cxn ang="0">
                    <a:pos x="40" y="542"/>
                  </a:cxn>
                  <a:cxn ang="0">
                    <a:pos x="128" y="647"/>
                  </a:cxn>
                  <a:cxn ang="0">
                    <a:pos x="210" y="699"/>
                  </a:cxn>
                  <a:cxn ang="0">
                    <a:pos x="292" y="699"/>
                  </a:cxn>
                  <a:cxn ang="0">
                    <a:pos x="379" y="699"/>
                  </a:cxn>
                  <a:cxn ang="0">
                    <a:pos x="425" y="815"/>
                  </a:cxn>
                  <a:cxn ang="0">
                    <a:pos x="549" y="975"/>
                  </a:cxn>
                  <a:cxn ang="0">
                    <a:pos x="677" y="1139"/>
                  </a:cxn>
                  <a:cxn ang="0">
                    <a:pos x="845" y="1246"/>
                  </a:cxn>
                  <a:cxn ang="0">
                    <a:pos x="1055" y="1246"/>
                  </a:cxn>
                  <a:cxn ang="0">
                    <a:pos x="1227" y="1193"/>
                  </a:cxn>
                  <a:cxn ang="0">
                    <a:pos x="1353" y="1083"/>
                  </a:cxn>
                  <a:cxn ang="0">
                    <a:pos x="1564" y="1083"/>
                  </a:cxn>
                  <a:cxn ang="0">
                    <a:pos x="1647" y="920"/>
                  </a:cxn>
                  <a:cxn ang="0">
                    <a:pos x="1735" y="815"/>
                  </a:cxn>
                  <a:cxn ang="0">
                    <a:pos x="1861" y="815"/>
                  </a:cxn>
                  <a:cxn ang="0">
                    <a:pos x="1945" y="699"/>
                  </a:cxn>
                  <a:cxn ang="0">
                    <a:pos x="2024" y="542"/>
                  </a:cxn>
                  <a:cxn ang="0">
                    <a:pos x="1987" y="433"/>
                  </a:cxn>
                  <a:cxn ang="0">
                    <a:pos x="1907" y="323"/>
                  </a:cxn>
                  <a:cxn ang="0">
                    <a:pos x="1945" y="483"/>
                  </a:cxn>
                  <a:cxn ang="0">
                    <a:pos x="1945" y="647"/>
                  </a:cxn>
                  <a:cxn ang="0">
                    <a:pos x="1861" y="699"/>
                  </a:cxn>
                  <a:cxn ang="0">
                    <a:pos x="1774" y="598"/>
                  </a:cxn>
                  <a:cxn ang="0">
                    <a:pos x="1647" y="647"/>
                  </a:cxn>
                  <a:cxn ang="0">
                    <a:pos x="1609" y="647"/>
                  </a:cxn>
                  <a:cxn ang="0">
                    <a:pos x="1522" y="815"/>
                  </a:cxn>
                  <a:cxn ang="0">
                    <a:pos x="1395" y="920"/>
                  </a:cxn>
                  <a:cxn ang="0">
                    <a:pos x="1181" y="920"/>
                  </a:cxn>
                  <a:cxn ang="0">
                    <a:pos x="975" y="920"/>
                  </a:cxn>
                  <a:cxn ang="0">
                    <a:pos x="801" y="863"/>
                  </a:cxn>
                  <a:cxn ang="0">
                    <a:pos x="631" y="757"/>
                  </a:cxn>
                  <a:cxn ang="0">
                    <a:pos x="549" y="699"/>
                  </a:cxn>
                  <a:cxn ang="0">
                    <a:pos x="461" y="598"/>
                  </a:cxn>
                  <a:cxn ang="0">
                    <a:pos x="425" y="542"/>
                  </a:cxn>
                  <a:cxn ang="0">
                    <a:pos x="251" y="542"/>
                  </a:cxn>
                  <a:cxn ang="0">
                    <a:pos x="128" y="542"/>
                  </a:cxn>
                  <a:cxn ang="0">
                    <a:pos x="40" y="542"/>
                  </a:cxn>
                  <a:cxn ang="0">
                    <a:pos x="40" y="433"/>
                  </a:cxn>
                  <a:cxn ang="0">
                    <a:pos x="84" y="323"/>
                  </a:cxn>
                  <a:cxn ang="0">
                    <a:pos x="128" y="216"/>
                  </a:cxn>
                  <a:cxn ang="0">
                    <a:pos x="251" y="216"/>
                  </a:cxn>
                  <a:cxn ang="0">
                    <a:pos x="379" y="216"/>
                  </a:cxn>
                  <a:cxn ang="0">
                    <a:pos x="425" y="266"/>
                  </a:cxn>
                  <a:cxn ang="0">
                    <a:pos x="631" y="110"/>
                  </a:cxn>
                  <a:cxn ang="0">
                    <a:pos x="507" y="0"/>
                  </a:cxn>
                </a:cxnLst>
                <a:rect l="0" t="0" r="r" b="b"/>
                <a:pathLst>
                  <a:path w="2024" h="1246">
                    <a:moveTo>
                      <a:pt x="507" y="0"/>
                    </a:moveTo>
                    <a:lnTo>
                      <a:pt x="379" y="110"/>
                    </a:lnTo>
                    <a:lnTo>
                      <a:pt x="164" y="110"/>
                    </a:lnTo>
                    <a:lnTo>
                      <a:pt x="84" y="159"/>
                    </a:lnTo>
                    <a:lnTo>
                      <a:pt x="0" y="266"/>
                    </a:lnTo>
                    <a:lnTo>
                      <a:pt x="0" y="379"/>
                    </a:lnTo>
                    <a:lnTo>
                      <a:pt x="40" y="542"/>
                    </a:lnTo>
                    <a:lnTo>
                      <a:pt x="128" y="647"/>
                    </a:lnTo>
                    <a:lnTo>
                      <a:pt x="210" y="699"/>
                    </a:lnTo>
                    <a:lnTo>
                      <a:pt x="292" y="699"/>
                    </a:lnTo>
                    <a:lnTo>
                      <a:pt x="379" y="699"/>
                    </a:lnTo>
                    <a:lnTo>
                      <a:pt x="425" y="815"/>
                    </a:lnTo>
                    <a:lnTo>
                      <a:pt x="549" y="975"/>
                    </a:lnTo>
                    <a:lnTo>
                      <a:pt x="677" y="1139"/>
                    </a:lnTo>
                    <a:lnTo>
                      <a:pt x="845" y="1246"/>
                    </a:lnTo>
                    <a:lnTo>
                      <a:pt x="1055" y="1246"/>
                    </a:lnTo>
                    <a:lnTo>
                      <a:pt x="1227" y="1193"/>
                    </a:lnTo>
                    <a:lnTo>
                      <a:pt x="1353" y="1083"/>
                    </a:lnTo>
                    <a:lnTo>
                      <a:pt x="1564" y="1083"/>
                    </a:lnTo>
                    <a:lnTo>
                      <a:pt x="1647" y="920"/>
                    </a:lnTo>
                    <a:lnTo>
                      <a:pt x="1735" y="815"/>
                    </a:lnTo>
                    <a:lnTo>
                      <a:pt x="1861" y="815"/>
                    </a:lnTo>
                    <a:lnTo>
                      <a:pt x="1945" y="699"/>
                    </a:lnTo>
                    <a:lnTo>
                      <a:pt x="2024" y="542"/>
                    </a:lnTo>
                    <a:lnTo>
                      <a:pt x="1987" y="433"/>
                    </a:lnTo>
                    <a:lnTo>
                      <a:pt x="1907" y="323"/>
                    </a:lnTo>
                    <a:lnTo>
                      <a:pt x="1945" y="483"/>
                    </a:lnTo>
                    <a:lnTo>
                      <a:pt x="1945" y="647"/>
                    </a:lnTo>
                    <a:lnTo>
                      <a:pt x="1861" y="699"/>
                    </a:lnTo>
                    <a:lnTo>
                      <a:pt x="1774" y="598"/>
                    </a:lnTo>
                    <a:lnTo>
                      <a:pt x="1647" y="647"/>
                    </a:lnTo>
                    <a:lnTo>
                      <a:pt x="1609" y="647"/>
                    </a:lnTo>
                    <a:lnTo>
                      <a:pt x="1522" y="815"/>
                    </a:lnTo>
                    <a:lnTo>
                      <a:pt x="1395" y="920"/>
                    </a:lnTo>
                    <a:lnTo>
                      <a:pt x="1181" y="920"/>
                    </a:lnTo>
                    <a:lnTo>
                      <a:pt x="975" y="920"/>
                    </a:lnTo>
                    <a:lnTo>
                      <a:pt x="801" y="863"/>
                    </a:lnTo>
                    <a:lnTo>
                      <a:pt x="631" y="757"/>
                    </a:lnTo>
                    <a:lnTo>
                      <a:pt x="549" y="699"/>
                    </a:lnTo>
                    <a:lnTo>
                      <a:pt x="461" y="598"/>
                    </a:lnTo>
                    <a:lnTo>
                      <a:pt x="425" y="542"/>
                    </a:lnTo>
                    <a:lnTo>
                      <a:pt x="251" y="542"/>
                    </a:lnTo>
                    <a:lnTo>
                      <a:pt x="128" y="542"/>
                    </a:lnTo>
                    <a:lnTo>
                      <a:pt x="40" y="542"/>
                    </a:lnTo>
                    <a:lnTo>
                      <a:pt x="40" y="433"/>
                    </a:lnTo>
                    <a:lnTo>
                      <a:pt x="84" y="323"/>
                    </a:lnTo>
                    <a:lnTo>
                      <a:pt x="128" y="216"/>
                    </a:lnTo>
                    <a:lnTo>
                      <a:pt x="251" y="216"/>
                    </a:lnTo>
                    <a:lnTo>
                      <a:pt x="379" y="216"/>
                    </a:lnTo>
                    <a:lnTo>
                      <a:pt x="425" y="266"/>
                    </a:lnTo>
                    <a:lnTo>
                      <a:pt x="631" y="110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26" name="Freeform 54"/>
              <p:cNvSpPr/>
              <p:nvPr/>
            </p:nvSpPr>
            <p:spPr bwMode="auto">
              <a:xfrm>
                <a:off x="5412" y="8312"/>
                <a:ext cx="879" cy="339"/>
              </a:xfrm>
              <a:custGeom>
                <a:avLst/>
                <a:gdLst/>
                <a:ahLst/>
                <a:cxnLst>
                  <a:cxn ang="0">
                    <a:pos x="596" y="0"/>
                  </a:cxn>
                  <a:cxn ang="0">
                    <a:pos x="387" y="115"/>
                  </a:cxn>
                  <a:cxn ang="0">
                    <a:pos x="214" y="164"/>
                  </a:cxn>
                  <a:cxn ang="0">
                    <a:pos x="89" y="216"/>
                  </a:cxn>
                  <a:cxn ang="0">
                    <a:pos x="46" y="332"/>
                  </a:cxn>
                  <a:cxn ang="0">
                    <a:pos x="0" y="547"/>
                  </a:cxn>
                  <a:cxn ang="0">
                    <a:pos x="89" y="710"/>
                  </a:cxn>
                  <a:cxn ang="0">
                    <a:pos x="214" y="873"/>
                  </a:cxn>
                  <a:cxn ang="0">
                    <a:pos x="298" y="926"/>
                  </a:cxn>
                  <a:cxn ang="0">
                    <a:pos x="387" y="979"/>
                  </a:cxn>
                  <a:cxn ang="0">
                    <a:pos x="298" y="816"/>
                  </a:cxn>
                  <a:cxn ang="0">
                    <a:pos x="214" y="600"/>
                  </a:cxn>
                  <a:cxn ang="0">
                    <a:pos x="260" y="492"/>
                  </a:cxn>
                  <a:cxn ang="0">
                    <a:pos x="341" y="492"/>
                  </a:cxn>
                  <a:cxn ang="0">
                    <a:pos x="596" y="710"/>
                  </a:cxn>
                  <a:cxn ang="0">
                    <a:pos x="936" y="816"/>
                  </a:cxn>
                  <a:cxn ang="0">
                    <a:pos x="1359" y="926"/>
                  </a:cxn>
                  <a:cxn ang="0">
                    <a:pos x="1953" y="926"/>
                  </a:cxn>
                  <a:cxn ang="0">
                    <a:pos x="2499" y="926"/>
                  </a:cxn>
                  <a:cxn ang="0">
                    <a:pos x="2839" y="873"/>
                  </a:cxn>
                  <a:cxn ang="0">
                    <a:pos x="3217" y="816"/>
                  </a:cxn>
                  <a:cxn ang="0">
                    <a:pos x="3049" y="1089"/>
                  </a:cxn>
                  <a:cxn ang="0">
                    <a:pos x="2923" y="1357"/>
                  </a:cxn>
                  <a:cxn ang="0">
                    <a:pos x="3175" y="1032"/>
                  </a:cxn>
                  <a:cxn ang="0">
                    <a:pos x="3305" y="926"/>
                  </a:cxn>
                  <a:cxn ang="0">
                    <a:pos x="3433" y="873"/>
                  </a:cxn>
                  <a:cxn ang="0">
                    <a:pos x="3515" y="763"/>
                  </a:cxn>
                  <a:cxn ang="0">
                    <a:pos x="3477" y="656"/>
                  </a:cxn>
                  <a:cxn ang="0">
                    <a:pos x="3515" y="547"/>
                  </a:cxn>
                  <a:cxn ang="0">
                    <a:pos x="3388" y="437"/>
                  </a:cxn>
                  <a:cxn ang="0">
                    <a:pos x="3217" y="380"/>
                  </a:cxn>
                  <a:cxn ang="0">
                    <a:pos x="3137" y="332"/>
                  </a:cxn>
                  <a:cxn ang="0">
                    <a:pos x="3011" y="216"/>
                  </a:cxn>
                  <a:cxn ang="0">
                    <a:pos x="2965" y="164"/>
                  </a:cxn>
                  <a:cxn ang="0">
                    <a:pos x="2876" y="216"/>
                  </a:cxn>
                  <a:cxn ang="0">
                    <a:pos x="2839" y="332"/>
                  </a:cxn>
                  <a:cxn ang="0">
                    <a:pos x="2965" y="492"/>
                  </a:cxn>
                  <a:cxn ang="0">
                    <a:pos x="3049" y="600"/>
                  </a:cxn>
                  <a:cxn ang="0">
                    <a:pos x="3137" y="710"/>
                  </a:cxn>
                  <a:cxn ang="0">
                    <a:pos x="2923" y="763"/>
                  </a:cxn>
                  <a:cxn ang="0">
                    <a:pos x="2499" y="873"/>
                  </a:cxn>
                  <a:cxn ang="0">
                    <a:pos x="2119" y="873"/>
                  </a:cxn>
                  <a:cxn ang="0">
                    <a:pos x="1653" y="873"/>
                  </a:cxn>
                  <a:cxn ang="0">
                    <a:pos x="1016" y="763"/>
                  </a:cxn>
                  <a:cxn ang="0">
                    <a:pos x="637" y="600"/>
                  </a:cxn>
                  <a:cxn ang="0">
                    <a:pos x="424" y="437"/>
                  </a:cxn>
                  <a:cxn ang="0">
                    <a:pos x="682" y="332"/>
                  </a:cxn>
                  <a:cxn ang="0">
                    <a:pos x="764" y="216"/>
                  </a:cxn>
                  <a:cxn ang="0">
                    <a:pos x="722" y="115"/>
                  </a:cxn>
                  <a:cxn ang="0">
                    <a:pos x="596" y="0"/>
                  </a:cxn>
                </a:cxnLst>
                <a:rect l="0" t="0" r="r" b="b"/>
                <a:pathLst>
                  <a:path w="3515" h="1357">
                    <a:moveTo>
                      <a:pt x="596" y="0"/>
                    </a:moveTo>
                    <a:lnTo>
                      <a:pt x="387" y="115"/>
                    </a:lnTo>
                    <a:lnTo>
                      <a:pt x="214" y="164"/>
                    </a:lnTo>
                    <a:lnTo>
                      <a:pt x="89" y="216"/>
                    </a:lnTo>
                    <a:lnTo>
                      <a:pt x="46" y="332"/>
                    </a:lnTo>
                    <a:lnTo>
                      <a:pt x="0" y="547"/>
                    </a:lnTo>
                    <a:lnTo>
                      <a:pt x="89" y="710"/>
                    </a:lnTo>
                    <a:lnTo>
                      <a:pt x="214" y="873"/>
                    </a:lnTo>
                    <a:lnTo>
                      <a:pt x="298" y="926"/>
                    </a:lnTo>
                    <a:lnTo>
                      <a:pt x="387" y="979"/>
                    </a:lnTo>
                    <a:lnTo>
                      <a:pt x="298" y="816"/>
                    </a:lnTo>
                    <a:lnTo>
                      <a:pt x="214" y="600"/>
                    </a:lnTo>
                    <a:lnTo>
                      <a:pt x="260" y="492"/>
                    </a:lnTo>
                    <a:lnTo>
                      <a:pt x="341" y="492"/>
                    </a:lnTo>
                    <a:lnTo>
                      <a:pt x="596" y="710"/>
                    </a:lnTo>
                    <a:lnTo>
                      <a:pt x="936" y="816"/>
                    </a:lnTo>
                    <a:lnTo>
                      <a:pt x="1359" y="926"/>
                    </a:lnTo>
                    <a:lnTo>
                      <a:pt x="1953" y="926"/>
                    </a:lnTo>
                    <a:lnTo>
                      <a:pt x="2499" y="926"/>
                    </a:lnTo>
                    <a:lnTo>
                      <a:pt x="2839" y="873"/>
                    </a:lnTo>
                    <a:lnTo>
                      <a:pt x="3217" y="816"/>
                    </a:lnTo>
                    <a:lnTo>
                      <a:pt x="3049" y="1089"/>
                    </a:lnTo>
                    <a:lnTo>
                      <a:pt x="2923" y="1357"/>
                    </a:lnTo>
                    <a:lnTo>
                      <a:pt x="3175" y="1032"/>
                    </a:lnTo>
                    <a:lnTo>
                      <a:pt x="3305" y="926"/>
                    </a:lnTo>
                    <a:lnTo>
                      <a:pt x="3433" y="873"/>
                    </a:lnTo>
                    <a:lnTo>
                      <a:pt x="3515" y="763"/>
                    </a:lnTo>
                    <a:lnTo>
                      <a:pt x="3477" y="656"/>
                    </a:lnTo>
                    <a:lnTo>
                      <a:pt x="3515" y="547"/>
                    </a:lnTo>
                    <a:lnTo>
                      <a:pt x="3388" y="437"/>
                    </a:lnTo>
                    <a:lnTo>
                      <a:pt x="3217" y="380"/>
                    </a:lnTo>
                    <a:lnTo>
                      <a:pt x="3137" y="332"/>
                    </a:lnTo>
                    <a:lnTo>
                      <a:pt x="3011" y="216"/>
                    </a:lnTo>
                    <a:lnTo>
                      <a:pt x="2965" y="164"/>
                    </a:lnTo>
                    <a:lnTo>
                      <a:pt x="2876" y="216"/>
                    </a:lnTo>
                    <a:lnTo>
                      <a:pt x="2839" y="332"/>
                    </a:lnTo>
                    <a:lnTo>
                      <a:pt x="2965" y="492"/>
                    </a:lnTo>
                    <a:lnTo>
                      <a:pt x="3049" y="600"/>
                    </a:lnTo>
                    <a:lnTo>
                      <a:pt x="3137" y="710"/>
                    </a:lnTo>
                    <a:lnTo>
                      <a:pt x="2923" y="763"/>
                    </a:lnTo>
                    <a:lnTo>
                      <a:pt x="2499" y="873"/>
                    </a:lnTo>
                    <a:lnTo>
                      <a:pt x="2119" y="873"/>
                    </a:lnTo>
                    <a:lnTo>
                      <a:pt x="1653" y="873"/>
                    </a:lnTo>
                    <a:lnTo>
                      <a:pt x="1016" y="763"/>
                    </a:lnTo>
                    <a:lnTo>
                      <a:pt x="637" y="600"/>
                    </a:lnTo>
                    <a:lnTo>
                      <a:pt x="424" y="437"/>
                    </a:lnTo>
                    <a:lnTo>
                      <a:pt x="682" y="332"/>
                    </a:lnTo>
                    <a:lnTo>
                      <a:pt x="764" y="216"/>
                    </a:lnTo>
                    <a:lnTo>
                      <a:pt x="722" y="115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27" name="Freeform 55"/>
              <p:cNvSpPr/>
              <p:nvPr/>
            </p:nvSpPr>
            <p:spPr bwMode="auto">
              <a:xfrm>
                <a:off x="5772" y="8608"/>
                <a:ext cx="148" cy="6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8" y="270"/>
                  </a:cxn>
                  <a:cxn ang="0">
                    <a:pos x="128" y="0"/>
                  </a:cxn>
                  <a:cxn ang="0">
                    <a:pos x="256" y="270"/>
                  </a:cxn>
                  <a:cxn ang="0">
                    <a:pos x="302" y="110"/>
                  </a:cxn>
                  <a:cxn ang="0">
                    <a:pos x="429" y="270"/>
                  </a:cxn>
                  <a:cxn ang="0">
                    <a:pos x="512" y="218"/>
                  </a:cxn>
                  <a:cxn ang="0">
                    <a:pos x="592" y="110"/>
                  </a:cxn>
                  <a:cxn ang="0">
                    <a:pos x="554" y="53"/>
                  </a:cxn>
                  <a:cxn ang="0">
                    <a:pos x="466" y="110"/>
                  </a:cxn>
                  <a:cxn ang="0">
                    <a:pos x="340" y="0"/>
                  </a:cxn>
                  <a:cxn ang="0">
                    <a:pos x="256" y="0"/>
                  </a:cxn>
                  <a:cxn ang="0">
                    <a:pos x="170" y="0"/>
                  </a:cxn>
                  <a:cxn ang="0">
                    <a:pos x="88" y="53"/>
                  </a:cxn>
                  <a:cxn ang="0">
                    <a:pos x="0" y="0"/>
                  </a:cxn>
                </a:cxnLst>
                <a:rect l="0" t="0" r="r" b="b"/>
                <a:pathLst>
                  <a:path w="592" h="270">
                    <a:moveTo>
                      <a:pt x="0" y="0"/>
                    </a:moveTo>
                    <a:lnTo>
                      <a:pt x="128" y="270"/>
                    </a:lnTo>
                    <a:lnTo>
                      <a:pt x="128" y="0"/>
                    </a:lnTo>
                    <a:lnTo>
                      <a:pt x="256" y="270"/>
                    </a:lnTo>
                    <a:lnTo>
                      <a:pt x="302" y="110"/>
                    </a:lnTo>
                    <a:lnTo>
                      <a:pt x="429" y="270"/>
                    </a:lnTo>
                    <a:lnTo>
                      <a:pt x="512" y="218"/>
                    </a:lnTo>
                    <a:lnTo>
                      <a:pt x="592" y="110"/>
                    </a:lnTo>
                    <a:lnTo>
                      <a:pt x="554" y="53"/>
                    </a:lnTo>
                    <a:lnTo>
                      <a:pt x="466" y="110"/>
                    </a:lnTo>
                    <a:lnTo>
                      <a:pt x="340" y="0"/>
                    </a:lnTo>
                    <a:lnTo>
                      <a:pt x="256" y="0"/>
                    </a:lnTo>
                    <a:lnTo>
                      <a:pt x="170" y="0"/>
                    </a:lnTo>
                    <a:lnTo>
                      <a:pt x="88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28" name="Freeform 56"/>
              <p:cNvSpPr/>
              <p:nvPr/>
            </p:nvSpPr>
            <p:spPr bwMode="auto">
              <a:xfrm>
                <a:off x="5795" y="8770"/>
                <a:ext cx="30" cy="6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0" y="270"/>
                  </a:cxn>
                  <a:cxn ang="0">
                    <a:pos x="124" y="54"/>
                  </a:cxn>
                  <a:cxn ang="0">
                    <a:pos x="0" y="0"/>
                  </a:cxn>
                </a:cxnLst>
                <a:rect l="0" t="0" r="r" b="b"/>
                <a:pathLst>
                  <a:path w="124" h="270">
                    <a:moveTo>
                      <a:pt x="0" y="0"/>
                    </a:moveTo>
                    <a:lnTo>
                      <a:pt x="40" y="270"/>
                    </a:lnTo>
                    <a:lnTo>
                      <a:pt x="124" y="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29" name="Freeform 57"/>
              <p:cNvSpPr/>
              <p:nvPr/>
            </p:nvSpPr>
            <p:spPr bwMode="auto">
              <a:xfrm>
                <a:off x="5834" y="8785"/>
                <a:ext cx="53" cy="4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0" y="163"/>
                  </a:cxn>
                  <a:cxn ang="0">
                    <a:pos x="210" y="0"/>
                  </a:cxn>
                  <a:cxn ang="0">
                    <a:pos x="0" y="0"/>
                  </a:cxn>
                </a:cxnLst>
                <a:rect l="0" t="0" r="r" b="b"/>
                <a:pathLst>
                  <a:path w="210" h="163">
                    <a:moveTo>
                      <a:pt x="0" y="0"/>
                    </a:moveTo>
                    <a:lnTo>
                      <a:pt x="130" y="163"/>
                    </a:lnTo>
                    <a:lnTo>
                      <a:pt x="2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30" name="Freeform 58"/>
              <p:cNvSpPr/>
              <p:nvPr/>
            </p:nvSpPr>
            <p:spPr bwMode="auto">
              <a:xfrm>
                <a:off x="5294" y="7839"/>
                <a:ext cx="362" cy="365"/>
              </a:xfrm>
              <a:custGeom>
                <a:avLst/>
                <a:gdLst/>
                <a:ahLst/>
                <a:cxnLst>
                  <a:cxn ang="0">
                    <a:pos x="1317" y="0"/>
                  </a:cxn>
                  <a:cxn ang="0">
                    <a:pos x="1187" y="160"/>
                  </a:cxn>
                  <a:cxn ang="0">
                    <a:pos x="1187" y="378"/>
                  </a:cxn>
                  <a:cxn ang="0">
                    <a:pos x="1147" y="542"/>
                  </a:cxn>
                  <a:cxn ang="0">
                    <a:pos x="937" y="432"/>
                  </a:cxn>
                  <a:cxn ang="0">
                    <a:pos x="679" y="378"/>
                  </a:cxn>
                  <a:cxn ang="0">
                    <a:pos x="591" y="378"/>
                  </a:cxn>
                  <a:cxn ang="0">
                    <a:pos x="385" y="432"/>
                  </a:cxn>
                  <a:cxn ang="0">
                    <a:pos x="213" y="542"/>
                  </a:cxn>
                  <a:cxn ang="0">
                    <a:pos x="46" y="757"/>
                  </a:cxn>
                  <a:cxn ang="0">
                    <a:pos x="0" y="972"/>
                  </a:cxn>
                  <a:cxn ang="0">
                    <a:pos x="46" y="1193"/>
                  </a:cxn>
                  <a:cxn ang="0">
                    <a:pos x="87" y="1349"/>
                  </a:cxn>
                  <a:cxn ang="0">
                    <a:pos x="213" y="1407"/>
                  </a:cxn>
                  <a:cxn ang="0">
                    <a:pos x="298" y="1463"/>
                  </a:cxn>
                  <a:cxn ang="0">
                    <a:pos x="385" y="1463"/>
                  </a:cxn>
                  <a:cxn ang="0">
                    <a:pos x="427" y="1407"/>
                  </a:cxn>
                  <a:cxn ang="0">
                    <a:pos x="255" y="1349"/>
                  </a:cxn>
                  <a:cxn ang="0">
                    <a:pos x="213" y="1193"/>
                  </a:cxn>
                  <a:cxn ang="0">
                    <a:pos x="213" y="1083"/>
                  </a:cxn>
                  <a:cxn ang="0">
                    <a:pos x="255" y="919"/>
                  </a:cxn>
                  <a:cxn ang="0">
                    <a:pos x="298" y="757"/>
                  </a:cxn>
                  <a:cxn ang="0">
                    <a:pos x="465" y="647"/>
                  </a:cxn>
                  <a:cxn ang="0">
                    <a:pos x="637" y="592"/>
                  </a:cxn>
                  <a:cxn ang="0">
                    <a:pos x="679" y="542"/>
                  </a:cxn>
                  <a:cxn ang="0">
                    <a:pos x="806" y="542"/>
                  </a:cxn>
                  <a:cxn ang="0">
                    <a:pos x="977" y="647"/>
                  </a:cxn>
                  <a:cxn ang="0">
                    <a:pos x="1015" y="647"/>
                  </a:cxn>
                  <a:cxn ang="0">
                    <a:pos x="889" y="866"/>
                  </a:cxn>
                  <a:cxn ang="0">
                    <a:pos x="852" y="919"/>
                  </a:cxn>
                  <a:cxn ang="0">
                    <a:pos x="725" y="866"/>
                  </a:cxn>
                  <a:cxn ang="0">
                    <a:pos x="591" y="757"/>
                  </a:cxn>
                  <a:cxn ang="0">
                    <a:pos x="465" y="702"/>
                  </a:cxn>
                  <a:cxn ang="0">
                    <a:pos x="385" y="757"/>
                  </a:cxn>
                  <a:cxn ang="0">
                    <a:pos x="340" y="919"/>
                  </a:cxn>
                  <a:cxn ang="0">
                    <a:pos x="385" y="1025"/>
                  </a:cxn>
                  <a:cxn ang="0">
                    <a:pos x="511" y="972"/>
                  </a:cxn>
                  <a:cxn ang="0">
                    <a:pos x="511" y="1083"/>
                  </a:cxn>
                  <a:cxn ang="0">
                    <a:pos x="511" y="1193"/>
                  </a:cxn>
                  <a:cxn ang="0">
                    <a:pos x="591" y="1299"/>
                  </a:cxn>
                  <a:cxn ang="0">
                    <a:pos x="679" y="1193"/>
                  </a:cxn>
                  <a:cxn ang="0">
                    <a:pos x="763" y="1139"/>
                  </a:cxn>
                  <a:cxn ang="0">
                    <a:pos x="806" y="1243"/>
                  </a:cxn>
                  <a:cxn ang="0">
                    <a:pos x="889" y="1299"/>
                  </a:cxn>
                  <a:cxn ang="0">
                    <a:pos x="977" y="1349"/>
                  </a:cxn>
                  <a:cxn ang="0">
                    <a:pos x="977" y="1193"/>
                  </a:cxn>
                  <a:cxn ang="0">
                    <a:pos x="977" y="1083"/>
                  </a:cxn>
                  <a:cxn ang="0">
                    <a:pos x="1015" y="972"/>
                  </a:cxn>
                  <a:cxn ang="0">
                    <a:pos x="1147" y="809"/>
                  </a:cxn>
                  <a:cxn ang="0">
                    <a:pos x="1187" y="702"/>
                  </a:cxn>
                  <a:cxn ang="0">
                    <a:pos x="1187" y="592"/>
                  </a:cxn>
                  <a:cxn ang="0">
                    <a:pos x="1275" y="483"/>
                  </a:cxn>
                  <a:cxn ang="0">
                    <a:pos x="1275" y="378"/>
                  </a:cxn>
                  <a:cxn ang="0">
                    <a:pos x="1317" y="268"/>
                  </a:cxn>
                  <a:cxn ang="0">
                    <a:pos x="1357" y="160"/>
                  </a:cxn>
                  <a:cxn ang="0">
                    <a:pos x="1445" y="50"/>
                  </a:cxn>
                  <a:cxn ang="0">
                    <a:pos x="1357" y="0"/>
                  </a:cxn>
                  <a:cxn ang="0">
                    <a:pos x="1317" y="0"/>
                  </a:cxn>
                </a:cxnLst>
                <a:rect l="0" t="0" r="r" b="b"/>
                <a:pathLst>
                  <a:path w="1445" h="1463">
                    <a:moveTo>
                      <a:pt x="1317" y="0"/>
                    </a:moveTo>
                    <a:lnTo>
                      <a:pt x="1187" y="160"/>
                    </a:lnTo>
                    <a:lnTo>
                      <a:pt x="1187" y="378"/>
                    </a:lnTo>
                    <a:lnTo>
                      <a:pt x="1147" y="542"/>
                    </a:lnTo>
                    <a:lnTo>
                      <a:pt x="937" y="432"/>
                    </a:lnTo>
                    <a:lnTo>
                      <a:pt x="679" y="378"/>
                    </a:lnTo>
                    <a:lnTo>
                      <a:pt x="591" y="378"/>
                    </a:lnTo>
                    <a:lnTo>
                      <a:pt x="385" y="432"/>
                    </a:lnTo>
                    <a:lnTo>
                      <a:pt x="213" y="542"/>
                    </a:lnTo>
                    <a:lnTo>
                      <a:pt x="46" y="757"/>
                    </a:lnTo>
                    <a:lnTo>
                      <a:pt x="0" y="972"/>
                    </a:lnTo>
                    <a:lnTo>
                      <a:pt x="46" y="1193"/>
                    </a:lnTo>
                    <a:lnTo>
                      <a:pt x="87" y="1349"/>
                    </a:lnTo>
                    <a:lnTo>
                      <a:pt x="213" y="1407"/>
                    </a:lnTo>
                    <a:lnTo>
                      <a:pt x="298" y="1463"/>
                    </a:lnTo>
                    <a:lnTo>
                      <a:pt x="385" y="1463"/>
                    </a:lnTo>
                    <a:lnTo>
                      <a:pt x="427" y="1407"/>
                    </a:lnTo>
                    <a:lnTo>
                      <a:pt x="255" y="1349"/>
                    </a:lnTo>
                    <a:lnTo>
                      <a:pt x="213" y="1193"/>
                    </a:lnTo>
                    <a:lnTo>
                      <a:pt x="213" y="1083"/>
                    </a:lnTo>
                    <a:lnTo>
                      <a:pt x="255" y="919"/>
                    </a:lnTo>
                    <a:lnTo>
                      <a:pt x="298" y="757"/>
                    </a:lnTo>
                    <a:lnTo>
                      <a:pt x="465" y="647"/>
                    </a:lnTo>
                    <a:lnTo>
                      <a:pt x="637" y="592"/>
                    </a:lnTo>
                    <a:lnTo>
                      <a:pt x="679" y="542"/>
                    </a:lnTo>
                    <a:lnTo>
                      <a:pt x="806" y="542"/>
                    </a:lnTo>
                    <a:lnTo>
                      <a:pt x="977" y="647"/>
                    </a:lnTo>
                    <a:lnTo>
                      <a:pt x="1015" y="647"/>
                    </a:lnTo>
                    <a:lnTo>
                      <a:pt x="889" y="866"/>
                    </a:lnTo>
                    <a:lnTo>
                      <a:pt x="852" y="919"/>
                    </a:lnTo>
                    <a:lnTo>
                      <a:pt x="725" y="866"/>
                    </a:lnTo>
                    <a:lnTo>
                      <a:pt x="591" y="757"/>
                    </a:lnTo>
                    <a:lnTo>
                      <a:pt x="465" y="702"/>
                    </a:lnTo>
                    <a:lnTo>
                      <a:pt x="385" y="757"/>
                    </a:lnTo>
                    <a:lnTo>
                      <a:pt x="340" y="919"/>
                    </a:lnTo>
                    <a:lnTo>
                      <a:pt x="385" y="1025"/>
                    </a:lnTo>
                    <a:lnTo>
                      <a:pt x="511" y="972"/>
                    </a:lnTo>
                    <a:lnTo>
                      <a:pt x="511" y="1083"/>
                    </a:lnTo>
                    <a:lnTo>
                      <a:pt x="511" y="1193"/>
                    </a:lnTo>
                    <a:lnTo>
                      <a:pt x="591" y="1299"/>
                    </a:lnTo>
                    <a:lnTo>
                      <a:pt x="679" y="1193"/>
                    </a:lnTo>
                    <a:lnTo>
                      <a:pt x="763" y="1139"/>
                    </a:lnTo>
                    <a:lnTo>
                      <a:pt x="806" y="1243"/>
                    </a:lnTo>
                    <a:lnTo>
                      <a:pt x="889" y="1299"/>
                    </a:lnTo>
                    <a:lnTo>
                      <a:pt x="977" y="1349"/>
                    </a:lnTo>
                    <a:lnTo>
                      <a:pt x="977" y="1193"/>
                    </a:lnTo>
                    <a:lnTo>
                      <a:pt x="977" y="1083"/>
                    </a:lnTo>
                    <a:lnTo>
                      <a:pt x="1015" y="972"/>
                    </a:lnTo>
                    <a:lnTo>
                      <a:pt x="1147" y="809"/>
                    </a:lnTo>
                    <a:lnTo>
                      <a:pt x="1187" y="702"/>
                    </a:lnTo>
                    <a:lnTo>
                      <a:pt x="1187" y="592"/>
                    </a:lnTo>
                    <a:lnTo>
                      <a:pt x="1275" y="483"/>
                    </a:lnTo>
                    <a:lnTo>
                      <a:pt x="1275" y="378"/>
                    </a:lnTo>
                    <a:lnTo>
                      <a:pt x="1317" y="268"/>
                    </a:lnTo>
                    <a:lnTo>
                      <a:pt x="1357" y="160"/>
                    </a:lnTo>
                    <a:lnTo>
                      <a:pt x="1445" y="50"/>
                    </a:lnTo>
                    <a:lnTo>
                      <a:pt x="1357" y="0"/>
                    </a:lnTo>
                    <a:lnTo>
                      <a:pt x="131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31" name="Freeform 59"/>
              <p:cNvSpPr/>
              <p:nvPr/>
            </p:nvSpPr>
            <p:spPr bwMode="auto">
              <a:xfrm>
                <a:off x="6196" y="7985"/>
                <a:ext cx="202" cy="258"/>
              </a:xfrm>
              <a:custGeom>
                <a:avLst/>
                <a:gdLst/>
                <a:ahLst/>
                <a:cxnLst>
                  <a:cxn ang="0">
                    <a:pos x="0" y="55"/>
                  </a:cxn>
                  <a:cxn ang="0">
                    <a:pos x="214" y="0"/>
                  </a:cxn>
                  <a:cxn ang="0">
                    <a:pos x="424" y="0"/>
                  </a:cxn>
                  <a:cxn ang="0">
                    <a:pos x="676" y="110"/>
                  </a:cxn>
                  <a:cxn ang="0">
                    <a:pos x="804" y="274"/>
                  </a:cxn>
                  <a:cxn ang="0">
                    <a:pos x="804" y="491"/>
                  </a:cxn>
                  <a:cxn ang="0">
                    <a:pos x="804" y="651"/>
                  </a:cxn>
                  <a:cxn ang="0">
                    <a:pos x="763" y="815"/>
                  </a:cxn>
                  <a:cxn ang="0">
                    <a:pos x="630" y="925"/>
                  </a:cxn>
                  <a:cxn ang="0">
                    <a:pos x="549" y="1031"/>
                  </a:cxn>
                  <a:cxn ang="0">
                    <a:pos x="466" y="974"/>
                  </a:cxn>
                  <a:cxn ang="0">
                    <a:pos x="549" y="651"/>
                  </a:cxn>
                  <a:cxn ang="0">
                    <a:pos x="630" y="491"/>
                  </a:cxn>
                  <a:cxn ang="0">
                    <a:pos x="676" y="327"/>
                  </a:cxn>
                  <a:cxn ang="0">
                    <a:pos x="630" y="217"/>
                  </a:cxn>
                  <a:cxn ang="0">
                    <a:pos x="466" y="165"/>
                  </a:cxn>
                  <a:cxn ang="0">
                    <a:pos x="296" y="165"/>
                  </a:cxn>
                  <a:cxn ang="0">
                    <a:pos x="168" y="217"/>
                  </a:cxn>
                  <a:cxn ang="0">
                    <a:pos x="0" y="55"/>
                  </a:cxn>
                </a:cxnLst>
                <a:rect l="0" t="0" r="r" b="b"/>
                <a:pathLst>
                  <a:path w="804" h="1031">
                    <a:moveTo>
                      <a:pt x="0" y="55"/>
                    </a:moveTo>
                    <a:lnTo>
                      <a:pt x="214" y="0"/>
                    </a:lnTo>
                    <a:lnTo>
                      <a:pt x="424" y="0"/>
                    </a:lnTo>
                    <a:lnTo>
                      <a:pt x="676" y="110"/>
                    </a:lnTo>
                    <a:lnTo>
                      <a:pt x="804" y="274"/>
                    </a:lnTo>
                    <a:lnTo>
                      <a:pt x="804" y="491"/>
                    </a:lnTo>
                    <a:lnTo>
                      <a:pt x="804" y="651"/>
                    </a:lnTo>
                    <a:lnTo>
                      <a:pt x="763" y="815"/>
                    </a:lnTo>
                    <a:lnTo>
                      <a:pt x="630" y="925"/>
                    </a:lnTo>
                    <a:lnTo>
                      <a:pt x="549" y="1031"/>
                    </a:lnTo>
                    <a:lnTo>
                      <a:pt x="466" y="974"/>
                    </a:lnTo>
                    <a:lnTo>
                      <a:pt x="549" y="651"/>
                    </a:lnTo>
                    <a:lnTo>
                      <a:pt x="630" y="491"/>
                    </a:lnTo>
                    <a:lnTo>
                      <a:pt x="676" y="327"/>
                    </a:lnTo>
                    <a:lnTo>
                      <a:pt x="630" y="217"/>
                    </a:lnTo>
                    <a:lnTo>
                      <a:pt x="466" y="165"/>
                    </a:lnTo>
                    <a:lnTo>
                      <a:pt x="296" y="165"/>
                    </a:lnTo>
                    <a:lnTo>
                      <a:pt x="168" y="217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32" name="Freeform 60"/>
              <p:cNvSpPr/>
              <p:nvPr/>
            </p:nvSpPr>
            <p:spPr bwMode="auto">
              <a:xfrm>
                <a:off x="5285" y="8039"/>
                <a:ext cx="1122" cy="977"/>
              </a:xfrm>
              <a:custGeom>
                <a:avLst/>
                <a:gdLst/>
                <a:ahLst/>
                <a:cxnLst>
                  <a:cxn ang="0">
                    <a:pos x="504" y="540"/>
                  </a:cxn>
                  <a:cxn ang="0">
                    <a:pos x="126" y="1031"/>
                  </a:cxn>
                  <a:cxn ang="0">
                    <a:pos x="0" y="1681"/>
                  </a:cxn>
                  <a:cxn ang="0">
                    <a:pos x="252" y="2331"/>
                  </a:cxn>
                  <a:cxn ang="0">
                    <a:pos x="676" y="2713"/>
                  </a:cxn>
                  <a:cxn ang="0">
                    <a:pos x="976" y="3090"/>
                  </a:cxn>
                  <a:cxn ang="0">
                    <a:pos x="1396" y="3577"/>
                  </a:cxn>
                  <a:cxn ang="0">
                    <a:pos x="2033" y="3851"/>
                  </a:cxn>
                  <a:cxn ang="0">
                    <a:pos x="2672" y="3900"/>
                  </a:cxn>
                  <a:cxn ang="0">
                    <a:pos x="3427" y="3521"/>
                  </a:cxn>
                  <a:cxn ang="0">
                    <a:pos x="3809" y="3090"/>
                  </a:cxn>
                  <a:cxn ang="0">
                    <a:pos x="4190" y="2496"/>
                  </a:cxn>
                  <a:cxn ang="0">
                    <a:pos x="4485" y="1844"/>
                  </a:cxn>
                  <a:cxn ang="0">
                    <a:pos x="4445" y="1355"/>
                  </a:cxn>
                  <a:cxn ang="0">
                    <a:pos x="4235" y="864"/>
                  </a:cxn>
                  <a:cxn ang="0">
                    <a:pos x="4019" y="654"/>
                  </a:cxn>
                  <a:cxn ang="0">
                    <a:pos x="4107" y="384"/>
                  </a:cxn>
                  <a:cxn ang="0">
                    <a:pos x="4065" y="216"/>
                  </a:cxn>
                  <a:cxn ang="0">
                    <a:pos x="4190" y="110"/>
                  </a:cxn>
                  <a:cxn ang="0">
                    <a:pos x="3937" y="0"/>
                  </a:cxn>
                  <a:cxn ang="0">
                    <a:pos x="3679" y="274"/>
                  </a:cxn>
                  <a:cxn ang="0">
                    <a:pos x="3855" y="598"/>
                  </a:cxn>
                  <a:cxn ang="0">
                    <a:pos x="4271" y="1031"/>
                  </a:cxn>
                  <a:cxn ang="0">
                    <a:pos x="4358" y="1628"/>
                  </a:cxn>
                  <a:cxn ang="0">
                    <a:pos x="4107" y="2223"/>
                  </a:cxn>
                  <a:cxn ang="0">
                    <a:pos x="3721" y="2713"/>
                  </a:cxn>
                  <a:cxn ang="0">
                    <a:pos x="3301" y="3253"/>
                  </a:cxn>
                  <a:cxn ang="0">
                    <a:pos x="2709" y="3683"/>
                  </a:cxn>
                  <a:cxn ang="0">
                    <a:pos x="1987" y="3683"/>
                  </a:cxn>
                  <a:cxn ang="0">
                    <a:pos x="1356" y="3303"/>
                  </a:cxn>
                  <a:cxn ang="0">
                    <a:pos x="976" y="2820"/>
                  </a:cxn>
                  <a:cxn ang="0">
                    <a:pos x="593" y="2496"/>
                  </a:cxn>
                  <a:cxn ang="0">
                    <a:pos x="294" y="2060"/>
                  </a:cxn>
                  <a:cxn ang="0">
                    <a:pos x="252" y="1355"/>
                  </a:cxn>
                  <a:cxn ang="0">
                    <a:pos x="550" y="864"/>
                  </a:cxn>
                  <a:cxn ang="0">
                    <a:pos x="845" y="654"/>
                  </a:cxn>
                  <a:cxn ang="0">
                    <a:pos x="718" y="434"/>
                  </a:cxn>
                </a:cxnLst>
                <a:rect l="0" t="0" r="r" b="b"/>
                <a:pathLst>
                  <a:path w="4485" h="3900">
                    <a:moveTo>
                      <a:pt x="718" y="434"/>
                    </a:moveTo>
                    <a:lnTo>
                      <a:pt x="504" y="540"/>
                    </a:lnTo>
                    <a:lnTo>
                      <a:pt x="252" y="757"/>
                    </a:lnTo>
                    <a:lnTo>
                      <a:pt x="126" y="1031"/>
                    </a:lnTo>
                    <a:lnTo>
                      <a:pt x="39" y="1297"/>
                    </a:lnTo>
                    <a:lnTo>
                      <a:pt x="0" y="1681"/>
                    </a:lnTo>
                    <a:lnTo>
                      <a:pt x="126" y="2060"/>
                    </a:lnTo>
                    <a:lnTo>
                      <a:pt x="252" y="2331"/>
                    </a:lnTo>
                    <a:lnTo>
                      <a:pt x="466" y="2548"/>
                    </a:lnTo>
                    <a:lnTo>
                      <a:pt x="676" y="2713"/>
                    </a:lnTo>
                    <a:lnTo>
                      <a:pt x="845" y="2874"/>
                    </a:lnTo>
                    <a:lnTo>
                      <a:pt x="976" y="3090"/>
                    </a:lnTo>
                    <a:lnTo>
                      <a:pt x="1141" y="3303"/>
                    </a:lnTo>
                    <a:lnTo>
                      <a:pt x="1396" y="3577"/>
                    </a:lnTo>
                    <a:lnTo>
                      <a:pt x="1648" y="3737"/>
                    </a:lnTo>
                    <a:lnTo>
                      <a:pt x="2033" y="3851"/>
                    </a:lnTo>
                    <a:lnTo>
                      <a:pt x="2331" y="3900"/>
                    </a:lnTo>
                    <a:lnTo>
                      <a:pt x="2672" y="3900"/>
                    </a:lnTo>
                    <a:lnTo>
                      <a:pt x="2965" y="3851"/>
                    </a:lnTo>
                    <a:lnTo>
                      <a:pt x="3427" y="3521"/>
                    </a:lnTo>
                    <a:lnTo>
                      <a:pt x="3679" y="3253"/>
                    </a:lnTo>
                    <a:lnTo>
                      <a:pt x="3809" y="3090"/>
                    </a:lnTo>
                    <a:lnTo>
                      <a:pt x="4019" y="2761"/>
                    </a:lnTo>
                    <a:lnTo>
                      <a:pt x="4190" y="2496"/>
                    </a:lnTo>
                    <a:lnTo>
                      <a:pt x="4358" y="2278"/>
                    </a:lnTo>
                    <a:lnTo>
                      <a:pt x="4485" y="1844"/>
                    </a:lnTo>
                    <a:lnTo>
                      <a:pt x="4485" y="1573"/>
                    </a:lnTo>
                    <a:lnTo>
                      <a:pt x="4445" y="1355"/>
                    </a:lnTo>
                    <a:lnTo>
                      <a:pt x="4358" y="1081"/>
                    </a:lnTo>
                    <a:lnTo>
                      <a:pt x="4235" y="864"/>
                    </a:lnTo>
                    <a:lnTo>
                      <a:pt x="4065" y="708"/>
                    </a:lnTo>
                    <a:lnTo>
                      <a:pt x="4019" y="654"/>
                    </a:lnTo>
                    <a:lnTo>
                      <a:pt x="4147" y="540"/>
                    </a:lnTo>
                    <a:lnTo>
                      <a:pt x="4107" y="384"/>
                    </a:lnTo>
                    <a:lnTo>
                      <a:pt x="4019" y="274"/>
                    </a:lnTo>
                    <a:lnTo>
                      <a:pt x="4065" y="216"/>
                    </a:lnTo>
                    <a:lnTo>
                      <a:pt x="4147" y="274"/>
                    </a:lnTo>
                    <a:lnTo>
                      <a:pt x="4190" y="110"/>
                    </a:lnTo>
                    <a:lnTo>
                      <a:pt x="4147" y="0"/>
                    </a:lnTo>
                    <a:lnTo>
                      <a:pt x="3937" y="0"/>
                    </a:lnTo>
                    <a:lnTo>
                      <a:pt x="3809" y="110"/>
                    </a:lnTo>
                    <a:lnTo>
                      <a:pt x="3679" y="274"/>
                    </a:lnTo>
                    <a:lnTo>
                      <a:pt x="3679" y="384"/>
                    </a:lnTo>
                    <a:lnTo>
                      <a:pt x="3855" y="598"/>
                    </a:lnTo>
                    <a:lnTo>
                      <a:pt x="4019" y="814"/>
                    </a:lnTo>
                    <a:lnTo>
                      <a:pt x="4271" y="1031"/>
                    </a:lnTo>
                    <a:lnTo>
                      <a:pt x="4358" y="1355"/>
                    </a:lnTo>
                    <a:lnTo>
                      <a:pt x="4358" y="1628"/>
                    </a:lnTo>
                    <a:lnTo>
                      <a:pt x="4271" y="1954"/>
                    </a:lnTo>
                    <a:lnTo>
                      <a:pt x="4107" y="2223"/>
                    </a:lnTo>
                    <a:lnTo>
                      <a:pt x="3892" y="2438"/>
                    </a:lnTo>
                    <a:lnTo>
                      <a:pt x="3721" y="2713"/>
                    </a:lnTo>
                    <a:lnTo>
                      <a:pt x="3553" y="2980"/>
                    </a:lnTo>
                    <a:lnTo>
                      <a:pt x="3301" y="3253"/>
                    </a:lnTo>
                    <a:lnTo>
                      <a:pt x="3049" y="3521"/>
                    </a:lnTo>
                    <a:lnTo>
                      <a:pt x="2709" y="3683"/>
                    </a:lnTo>
                    <a:lnTo>
                      <a:pt x="2374" y="3683"/>
                    </a:lnTo>
                    <a:lnTo>
                      <a:pt x="1987" y="3683"/>
                    </a:lnTo>
                    <a:lnTo>
                      <a:pt x="1607" y="3577"/>
                    </a:lnTo>
                    <a:lnTo>
                      <a:pt x="1356" y="3303"/>
                    </a:lnTo>
                    <a:lnTo>
                      <a:pt x="1141" y="3090"/>
                    </a:lnTo>
                    <a:lnTo>
                      <a:pt x="976" y="2820"/>
                    </a:lnTo>
                    <a:lnTo>
                      <a:pt x="802" y="2603"/>
                    </a:lnTo>
                    <a:lnTo>
                      <a:pt x="593" y="2496"/>
                    </a:lnTo>
                    <a:lnTo>
                      <a:pt x="424" y="2278"/>
                    </a:lnTo>
                    <a:lnTo>
                      <a:pt x="294" y="2060"/>
                    </a:lnTo>
                    <a:lnTo>
                      <a:pt x="210" y="1681"/>
                    </a:lnTo>
                    <a:lnTo>
                      <a:pt x="252" y="1355"/>
                    </a:lnTo>
                    <a:lnTo>
                      <a:pt x="379" y="1081"/>
                    </a:lnTo>
                    <a:lnTo>
                      <a:pt x="550" y="864"/>
                    </a:lnTo>
                    <a:lnTo>
                      <a:pt x="718" y="757"/>
                    </a:lnTo>
                    <a:lnTo>
                      <a:pt x="845" y="654"/>
                    </a:lnTo>
                    <a:lnTo>
                      <a:pt x="891" y="490"/>
                    </a:lnTo>
                    <a:lnTo>
                      <a:pt x="718" y="43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33" name="Freeform 61"/>
              <p:cNvSpPr/>
              <p:nvPr/>
            </p:nvSpPr>
            <p:spPr bwMode="auto">
              <a:xfrm>
                <a:off x="5053" y="8866"/>
                <a:ext cx="549" cy="542"/>
              </a:xfrm>
              <a:custGeom>
                <a:avLst/>
                <a:gdLst/>
                <a:ahLst/>
                <a:cxnLst>
                  <a:cxn ang="0">
                    <a:pos x="2034" y="0"/>
                  </a:cxn>
                  <a:cxn ang="0">
                    <a:pos x="1862" y="110"/>
                  </a:cxn>
                  <a:cxn ang="0">
                    <a:pos x="1698" y="218"/>
                  </a:cxn>
                  <a:cxn ang="0">
                    <a:pos x="1527" y="328"/>
                  </a:cxn>
                  <a:cxn ang="0">
                    <a:pos x="1484" y="548"/>
                  </a:cxn>
                  <a:cxn ang="0">
                    <a:pos x="1438" y="597"/>
                  </a:cxn>
                  <a:cxn ang="0">
                    <a:pos x="1144" y="757"/>
                  </a:cxn>
                  <a:cxn ang="0">
                    <a:pos x="846" y="975"/>
                  </a:cxn>
                  <a:cxn ang="0">
                    <a:pos x="674" y="1140"/>
                  </a:cxn>
                  <a:cxn ang="0">
                    <a:pos x="594" y="1299"/>
                  </a:cxn>
                  <a:cxn ang="0">
                    <a:pos x="514" y="1517"/>
                  </a:cxn>
                  <a:cxn ang="0">
                    <a:pos x="380" y="1631"/>
                  </a:cxn>
                  <a:cxn ang="0">
                    <a:pos x="297" y="1680"/>
                  </a:cxn>
                  <a:cxn ang="0">
                    <a:pos x="88" y="1790"/>
                  </a:cxn>
                  <a:cxn ang="0">
                    <a:pos x="0" y="2004"/>
                  </a:cxn>
                  <a:cxn ang="0">
                    <a:pos x="0" y="2172"/>
                  </a:cxn>
                  <a:cxn ang="0">
                    <a:pos x="170" y="1957"/>
                  </a:cxn>
                  <a:cxn ang="0">
                    <a:pos x="297" y="1898"/>
                  </a:cxn>
                  <a:cxn ang="0">
                    <a:pos x="514" y="1790"/>
                  </a:cxn>
                  <a:cxn ang="0">
                    <a:pos x="636" y="1680"/>
                  </a:cxn>
                  <a:cxn ang="0">
                    <a:pos x="720" y="1517"/>
                  </a:cxn>
                  <a:cxn ang="0">
                    <a:pos x="934" y="1299"/>
                  </a:cxn>
                  <a:cxn ang="0">
                    <a:pos x="1144" y="1090"/>
                  </a:cxn>
                  <a:cxn ang="0">
                    <a:pos x="1400" y="975"/>
                  </a:cxn>
                  <a:cxn ang="0">
                    <a:pos x="1652" y="874"/>
                  </a:cxn>
                  <a:cxn ang="0">
                    <a:pos x="1698" y="757"/>
                  </a:cxn>
                  <a:cxn ang="0">
                    <a:pos x="1736" y="548"/>
                  </a:cxn>
                  <a:cxn ang="0">
                    <a:pos x="1862" y="380"/>
                  </a:cxn>
                  <a:cxn ang="0">
                    <a:pos x="2075" y="274"/>
                  </a:cxn>
                  <a:cxn ang="0">
                    <a:pos x="2202" y="218"/>
                  </a:cxn>
                  <a:cxn ang="0">
                    <a:pos x="2034" y="0"/>
                  </a:cxn>
                </a:cxnLst>
                <a:rect l="0" t="0" r="r" b="b"/>
                <a:pathLst>
                  <a:path w="2202" h="2172">
                    <a:moveTo>
                      <a:pt x="2034" y="0"/>
                    </a:moveTo>
                    <a:lnTo>
                      <a:pt x="1862" y="110"/>
                    </a:lnTo>
                    <a:lnTo>
                      <a:pt x="1698" y="218"/>
                    </a:lnTo>
                    <a:lnTo>
                      <a:pt x="1527" y="328"/>
                    </a:lnTo>
                    <a:lnTo>
                      <a:pt x="1484" y="548"/>
                    </a:lnTo>
                    <a:lnTo>
                      <a:pt x="1438" y="597"/>
                    </a:lnTo>
                    <a:lnTo>
                      <a:pt x="1144" y="757"/>
                    </a:lnTo>
                    <a:lnTo>
                      <a:pt x="846" y="975"/>
                    </a:lnTo>
                    <a:lnTo>
                      <a:pt x="674" y="1140"/>
                    </a:lnTo>
                    <a:lnTo>
                      <a:pt x="594" y="1299"/>
                    </a:lnTo>
                    <a:lnTo>
                      <a:pt x="514" y="1517"/>
                    </a:lnTo>
                    <a:lnTo>
                      <a:pt x="380" y="1631"/>
                    </a:lnTo>
                    <a:lnTo>
                      <a:pt x="297" y="1680"/>
                    </a:lnTo>
                    <a:lnTo>
                      <a:pt x="88" y="1790"/>
                    </a:lnTo>
                    <a:lnTo>
                      <a:pt x="0" y="2004"/>
                    </a:lnTo>
                    <a:lnTo>
                      <a:pt x="0" y="2172"/>
                    </a:lnTo>
                    <a:lnTo>
                      <a:pt x="170" y="1957"/>
                    </a:lnTo>
                    <a:lnTo>
                      <a:pt x="297" y="1898"/>
                    </a:lnTo>
                    <a:lnTo>
                      <a:pt x="514" y="1790"/>
                    </a:lnTo>
                    <a:lnTo>
                      <a:pt x="636" y="1680"/>
                    </a:lnTo>
                    <a:lnTo>
                      <a:pt x="720" y="1517"/>
                    </a:lnTo>
                    <a:lnTo>
                      <a:pt x="934" y="1299"/>
                    </a:lnTo>
                    <a:lnTo>
                      <a:pt x="1144" y="1090"/>
                    </a:lnTo>
                    <a:lnTo>
                      <a:pt x="1400" y="975"/>
                    </a:lnTo>
                    <a:lnTo>
                      <a:pt x="1652" y="874"/>
                    </a:lnTo>
                    <a:lnTo>
                      <a:pt x="1698" y="757"/>
                    </a:lnTo>
                    <a:lnTo>
                      <a:pt x="1736" y="548"/>
                    </a:lnTo>
                    <a:lnTo>
                      <a:pt x="1862" y="380"/>
                    </a:lnTo>
                    <a:lnTo>
                      <a:pt x="2075" y="274"/>
                    </a:lnTo>
                    <a:lnTo>
                      <a:pt x="2202" y="218"/>
                    </a:lnTo>
                    <a:lnTo>
                      <a:pt x="20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34" name="Freeform 62"/>
              <p:cNvSpPr/>
              <p:nvPr/>
            </p:nvSpPr>
            <p:spPr bwMode="auto">
              <a:xfrm>
                <a:off x="5181" y="9313"/>
                <a:ext cx="178" cy="54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295" y="0"/>
                  </a:cxn>
                  <a:cxn ang="0">
                    <a:pos x="584" y="0"/>
                  </a:cxn>
                  <a:cxn ang="0">
                    <a:pos x="672" y="108"/>
                  </a:cxn>
                  <a:cxn ang="0">
                    <a:pos x="714" y="214"/>
                  </a:cxn>
                  <a:cxn ang="0">
                    <a:pos x="630" y="167"/>
                  </a:cxn>
                  <a:cxn ang="0">
                    <a:pos x="459" y="167"/>
                  </a:cxn>
                  <a:cxn ang="0">
                    <a:pos x="249" y="167"/>
                  </a:cxn>
                  <a:cxn ang="0">
                    <a:pos x="80" y="214"/>
                  </a:cxn>
                  <a:cxn ang="0">
                    <a:pos x="0" y="167"/>
                  </a:cxn>
                  <a:cxn ang="0">
                    <a:pos x="0" y="50"/>
                  </a:cxn>
                </a:cxnLst>
                <a:rect l="0" t="0" r="r" b="b"/>
                <a:pathLst>
                  <a:path w="714" h="214">
                    <a:moveTo>
                      <a:pt x="0" y="50"/>
                    </a:moveTo>
                    <a:lnTo>
                      <a:pt x="295" y="0"/>
                    </a:lnTo>
                    <a:lnTo>
                      <a:pt x="584" y="0"/>
                    </a:lnTo>
                    <a:lnTo>
                      <a:pt x="672" y="108"/>
                    </a:lnTo>
                    <a:lnTo>
                      <a:pt x="714" y="214"/>
                    </a:lnTo>
                    <a:lnTo>
                      <a:pt x="630" y="167"/>
                    </a:lnTo>
                    <a:lnTo>
                      <a:pt x="459" y="167"/>
                    </a:lnTo>
                    <a:lnTo>
                      <a:pt x="249" y="167"/>
                    </a:lnTo>
                    <a:lnTo>
                      <a:pt x="80" y="214"/>
                    </a:lnTo>
                    <a:lnTo>
                      <a:pt x="0" y="167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35" name="Freeform 63"/>
              <p:cNvSpPr/>
              <p:nvPr/>
            </p:nvSpPr>
            <p:spPr bwMode="auto">
              <a:xfrm>
                <a:off x="5074" y="9393"/>
                <a:ext cx="252" cy="96"/>
              </a:xfrm>
              <a:custGeom>
                <a:avLst/>
                <a:gdLst/>
                <a:ahLst/>
                <a:cxnLst>
                  <a:cxn ang="0">
                    <a:pos x="1010" y="110"/>
                  </a:cxn>
                  <a:cxn ang="0">
                    <a:pos x="804" y="0"/>
                  </a:cxn>
                  <a:cxn ang="0">
                    <a:pos x="586" y="0"/>
                  </a:cxn>
                  <a:cxn ang="0">
                    <a:pos x="292" y="0"/>
                  </a:cxn>
                  <a:cxn ang="0">
                    <a:pos x="82" y="110"/>
                  </a:cxn>
                  <a:cxn ang="0">
                    <a:pos x="0" y="219"/>
                  </a:cxn>
                  <a:cxn ang="0">
                    <a:pos x="82" y="382"/>
                  </a:cxn>
                  <a:cxn ang="0">
                    <a:pos x="292" y="274"/>
                  </a:cxn>
                  <a:cxn ang="0">
                    <a:pos x="465" y="164"/>
                  </a:cxn>
                  <a:cxn ang="0">
                    <a:pos x="632" y="110"/>
                  </a:cxn>
                  <a:cxn ang="0">
                    <a:pos x="846" y="110"/>
                  </a:cxn>
                  <a:cxn ang="0">
                    <a:pos x="1010" y="110"/>
                  </a:cxn>
                </a:cxnLst>
                <a:rect l="0" t="0" r="r" b="b"/>
                <a:pathLst>
                  <a:path w="1010" h="382">
                    <a:moveTo>
                      <a:pt x="1010" y="110"/>
                    </a:moveTo>
                    <a:lnTo>
                      <a:pt x="804" y="0"/>
                    </a:lnTo>
                    <a:lnTo>
                      <a:pt x="586" y="0"/>
                    </a:lnTo>
                    <a:lnTo>
                      <a:pt x="292" y="0"/>
                    </a:lnTo>
                    <a:lnTo>
                      <a:pt x="82" y="110"/>
                    </a:lnTo>
                    <a:lnTo>
                      <a:pt x="0" y="219"/>
                    </a:lnTo>
                    <a:lnTo>
                      <a:pt x="82" y="382"/>
                    </a:lnTo>
                    <a:lnTo>
                      <a:pt x="292" y="274"/>
                    </a:lnTo>
                    <a:lnTo>
                      <a:pt x="465" y="164"/>
                    </a:lnTo>
                    <a:lnTo>
                      <a:pt x="632" y="110"/>
                    </a:lnTo>
                    <a:lnTo>
                      <a:pt x="846" y="110"/>
                    </a:lnTo>
                    <a:lnTo>
                      <a:pt x="1010" y="11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36" name="Freeform 64"/>
              <p:cNvSpPr/>
              <p:nvPr/>
            </p:nvSpPr>
            <p:spPr bwMode="auto">
              <a:xfrm>
                <a:off x="5139" y="9489"/>
                <a:ext cx="368" cy="365"/>
              </a:xfrm>
              <a:custGeom>
                <a:avLst/>
                <a:gdLst/>
                <a:ahLst/>
                <a:cxnLst>
                  <a:cxn ang="0">
                    <a:pos x="1309" y="0"/>
                  </a:cxn>
                  <a:cxn ang="0">
                    <a:pos x="1015" y="54"/>
                  </a:cxn>
                  <a:cxn ang="0">
                    <a:pos x="801" y="112"/>
                  </a:cxn>
                  <a:cxn ang="0">
                    <a:pos x="549" y="269"/>
                  </a:cxn>
                  <a:cxn ang="0">
                    <a:pos x="377" y="434"/>
                  </a:cxn>
                  <a:cxn ang="0">
                    <a:pos x="251" y="595"/>
                  </a:cxn>
                  <a:cxn ang="0">
                    <a:pos x="83" y="811"/>
                  </a:cxn>
                  <a:cxn ang="0">
                    <a:pos x="37" y="917"/>
                  </a:cxn>
                  <a:cxn ang="0">
                    <a:pos x="0" y="1192"/>
                  </a:cxn>
                  <a:cxn ang="0">
                    <a:pos x="0" y="1404"/>
                  </a:cxn>
                  <a:cxn ang="0">
                    <a:pos x="125" y="1458"/>
                  </a:cxn>
                  <a:cxn ang="0">
                    <a:pos x="251" y="1404"/>
                  </a:cxn>
                  <a:cxn ang="0">
                    <a:pos x="331" y="1356"/>
                  </a:cxn>
                  <a:cxn ang="0">
                    <a:pos x="377" y="1298"/>
                  </a:cxn>
                  <a:cxn ang="0">
                    <a:pos x="676" y="1298"/>
                  </a:cxn>
                  <a:cxn ang="0">
                    <a:pos x="843" y="1404"/>
                  </a:cxn>
                  <a:cxn ang="0">
                    <a:pos x="1057" y="1458"/>
                  </a:cxn>
                  <a:cxn ang="0">
                    <a:pos x="1095" y="1404"/>
                  </a:cxn>
                  <a:cxn ang="0">
                    <a:pos x="1184" y="1356"/>
                  </a:cxn>
                  <a:cxn ang="0">
                    <a:pos x="970" y="1243"/>
                  </a:cxn>
                  <a:cxn ang="0">
                    <a:pos x="970" y="1082"/>
                  </a:cxn>
                  <a:cxn ang="0">
                    <a:pos x="970" y="865"/>
                  </a:cxn>
                  <a:cxn ang="0">
                    <a:pos x="1057" y="647"/>
                  </a:cxn>
                  <a:cxn ang="0">
                    <a:pos x="1184" y="541"/>
                  </a:cxn>
                  <a:cxn ang="0">
                    <a:pos x="1355" y="375"/>
                  </a:cxn>
                  <a:cxn ang="0">
                    <a:pos x="1482" y="324"/>
                  </a:cxn>
                  <a:cxn ang="0">
                    <a:pos x="1267" y="375"/>
                  </a:cxn>
                  <a:cxn ang="0">
                    <a:pos x="1095" y="487"/>
                  </a:cxn>
                  <a:cxn ang="0">
                    <a:pos x="970" y="595"/>
                  </a:cxn>
                  <a:cxn ang="0">
                    <a:pos x="885" y="759"/>
                  </a:cxn>
                  <a:cxn ang="0">
                    <a:pos x="801" y="917"/>
                  </a:cxn>
                  <a:cxn ang="0">
                    <a:pos x="801" y="1082"/>
                  </a:cxn>
                  <a:cxn ang="0">
                    <a:pos x="801" y="1243"/>
                  </a:cxn>
                  <a:cxn ang="0">
                    <a:pos x="591" y="1243"/>
                  </a:cxn>
                  <a:cxn ang="0">
                    <a:pos x="377" y="1135"/>
                  </a:cxn>
                  <a:cxn ang="0">
                    <a:pos x="331" y="1082"/>
                  </a:cxn>
                  <a:cxn ang="0">
                    <a:pos x="377" y="811"/>
                  </a:cxn>
                  <a:cxn ang="0">
                    <a:pos x="503" y="647"/>
                  </a:cxn>
                  <a:cxn ang="0">
                    <a:pos x="630" y="434"/>
                  </a:cxn>
                  <a:cxn ang="0">
                    <a:pos x="801" y="324"/>
                  </a:cxn>
                  <a:cxn ang="0">
                    <a:pos x="970" y="160"/>
                  </a:cxn>
                  <a:cxn ang="0">
                    <a:pos x="1095" y="112"/>
                  </a:cxn>
                  <a:cxn ang="0">
                    <a:pos x="1393" y="160"/>
                  </a:cxn>
                  <a:cxn ang="0">
                    <a:pos x="1141" y="54"/>
                  </a:cxn>
                  <a:cxn ang="0">
                    <a:pos x="1309" y="0"/>
                  </a:cxn>
                </a:cxnLst>
                <a:rect l="0" t="0" r="r" b="b"/>
                <a:pathLst>
                  <a:path w="1482" h="1458">
                    <a:moveTo>
                      <a:pt x="1309" y="0"/>
                    </a:moveTo>
                    <a:lnTo>
                      <a:pt x="1015" y="54"/>
                    </a:lnTo>
                    <a:lnTo>
                      <a:pt x="801" y="112"/>
                    </a:lnTo>
                    <a:lnTo>
                      <a:pt x="549" y="269"/>
                    </a:lnTo>
                    <a:lnTo>
                      <a:pt x="377" y="434"/>
                    </a:lnTo>
                    <a:lnTo>
                      <a:pt x="251" y="595"/>
                    </a:lnTo>
                    <a:lnTo>
                      <a:pt x="83" y="811"/>
                    </a:lnTo>
                    <a:lnTo>
                      <a:pt x="37" y="917"/>
                    </a:lnTo>
                    <a:lnTo>
                      <a:pt x="0" y="1192"/>
                    </a:lnTo>
                    <a:lnTo>
                      <a:pt x="0" y="1404"/>
                    </a:lnTo>
                    <a:lnTo>
                      <a:pt x="125" y="1458"/>
                    </a:lnTo>
                    <a:lnTo>
                      <a:pt x="251" y="1404"/>
                    </a:lnTo>
                    <a:lnTo>
                      <a:pt x="331" y="1356"/>
                    </a:lnTo>
                    <a:lnTo>
                      <a:pt x="377" y="1298"/>
                    </a:lnTo>
                    <a:lnTo>
                      <a:pt x="676" y="1298"/>
                    </a:lnTo>
                    <a:lnTo>
                      <a:pt x="843" y="1404"/>
                    </a:lnTo>
                    <a:lnTo>
                      <a:pt x="1057" y="1458"/>
                    </a:lnTo>
                    <a:lnTo>
                      <a:pt x="1095" y="1404"/>
                    </a:lnTo>
                    <a:lnTo>
                      <a:pt x="1184" y="1356"/>
                    </a:lnTo>
                    <a:lnTo>
                      <a:pt x="970" y="1243"/>
                    </a:lnTo>
                    <a:lnTo>
                      <a:pt x="970" y="1082"/>
                    </a:lnTo>
                    <a:lnTo>
                      <a:pt x="970" y="865"/>
                    </a:lnTo>
                    <a:lnTo>
                      <a:pt x="1057" y="647"/>
                    </a:lnTo>
                    <a:lnTo>
                      <a:pt x="1184" y="541"/>
                    </a:lnTo>
                    <a:lnTo>
                      <a:pt x="1355" y="375"/>
                    </a:lnTo>
                    <a:lnTo>
                      <a:pt x="1482" y="324"/>
                    </a:lnTo>
                    <a:lnTo>
                      <a:pt x="1267" y="375"/>
                    </a:lnTo>
                    <a:lnTo>
                      <a:pt x="1095" y="487"/>
                    </a:lnTo>
                    <a:lnTo>
                      <a:pt x="970" y="595"/>
                    </a:lnTo>
                    <a:lnTo>
                      <a:pt x="885" y="759"/>
                    </a:lnTo>
                    <a:lnTo>
                      <a:pt x="801" y="917"/>
                    </a:lnTo>
                    <a:lnTo>
                      <a:pt x="801" y="1082"/>
                    </a:lnTo>
                    <a:lnTo>
                      <a:pt x="801" y="1243"/>
                    </a:lnTo>
                    <a:lnTo>
                      <a:pt x="591" y="1243"/>
                    </a:lnTo>
                    <a:lnTo>
                      <a:pt x="377" y="1135"/>
                    </a:lnTo>
                    <a:lnTo>
                      <a:pt x="331" y="1082"/>
                    </a:lnTo>
                    <a:lnTo>
                      <a:pt x="377" y="811"/>
                    </a:lnTo>
                    <a:lnTo>
                      <a:pt x="503" y="647"/>
                    </a:lnTo>
                    <a:lnTo>
                      <a:pt x="630" y="434"/>
                    </a:lnTo>
                    <a:lnTo>
                      <a:pt x="801" y="324"/>
                    </a:lnTo>
                    <a:lnTo>
                      <a:pt x="970" y="160"/>
                    </a:lnTo>
                    <a:lnTo>
                      <a:pt x="1095" y="112"/>
                    </a:lnTo>
                    <a:lnTo>
                      <a:pt x="1393" y="160"/>
                    </a:lnTo>
                    <a:lnTo>
                      <a:pt x="1141" y="54"/>
                    </a:lnTo>
                    <a:lnTo>
                      <a:pt x="130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37" name="Freeform 65"/>
              <p:cNvSpPr/>
              <p:nvPr/>
            </p:nvSpPr>
            <p:spPr bwMode="auto">
              <a:xfrm>
                <a:off x="4840" y="9409"/>
                <a:ext cx="267" cy="431"/>
              </a:xfrm>
              <a:custGeom>
                <a:avLst/>
                <a:gdLst/>
                <a:ahLst/>
                <a:cxnLst>
                  <a:cxn ang="0">
                    <a:pos x="509" y="161"/>
                  </a:cxn>
                  <a:cxn ang="0">
                    <a:pos x="338" y="378"/>
                  </a:cxn>
                  <a:cxn ang="0">
                    <a:pos x="259" y="542"/>
                  </a:cxn>
                  <a:cxn ang="0">
                    <a:pos x="259" y="758"/>
                  </a:cxn>
                  <a:cxn ang="0">
                    <a:pos x="338" y="971"/>
                  </a:cxn>
                  <a:cxn ang="0">
                    <a:pos x="426" y="1189"/>
                  </a:cxn>
                  <a:cxn ang="0">
                    <a:pos x="550" y="1349"/>
                  </a:cxn>
                  <a:cxn ang="0">
                    <a:pos x="724" y="1406"/>
                  </a:cxn>
                  <a:cxn ang="0">
                    <a:pos x="889" y="1459"/>
                  </a:cxn>
                  <a:cxn ang="0">
                    <a:pos x="1063" y="1516"/>
                  </a:cxn>
                  <a:cxn ang="0">
                    <a:pos x="1063" y="1728"/>
                  </a:cxn>
                  <a:cxn ang="0">
                    <a:pos x="724" y="1622"/>
                  </a:cxn>
                  <a:cxn ang="0">
                    <a:pos x="509" y="1567"/>
                  </a:cxn>
                  <a:cxn ang="0">
                    <a:pos x="259" y="1406"/>
                  </a:cxn>
                  <a:cxn ang="0">
                    <a:pos x="85" y="1241"/>
                  </a:cxn>
                  <a:cxn ang="0">
                    <a:pos x="0" y="1025"/>
                  </a:cxn>
                  <a:cxn ang="0">
                    <a:pos x="46" y="919"/>
                  </a:cxn>
                  <a:cxn ang="0">
                    <a:pos x="131" y="811"/>
                  </a:cxn>
                  <a:cxn ang="0">
                    <a:pos x="172" y="648"/>
                  </a:cxn>
                  <a:cxn ang="0">
                    <a:pos x="259" y="324"/>
                  </a:cxn>
                  <a:cxn ang="0">
                    <a:pos x="381" y="216"/>
                  </a:cxn>
                  <a:cxn ang="0">
                    <a:pos x="470" y="106"/>
                  </a:cxn>
                  <a:cxn ang="0">
                    <a:pos x="678" y="0"/>
                  </a:cxn>
                  <a:cxn ang="0">
                    <a:pos x="509" y="161"/>
                  </a:cxn>
                </a:cxnLst>
                <a:rect l="0" t="0" r="r" b="b"/>
                <a:pathLst>
                  <a:path w="1063" h="1728">
                    <a:moveTo>
                      <a:pt x="509" y="161"/>
                    </a:moveTo>
                    <a:lnTo>
                      <a:pt x="338" y="378"/>
                    </a:lnTo>
                    <a:lnTo>
                      <a:pt x="259" y="542"/>
                    </a:lnTo>
                    <a:lnTo>
                      <a:pt x="259" y="758"/>
                    </a:lnTo>
                    <a:lnTo>
                      <a:pt x="338" y="971"/>
                    </a:lnTo>
                    <a:lnTo>
                      <a:pt x="426" y="1189"/>
                    </a:lnTo>
                    <a:lnTo>
                      <a:pt x="550" y="1349"/>
                    </a:lnTo>
                    <a:lnTo>
                      <a:pt x="724" y="1406"/>
                    </a:lnTo>
                    <a:lnTo>
                      <a:pt x="889" y="1459"/>
                    </a:lnTo>
                    <a:lnTo>
                      <a:pt x="1063" y="1516"/>
                    </a:lnTo>
                    <a:lnTo>
                      <a:pt x="1063" y="1728"/>
                    </a:lnTo>
                    <a:lnTo>
                      <a:pt x="724" y="1622"/>
                    </a:lnTo>
                    <a:lnTo>
                      <a:pt x="509" y="1567"/>
                    </a:lnTo>
                    <a:lnTo>
                      <a:pt x="259" y="1406"/>
                    </a:lnTo>
                    <a:lnTo>
                      <a:pt x="85" y="1241"/>
                    </a:lnTo>
                    <a:lnTo>
                      <a:pt x="0" y="1025"/>
                    </a:lnTo>
                    <a:lnTo>
                      <a:pt x="46" y="919"/>
                    </a:lnTo>
                    <a:lnTo>
                      <a:pt x="131" y="811"/>
                    </a:lnTo>
                    <a:lnTo>
                      <a:pt x="172" y="648"/>
                    </a:lnTo>
                    <a:lnTo>
                      <a:pt x="259" y="324"/>
                    </a:lnTo>
                    <a:lnTo>
                      <a:pt x="381" y="216"/>
                    </a:lnTo>
                    <a:lnTo>
                      <a:pt x="470" y="106"/>
                    </a:lnTo>
                    <a:lnTo>
                      <a:pt x="678" y="0"/>
                    </a:lnTo>
                    <a:lnTo>
                      <a:pt x="509" y="16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38" name="Freeform 66"/>
              <p:cNvSpPr/>
              <p:nvPr/>
            </p:nvSpPr>
            <p:spPr bwMode="auto">
              <a:xfrm>
                <a:off x="5561" y="8936"/>
                <a:ext cx="83" cy="285"/>
              </a:xfrm>
              <a:custGeom>
                <a:avLst/>
                <a:gdLst/>
                <a:ahLst/>
                <a:cxnLst>
                  <a:cxn ang="0">
                    <a:pos x="256" y="0"/>
                  </a:cxn>
                  <a:cxn ang="0">
                    <a:pos x="126" y="323"/>
                  </a:cxn>
                  <a:cxn ang="0">
                    <a:pos x="126" y="600"/>
                  </a:cxn>
                  <a:cxn ang="0">
                    <a:pos x="41" y="866"/>
                  </a:cxn>
                  <a:cxn ang="0">
                    <a:pos x="0" y="1141"/>
                  </a:cxn>
                  <a:cxn ang="0">
                    <a:pos x="126" y="600"/>
                  </a:cxn>
                  <a:cxn ang="0">
                    <a:pos x="296" y="217"/>
                  </a:cxn>
                  <a:cxn ang="0">
                    <a:pos x="340" y="106"/>
                  </a:cxn>
                  <a:cxn ang="0">
                    <a:pos x="256" y="0"/>
                  </a:cxn>
                </a:cxnLst>
                <a:rect l="0" t="0" r="r" b="b"/>
                <a:pathLst>
                  <a:path w="340" h="1141">
                    <a:moveTo>
                      <a:pt x="256" y="0"/>
                    </a:moveTo>
                    <a:lnTo>
                      <a:pt x="126" y="323"/>
                    </a:lnTo>
                    <a:lnTo>
                      <a:pt x="126" y="600"/>
                    </a:lnTo>
                    <a:lnTo>
                      <a:pt x="41" y="866"/>
                    </a:lnTo>
                    <a:lnTo>
                      <a:pt x="0" y="1141"/>
                    </a:lnTo>
                    <a:lnTo>
                      <a:pt x="126" y="600"/>
                    </a:lnTo>
                    <a:lnTo>
                      <a:pt x="296" y="217"/>
                    </a:lnTo>
                    <a:lnTo>
                      <a:pt x="340" y="106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39" name="Freeform 67"/>
              <p:cNvSpPr/>
              <p:nvPr/>
            </p:nvSpPr>
            <p:spPr bwMode="auto">
              <a:xfrm>
                <a:off x="5688" y="9005"/>
                <a:ext cx="116" cy="135"/>
              </a:xfrm>
              <a:custGeom>
                <a:avLst/>
                <a:gdLst/>
                <a:ahLst/>
                <a:cxnLst>
                  <a:cxn ang="0">
                    <a:pos x="466" y="0"/>
                  </a:cxn>
                  <a:cxn ang="0">
                    <a:pos x="128" y="542"/>
                  </a:cxn>
                  <a:cxn ang="0">
                    <a:pos x="0" y="483"/>
                  </a:cxn>
                  <a:cxn ang="0">
                    <a:pos x="380" y="0"/>
                  </a:cxn>
                  <a:cxn ang="0">
                    <a:pos x="466" y="0"/>
                  </a:cxn>
                </a:cxnLst>
                <a:rect l="0" t="0" r="r" b="b"/>
                <a:pathLst>
                  <a:path w="466" h="542">
                    <a:moveTo>
                      <a:pt x="466" y="0"/>
                    </a:moveTo>
                    <a:lnTo>
                      <a:pt x="128" y="542"/>
                    </a:lnTo>
                    <a:lnTo>
                      <a:pt x="0" y="483"/>
                    </a:lnTo>
                    <a:lnTo>
                      <a:pt x="380" y="0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40" name="Freeform 68"/>
              <p:cNvSpPr/>
              <p:nvPr/>
            </p:nvSpPr>
            <p:spPr bwMode="auto">
              <a:xfrm>
                <a:off x="5825" y="9005"/>
                <a:ext cx="137" cy="146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380" y="542"/>
                  </a:cxn>
                  <a:cxn ang="0">
                    <a:pos x="552" y="592"/>
                  </a:cxn>
                  <a:cxn ang="0">
                    <a:pos x="254" y="0"/>
                  </a:cxn>
                  <a:cxn ang="0">
                    <a:pos x="0" y="49"/>
                  </a:cxn>
                </a:cxnLst>
                <a:rect l="0" t="0" r="r" b="b"/>
                <a:pathLst>
                  <a:path w="552" h="592">
                    <a:moveTo>
                      <a:pt x="0" y="49"/>
                    </a:moveTo>
                    <a:lnTo>
                      <a:pt x="380" y="542"/>
                    </a:lnTo>
                    <a:lnTo>
                      <a:pt x="552" y="592"/>
                    </a:lnTo>
                    <a:lnTo>
                      <a:pt x="254" y="0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41" name="Freeform 69"/>
              <p:cNvSpPr/>
              <p:nvPr/>
            </p:nvSpPr>
            <p:spPr bwMode="auto">
              <a:xfrm>
                <a:off x="5454" y="9124"/>
                <a:ext cx="318" cy="473"/>
              </a:xfrm>
              <a:custGeom>
                <a:avLst/>
                <a:gdLst/>
                <a:ahLst/>
                <a:cxnLst>
                  <a:cxn ang="0">
                    <a:pos x="1269" y="326"/>
                  </a:cxn>
                  <a:cxn ang="0">
                    <a:pos x="1229" y="109"/>
                  </a:cxn>
                  <a:cxn ang="0">
                    <a:pos x="1141" y="0"/>
                  </a:cxn>
                  <a:cxn ang="0">
                    <a:pos x="972" y="0"/>
                  </a:cxn>
                  <a:cxn ang="0">
                    <a:pos x="844" y="0"/>
                  </a:cxn>
                  <a:cxn ang="0">
                    <a:pos x="720" y="59"/>
                  </a:cxn>
                  <a:cxn ang="0">
                    <a:pos x="638" y="109"/>
                  </a:cxn>
                  <a:cxn ang="0">
                    <a:pos x="592" y="217"/>
                  </a:cxn>
                  <a:cxn ang="0">
                    <a:pos x="465" y="432"/>
                  </a:cxn>
                  <a:cxn ang="0">
                    <a:pos x="465" y="542"/>
                  </a:cxn>
                  <a:cxn ang="0">
                    <a:pos x="465" y="649"/>
                  </a:cxn>
                  <a:cxn ang="0">
                    <a:pos x="465" y="759"/>
                  </a:cxn>
                  <a:cxn ang="0">
                    <a:pos x="340" y="809"/>
                  </a:cxn>
                  <a:cxn ang="0">
                    <a:pos x="340" y="926"/>
                  </a:cxn>
                  <a:cxn ang="0">
                    <a:pos x="300" y="1193"/>
                  </a:cxn>
                  <a:cxn ang="0">
                    <a:pos x="300" y="1465"/>
                  </a:cxn>
                  <a:cxn ang="0">
                    <a:pos x="300" y="1577"/>
                  </a:cxn>
                  <a:cxn ang="0">
                    <a:pos x="169" y="1683"/>
                  </a:cxn>
                  <a:cxn ang="0">
                    <a:pos x="0" y="1899"/>
                  </a:cxn>
                  <a:cxn ang="0">
                    <a:pos x="215" y="1789"/>
                  </a:cxn>
                  <a:cxn ang="0">
                    <a:pos x="300" y="1683"/>
                  </a:cxn>
                  <a:cxn ang="0">
                    <a:pos x="424" y="1577"/>
                  </a:cxn>
                  <a:cxn ang="0">
                    <a:pos x="465" y="1357"/>
                  </a:cxn>
                  <a:cxn ang="0">
                    <a:pos x="510" y="1193"/>
                  </a:cxn>
                  <a:cxn ang="0">
                    <a:pos x="550" y="1083"/>
                  </a:cxn>
                  <a:cxn ang="0">
                    <a:pos x="638" y="973"/>
                  </a:cxn>
                  <a:cxn ang="0">
                    <a:pos x="720" y="973"/>
                  </a:cxn>
                  <a:cxn ang="0">
                    <a:pos x="844" y="1031"/>
                  </a:cxn>
                  <a:cxn ang="0">
                    <a:pos x="931" y="1141"/>
                  </a:cxn>
                  <a:cxn ang="0">
                    <a:pos x="931" y="1302"/>
                  </a:cxn>
                  <a:cxn ang="0">
                    <a:pos x="931" y="1519"/>
                  </a:cxn>
                  <a:cxn ang="0">
                    <a:pos x="1018" y="1357"/>
                  </a:cxn>
                  <a:cxn ang="0">
                    <a:pos x="1018" y="1193"/>
                  </a:cxn>
                  <a:cxn ang="0">
                    <a:pos x="1018" y="1031"/>
                  </a:cxn>
                  <a:cxn ang="0">
                    <a:pos x="931" y="926"/>
                  </a:cxn>
                  <a:cxn ang="0">
                    <a:pos x="844" y="809"/>
                  </a:cxn>
                  <a:cxn ang="0">
                    <a:pos x="720" y="759"/>
                  </a:cxn>
                  <a:cxn ang="0">
                    <a:pos x="592" y="759"/>
                  </a:cxn>
                  <a:cxn ang="0">
                    <a:pos x="592" y="649"/>
                  </a:cxn>
                  <a:cxn ang="0">
                    <a:pos x="638" y="542"/>
                  </a:cxn>
                  <a:cxn ang="0">
                    <a:pos x="764" y="486"/>
                  </a:cxn>
                  <a:cxn ang="0">
                    <a:pos x="844" y="486"/>
                  </a:cxn>
                  <a:cxn ang="0">
                    <a:pos x="931" y="542"/>
                  </a:cxn>
                  <a:cxn ang="0">
                    <a:pos x="1018" y="649"/>
                  </a:cxn>
                  <a:cxn ang="0">
                    <a:pos x="1059" y="809"/>
                  </a:cxn>
                  <a:cxn ang="0">
                    <a:pos x="1059" y="926"/>
                  </a:cxn>
                  <a:cxn ang="0">
                    <a:pos x="1059" y="1031"/>
                  </a:cxn>
                  <a:cxn ang="0">
                    <a:pos x="1105" y="867"/>
                  </a:cxn>
                  <a:cxn ang="0">
                    <a:pos x="1105" y="809"/>
                  </a:cxn>
                  <a:cxn ang="0">
                    <a:pos x="1105" y="600"/>
                  </a:cxn>
                  <a:cxn ang="0">
                    <a:pos x="1018" y="486"/>
                  </a:cxn>
                  <a:cxn ang="0">
                    <a:pos x="931" y="432"/>
                  </a:cxn>
                  <a:cxn ang="0">
                    <a:pos x="808" y="384"/>
                  </a:cxn>
                  <a:cxn ang="0">
                    <a:pos x="764" y="326"/>
                  </a:cxn>
                  <a:cxn ang="0">
                    <a:pos x="720" y="217"/>
                  </a:cxn>
                  <a:cxn ang="0">
                    <a:pos x="808" y="164"/>
                  </a:cxn>
                  <a:cxn ang="0">
                    <a:pos x="931" y="109"/>
                  </a:cxn>
                  <a:cxn ang="0">
                    <a:pos x="1059" y="164"/>
                  </a:cxn>
                  <a:cxn ang="0">
                    <a:pos x="1187" y="268"/>
                  </a:cxn>
                  <a:cxn ang="0">
                    <a:pos x="1229" y="486"/>
                  </a:cxn>
                  <a:cxn ang="0">
                    <a:pos x="1229" y="600"/>
                  </a:cxn>
                  <a:cxn ang="0">
                    <a:pos x="1229" y="649"/>
                  </a:cxn>
                  <a:cxn ang="0">
                    <a:pos x="1269" y="326"/>
                  </a:cxn>
                </a:cxnLst>
                <a:rect l="0" t="0" r="r" b="b"/>
                <a:pathLst>
                  <a:path w="1269" h="1899">
                    <a:moveTo>
                      <a:pt x="1269" y="326"/>
                    </a:moveTo>
                    <a:lnTo>
                      <a:pt x="1229" y="109"/>
                    </a:lnTo>
                    <a:lnTo>
                      <a:pt x="1141" y="0"/>
                    </a:lnTo>
                    <a:lnTo>
                      <a:pt x="972" y="0"/>
                    </a:lnTo>
                    <a:lnTo>
                      <a:pt x="844" y="0"/>
                    </a:lnTo>
                    <a:lnTo>
                      <a:pt x="720" y="59"/>
                    </a:lnTo>
                    <a:lnTo>
                      <a:pt x="638" y="109"/>
                    </a:lnTo>
                    <a:lnTo>
                      <a:pt x="592" y="217"/>
                    </a:lnTo>
                    <a:lnTo>
                      <a:pt x="465" y="432"/>
                    </a:lnTo>
                    <a:lnTo>
                      <a:pt x="465" y="542"/>
                    </a:lnTo>
                    <a:lnTo>
                      <a:pt x="465" y="649"/>
                    </a:lnTo>
                    <a:lnTo>
                      <a:pt x="465" y="759"/>
                    </a:lnTo>
                    <a:lnTo>
                      <a:pt x="340" y="809"/>
                    </a:lnTo>
                    <a:lnTo>
                      <a:pt x="340" y="926"/>
                    </a:lnTo>
                    <a:lnTo>
                      <a:pt x="300" y="1193"/>
                    </a:lnTo>
                    <a:lnTo>
                      <a:pt x="300" y="1465"/>
                    </a:lnTo>
                    <a:lnTo>
                      <a:pt x="300" y="1577"/>
                    </a:lnTo>
                    <a:lnTo>
                      <a:pt x="169" y="1683"/>
                    </a:lnTo>
                    <a:lnTo>
                      <a:pt x="0" y="1899"/>
                    </a:lnTo>
                    <a:lnTo>
                      <a:pt x="215" y="1789"/>
                    </a:lnTo>
                    <a:lnTo>
                      <a:pt x="300" y="1683"/>
                    </a:lnTo>
                    <a:lnTo>
                      <a:pt x="424" y="1577"/>
                    </a:lnTo>
                    <a:lnTo>
                      <a:pt x="465" y="1357"/>
                    </a:lnTo>
                    <a:lnTo>
                      <a:pt x="510" y="1193"/>
                    </a:lnTo>
                    <a:lnTo>
                      <a:pt x="550" y="1083"/>
                    </a:lnTo>
                    <a:lnTo>
                      <a:pt x="638" y="973"/>
                    </a:lnTo>
                    <a:lnTo>
                      <a:pt x="720" y="973"/>
                    </a:lnTo>
                    <a:lnTo>
                      <a:pt x="844" y="1031"/>
                    </a:lnTo>
                    <a:lnTo>
                      <a:pt x="931" y="1141"/>
                    </a:lnTo>
                    <a:lnTo>
                      <a:pt x="931" y="1302"/>
                    </a:lnTo>
                    <a:lnTo>
                      <a:pt x="931" y="1519"/>
                    </a:lnTo>
                    <a:lnTo>
                      <a:pt x="1018" y="1357"/>
                    </a:lnTo>
                    <a:lnTo>
                      <a:pt x="1018" y="1193"/>
                    </a:lnTo>
                    <a:lnTo>
                      <a:pt x="1018" y="1031"/>
                    </a:lnTo>
                    <a:lnTo>
                      <a:pt x="931" y="926"/>
                    </a:lnTo>
                    <a:lnTo>
                      <a:pt x="844" y="809"/>
                    </a:lnTo>
                    <a:lnTo>
                      <a:pt x="720" y="759"/>
                    </a:lnTo>
                    <a:lnTo>
                      <a:pt x="592" y="759"/>
                    </a:lnTo>
                    <a:lnTo>
                      <a:pt x="592" y="649"/>
                    </a:lnTo>
                    <a:lnTo>
                      <a:pt x="638" y="542"/>
                    </a:lnTo>
                    <a:lnTo>
                      <a:pt x="764" y="486"/>
                    </a:lnTo>
                    <a:lnTo>
                      <a:pt x="844" y="486"/>
                    </a:lnTo>
                    <a:lnTo>
                      <a:pt x="931" y="542"/>
                    </a:lnTo>
                    <a:lnTo>
                      <a:pt x="1018" y="649"/>
                    </a:lnTo>
                    <a:lnTo>
                      <a:pt x="1059" y="809"/>
                    </a:lnTo>
                    <a:lnTo>
                      <a:pt x="1059" y="926"/>
                    </a:lnTo>
                    <a:lnTo>
                      <a:pt x="1059" y="1031"/>
                    </a:lnTo>
                    <a:lnTo>
                      <a:pt x="1105" y="867"/>
                    </a:lnTo>
                    <a:lnTo>
                      <a:pt x="1105" y="809"/>
                    </a:lnTo>
                    <a:lnTo>
                      <a:pt x="1105" y="600"/>
                    </a:lnTo>
                    <a:lnTo>
                      <a:pt x="1018" y="486"/>
                    </a:lnTo>
                    <a:lnTo>
                      <a:pt x="931" y="432"/>
                    </a:lnTo>
                    <a:lnTo>
                      <a:pt x="808" y="384"/>
                    </a:lnTo>
                    <a:lnTo>
                      <a:pt x="764" y="326"/>
                    </a:lnTo>
                    <a:lnTo>
                      <a:pt x="720" y="217"/>
                    </a:lnTo>
                    <a:lnTo>
                      <a:pt x="808" y="164"/>
                    </a:lnTo>
                    <a:lnTo>
                      <a:pt x="931" y="109"/>
                    </a:lnTo>
                    <a:lnTo>
                      <a:pt x="1059" y="164"/>
                    </a:lnTo>
                    <a:lnTo>
                      <a:pt x="1187" y="268"/>
                    </a:lnTo>
                    <a:lnTo>
                      <a:pt x="1229" y="486"/>
                    </a:lnTo>
                    <a:lnTo>
                      <a:pt x="1229" y="600"/>
                    </a:lnTo>
                    <a:lnTo>
                      <a:pt x="1229" y="649"/>
                    </a:lnTo>
                    <a:lnTo>
                      <a:pt x="1269" y="32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42" name="Freeform 70"/>
              <p:cNvSpPr/>
              <p:nvPr/>
            </p:nvSpPr>
            <p:spPr bwMode="auto">
              <a:xfrm>
                <a:off x="5380" y="9124"/>
                <a:ext cx="742" cy="785"/>
              </a:xfrm>
              <a:custGeom>
                <a:avLst/>
                <a:gdLst/>
                <a:ahLst/>
                <a:cxnLst>
                  <a:cxn ang="0">
                    <a:pos x="1694" y="109"/>
                  </a:cxn>
                  <a:cxn ang="0">
                    <a:pos x="2078" y="0"/>
                  </a:cxn>
                  <a:cxn ang="0">
                    <a:pos x="2408" y="109"/>
                  </a:cxn>
                  <a:cxn ang="0">
                    <a:pos x="2372" y="486"/>
                  </a:cxn>
                  <a:cxn ang="0">
                    <a:pos x="2293" y="759"/>
                  </a:cxn>
                  <a:cxn ang="0">
                    <a:pos x="2372" y="1357"/>
                  </a:cxn>
                  <a:cxn ang="0">
                    <a:pos x="2751" y="1734"/>
                  </a:cxn>
                  <a:cxn ang="0">
                    <a:pos x="2922" y="2166"/>
                  </a:cxn>
                  <a:cxn ang="0">
                    <a:pos x="2922" y="2708"/>
                  </a:cxn>
                  <a:cxn ang="0">
                    <a:pos x="2586" y="3037"/>
                  </a:cxn>
                  <a:cxn ang="0">
                    <a:pos x="1952" y="3140"/>
                  </a:cxn>
                  <a:cxn ang="0">
                    <a:pos x="1484" y="2923"/>
                  </a:cxn>
                  <a:cxn ang="0">
                    <a:pos x="1356" y="2708"/>
                  </a:cxn>
                  <a:cxn ang="0">
                    <a:pos x="1105" y="2923"/>
                  </a:cxn>
                  <a:cxn ang="0">
                    <a:pos x="721" y="3037"/>
                  </a:cxn>
                  <a:cxn ang="0">
                    <a:pos x="251" y="2923"/>
                  </a:cxn>
                  <a:cxn ang="0">
                    <a:pos x="0" y="2657"/>
                  </a:cxn>
                  <a:cxn ang="0">
                    <a:pos x="214" y="2657"/>
                  </a:cxn>
                  <a:cxn ang="0">
                    <a:pos x="721" y="2763"/>
                  </a:cxn>
                  <a:cxn ang="0">
                    <a:pos x="1105" y="2600"/>
                  </a:cxn>
                  <a:cxn ang="0">
                    <a:pos x="1315" y="2382"/>
                  </a:cxn>
                  <a:cxn ang="0">
                    <a:pos x="1438" y="2490"/>
                  </a:cxn>
                  <a:cxn ang="0">
                    <a:pos x="1736" y="2763"/>
                  </a:cxn>
                  <a:cxn ang="0">
                    <a:pos x="2204" y="2869"/>
                  </a:cxn>
                  <a:cxn ang="0">
                    <a:pos x="2586" y="2763"/>
                  </a:cxn>
                  <a:cxn ang="0">
                    <a:pos x="2797" y="2657"/>
                  </a:cxn>
                  <a:cxn ang="0">
                    <a:pos x="2838" y="2166"/>
                  </a:cxn>
                  <a:cxn ang="0">
                    <a:pos x="2712" y="1734"/>
                  </a:cxn>
                  <a:cxn ang="0">
                    <a:pos x="2330" y="1519"/>
                  </a:cxn>
                  <a:cxn ang="0">
                    <a:pos x="2158" y="1141"/>
                  </a:cxn>
                  <a:cxn ang="0">
                    <a:pos x="2204" y="809"/>
                  </a:cxn>
                  <a:cxn ang="0">
                    <a:pos x="2293" y="432"/>
                  </a:cxn>
                  <a:cxn ang="0">
                    <a:pos x="2293" y="268"/>
                  </a:cxn>
                  <a:cxn ang="0">
                    <a:pos x="2032" y="164"/>
                  </a:cxn>
                  <a:cxn ang="0">
                    <a:pos x="1778" y="268"/>
                  </a:cxn>
                  <a:cxn ang="0">
                    <a:pos x="1906" y="268"/>
                  </a:cxn>
                  <a:cxn ang="0">
                    <a:pos x="2158" y="384"/>
                  </a:cxn>
                  <a:cxn ang="0">
                    <a:pos x="1778" y="432"/>
                  </a:cxn>
                  <a:cxn ang="0">
                    <a:pos x="1608" y="649"/>
                  </a:cxn>
                  <a:cxn ang="0">
                    <a:pos x="1654" y="706"/>
                  </a:cxn>
                  <a:cxn ang="0">
                    <a:pos x="1995" y="759"/>
                  </a:cxn>
                  <a:cxn ang="0">
                    <a:pos x="1995" y="1031"/>
                  </a:cxn>
                  <a:cxn ang="0">
                    <a:pos x="1995" y="1357"/>
                  </a:cxn>
                  <a:cxn ang="0">
                    <a:pos x="1995" y="1625"/>
                  </a:cxn>
                  <a:cxn ang="0">
                    <a:pos x="1868" y="1409"/>
                  </a:cxn>
                  <a:cxn ang="0">
                    <a:pos x="1868" y="1031"/>
                  </a:cxn>
                  <a:cxn ang="0">
                    <a:pos x="1694" y="809"/>
                  </a:cxn>
                  <a:cxn ang="0">
                    <a:pos x="1484" y="1031"/>
                  </a:cxn>
                  <a:cxn ang="0">
                    <a:pos x="1402" y="1302"/>
                  </a:cxn>
                  <a:cxn ang="0">
                    <a:pos x="1402" y="1031"/>
                  </a:cxn>
                  <a:cxn ang="0">
                    <a:pos x="1438" y="706"/>
                  </a:cxn>
                </a:cxnLst>
                <a:rect l="0" t="0" r="r" b="b"/>
                <a:pathLst>
                  <a:path w="2964" h="3140">
                    <a:moveTo>
                      <a:pt x="1608" y="326"/>
                    </a:moveTo>
                    <a:lnTo>
                      <a:pt x="1694" y="109"/>
                    </a:lnTo>
                    <a:lnTo>
                      <a:pt x="1822" y="0"/>
                    </a:lnTo>
                    <a:lnTo>
                      <a:pt x="2078" y="0"/>
                    </a:lnTo>
                    <a:lnTo>
                      <a:pt x="2330" y="59"/>
                    </a:lnTo>
                    <a:lnTo>
                      <a:pt x="2408" y="109"/>
                    </a:lnTo>
                    <a:lnTo>
                      <a:pt x="2408" y="326"/>
                    </a:lnTo>
                    <a:lnTo>
                      <a:pt x="2372" y="486"/>
                    </a:lnTo>
                    <a:lnTo>
                      <a:pt x="2293" y="649"/>
                    </a:lnTo>
                    <a:lnTo>
                      <a:pt x="2293" y="759"/>
                    </a:lnTo>
                    <a:lnTo>
                      <a:pt x="2293" y="1083"/>
                    </a:lnTo>
                    <a:lnTo>
                      <a:pt x="2372" y="1357"/>
                    </a:lnTo>
                    <a:lnTo>
                      <a:pt x="2586" y="1577"/>
                    </a:lnTo>
                    <a:lnTo>
                      <a:pt x="2751" y="1734"/>
                    </a:lnTo>
                    <a:lnTo>
                      <a:pt x="2884" y="1899"/>
                    </a:lnTo>
                    <a:lnTo>
                      <a:pt x="2922" y="2166"/>
                    </a:lnTo>
                    <a:lnTo>
                      <a:pt x="2964" y="2547"/>
                    </a:lnTo>
                    <a:lnTo>
                      <a:pt x="2922" y="2708"/>
                    </a:lnTo>
                    <a:lnTo>
                      <a:pt x="2751" y="2923"/>
                    </a:lnTo>
                    <a:lnTo>
                      <a:pt x="2586" y="3037"/>
                    </a:lnTo>
                    <a:lnTo>
                      <a:pt x="2293" y="3089"/>
                    </a:lnTo>
                    <a:lnTo>
                      <a:pt x="1952" y="3140"/>
                    </a:lnTo>
                    <a:lnTo>
                      <a:pt x="1654" y="3089"/>
                    </a:lnTo>
                    <a:lnTo>
                      <a:pt x="1484" y="2923"/>
                    </a:lnTo>
                    <a:lnTo>
                      <a:pt x="1402" y="2763"/>
                    </a:lnTo>
                    <a:lnTo>
                      <a:pt x="1356" y="2708"/>
                    </a:lnTo>
                    <a:lnTo>
                      <a:pt x="1228" y="2869"/>
                    </a:lnTo>
                    <a:lnTo>
                      <a:pt x="1105" y="2923"/>
                    </a:lnTo>
                    <a:lnTo>
                      <a:pt x="889" y="2982"/>
                    </a:lnTo>
                    <a:lnTo>
                      <a:pt x="721" y="3037"/>
                    </a:lnTo>
                    <a:lnTo>
                      <a:pt x="512" y="2982"/>
                    </a:lnTo>
                    <a:lnTo>
                      <a:pt x="251" y="2923"/>
                    </a:lnTo>
                    <a:lnTo>
                      <a:pt x="125" y="2869"/>
                    </a:lnTo>
                    <a:lnTo>
                      <a:pt x="0" y="2657"/>
                    </a:lnTo>
                    <a:lnTo>
                      <a:pt x="0" y="2547"/>
                    </a:lnTo>
                    <a:lnTo>
                      <a:pt x="214" y="2657"/>
                    </a:lnTo>
                    <a:lnTo>
                      <a:pt x="466" y="2763"/>
                    </a:lnTo>
                    <a:lnTo>
                      <a:pt x="721" y="2763"/>
                    </a:lnTo>
                    <a:lnTo>
                      <a:pt x="935" y="2708"/>
                    </a:lnTo>
                    <a:lnTo>
                      <a:pt x="1105" y="2600"/>
                    </a:lnTo>
                    <a:lnTo>
                      <a:pt x="1228" y="2490"/>
                    </a:lnTo>
                    <a:lnTo>
                      <a:pt x="1315" y="2382"/>
                    </a:lnTo>
                    <a:lnTo>
                      <a:pt x="1356" y="2276"/>
                    </a:lnTo>
                    <a:lnTo>
                      <a:pt x="1438" y="2490"/>
                    </a:lnTo>
                    <a:lnTo>
                      <a:pt x="1566" y="2657"/>
                    </a:lnTo>
                    <a:lnTo>
                      <a:pt x="1736" y="2763"/>
                    </a:lnTo>
                    <a:lnTo>
                      <a:pt x="1995" y="2869"/>
                    </a:lnTo>
                    <a:lnTo>
                      <a:pt x="2204" y="2869"/>
                    </a:lnTo>
                    <a:lnTo>
                      <a:pt x="2372" y="2821"/>
                    </a:lnTo>
                    <a:lnTo>
                      <a:pt x="2586" y="2763"/>
                    </a:lnTo>
                    <a:lnTo>
                      <a:pt x="2712" y="2708"/>
                    </a:lnTo>
                    <a:lnTo>
                      <a:pt x="2797" y="2657"/>
                    </a:lnTo>
                    <a:lnTo>
                      <a:pt x="2838" y="2382"/>
                    </a:lnTo>
                    <a:lnTo>
                      <a:pt x="2838" y="2166"/>
                    </a:lnTo>
                    <a:lnTo>
                      <a:pt x="2751" y="1952"/>
                    </a:lnTo>
                    <a:lnTo>
                      <a:pt x="2712" y="1734"/>
                    </a:lnTo>
                    <a:lnTo>
                      <a:pt x="2456" y="1625"/>
                    </a:lnTo>
                    <a:lnTo>
                      <a:pt x="2330" y="1519"/>
                    </a:lnTo>
                    <a:lnTo>
                      <a:pt x="2244" y="1357"/>
                    </a:lnTo>
                    <a:lnTo>
                      <a:pt x="2158" y="1141"/>
                    </a:lnTo>
                    <a:lnTo>
                      <a:pt x="2158" y="973"/>
                    </a:lnTo>
                    <a:lnTo>
                      <a:pt x="2204" y="809"/>
                    </a:lnTo>
                    <a:lnTo>
                      <a:pt x="2244" y="600"/>
                    </a:lnTo>
                    <a:lnTo>
                      <a:pt x="2293" y="432"/>
                    </a:lnTo>
                    <a:lnTo>
                      <a:pt x="2293" y="326"/>
                    </a:lnTo>
                    <a:lnTo>
                      <a:pt x="2293" y="268"/>
                    </a:lnTo>
                    <a:lnTo>
                      <a:pt x="2204" y="164"/>
                    </a:lnTo>
                    <a:lnTo>
                      <a:pt x="2032" y="164"/>
                    </a:lnTo>
                    <a:lnTo>
                      <a:pt x="1906" y="164"/>
                    </a:lnTo>
                    <a:lnTo>
                      <a:pt x="1778" y="268"/>
                    </a:lnTo>
                    <a:lnTo>
                      <a:pt x="1736" y="326"/>
                    </a:lnTo>
                    <a:lnTo>
                      <a:pt x="1906" y="268"/>
                    </a:lnTo>
                    <a:lnTo>
                      <a:pt x="2032" y="268"/>
                    </a:lnTo>
                    <a:lnTo>
                      <a:pt x="2158" y="384"/>
                    </a:lnTo>
                    <a:lnTo>
                      <a:pt x="1906" y="432"/>
                    </a:lnTo>
                    <a:lnTo>
                      <a:pt x="1778" y="432"/>
                    </a:lnTo>
                    <a:lnTo>
                      <a:pt x="1694" y="486"/>
                    </a:lnTo>
                    <a:lnTo>
                      <a:pt x="1608" y="649"/>
                    </a:lnTo>
                    <a:lnTo>
                      <a:pt x="1566" y="706"/>
                    </a:lnTo>
                    <a:lnTo>
                      <a:pt x="1654" y="706"/>
                    </a:lnTo>
                    <a:lnTo>
                      <a:pt x="1906" y="649"/>
                    </a:lnTo>
                    <a:lnTo>
                      <a:pt x="1995" y="759"/>
                    </a:lnTo>
                    <a:lnTo>
                      <a:pt x="1995" y="867"/>
                    </a:lnTo>
                    <a:lnTo>
                      <a:pt x="1995" y="1031"/>
                    </a:lnTo>
                    <a:lnTo>
                      <a:pt x="1995" y="1247"/>
                    </a:lnTo>
                    <a:lnTo>
                      <a:pt x="1995" y="1357"/>
                    </a:lnTo>
                    <a:lnTo>
                      <a:pt x="1995" y="1519"/>
                    </a:lnTo>
                    <a:lnTo>
                      <a:pt x="1995" y="1625"/>
                    </a:lnTo>
                    <a:lnTo>
                      <a:pt x="1906" y="1577"/>
                    </a:lnTo>
                    <a:lnTo>
                      <a:pt x="1868" y="1409"/>
                    </a:lnTo>
                    <a:lnTo>
                      <a:pt x="1868" y="1193"/>
                    </a:lnTo>
                    <a:lnTo>
                      <a:pt x="1868" y="1031"/>
                    </a:lnTo>
                    <a:lnTo>
                      <a:pt x="1868" y="867"/>
                    </a:lnTo>
                    <a:lnTo>
                      <a:pt x="1694" y="809"/>
                    </a:lnTo>
                    <a:lnTo>
                      <a:pt x="1608" y="867"/>
                    </a:lnTo>
                    <a:lnTo>
                      <a:pt x="1484" y="1031"/>
                    </a:lnTo>
                    <a:lnTo>
                      <a:pt x="1438" y="1141"/>
                    </a:lnTo>
                    <a:lnTo>
                      <a:pt x="1402" y="1302"/>
                    </a:lnTo>
                    <a:lnTo>
                      <a:pt x="1402" y="1141"/>
                    </a:lnTo>
                    <a:lnTo>
                      <a:pt x="1402" y="1031"/>
                    </a:lnTo>
                    <a:lnTo>
                      <a:pt x="1402" y="867"/>
                    </a:lnTo>
                    <a:lnTo>
                      <a:pt x="1438" y="706"/>
                    </a:lnTo>
                    <a:lnTo>
                      <a:pt x="1608" y="32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43" name="Freeform 71"/>
              <p:cNvSpPr/>
              <p:nvPr/>
            </p:nvSpPr>
            <p:spPr bwMode="auto">
              <a:xfrm>
                <a:off x="5677" y="9532"/>
                <a:ext cx="53" cy="1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9" y="651"/>
                  </a:cxn>
                  <a:cxn ang="0">
                    <a:pos x="215" y="435"/>
                  </a:cxn>
                  <a:cxn ang="0">
                    <a:pos x="215" y="215"/>
                  </a:cxn>
                  <a:cxn ang="0">
                    <a:pos x="215" y="58"/>
                  </a:cxn>
                  <a:cxn ang="0">
                    <a:pos x="169" y="58"/>
                  </a:cxn>
                  <a:cxn ang="0">
                    <a:pos x="0" y="0"/>
                  </a:cxn>
                </a:cxnLst>
                <a:rect l="0" t="0" r="r" b="b"/>
                <a:pathLst>
                  <a:path w="215" h="651">
                    <a:moveTo>
                      <a:pt x="0" y="0"/>
                    </a:moveTo>
                    <a:lnTo>
                      <a:pt x="169" y="651"/>
                    </a:lnTo>
                    <a:lnTo>
                      <a:pt x="215" y="435"/>
                    </a:lnTo>
                    <a:lnTo>
                      <a:pt x="215" y="215"/>
                    </a:lnTo>
                    <a:lnTo>
                      <a:pt x="215" y="58"/>
                    </a:lnTo>
                    <a:lnTo>
                      <a:pt x="169" y="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44" name="Freeform 72"/>
              <p:cNvSpPr/>
              <p:nvPr/>
            </p:nvSpPr>
            <p:spPr bwMode="auto">
              <a:xfrm>
                <a:off x="6027" y="9489"/>
                <a:ext cx="326" cy="446"/>
              </a:xfrm>
              <a:custGeom>
                <a:avLst/>
                <a:gdLst/>
                <a:ahLst/>
                <a:cxnLst>
                  <a:cxn ang="0">
                    <a:pos x="0" y="54"/>
                  </a:cxn>
                  <a:cxn ang="0">
                    <a:pos x="298" y="0"/>
                  </a:cxn>
                  <a:cxn ang="0">
                    <a:pos x="415" y="0"/>
                  </a:cxn>
                  <a:cxn ang="0">
                    <a:pos x="634" y="112"/>
                  </a:cxn>
                  <a:cxn ang="0">
                    <a:pos x="844" y="269"/>
                  </a:cxn>
                  <a:cxn ang="0">
                    <a:pos x="1100" y="595"/>
                  </a:cxn>
                  <a:cxn ang="0">
                    <a:pos x="1182" y="811"/>
                  </a:cxn>
                  <a:cxn ang="0">
                    <a:pos x="1270" y="1135"/>
                  </a:cxn>
                  <a:cxn ang="0">
                    <a:pos x="1306" y="1356"/>
                  </a:cxn>
                  <a:cxn ang="0">
                    <a:pos x="1306" y="1624"/>
                  </a:cxn>
                  <a:cxn ang="0">
                    <a:pos x="1270" y="1734"/>
                  </a:cxn>
                  <a:cxn ang="0">
                    <a:pos x="1142" y="1783"/>
                  </a:cxn>
                  <a:cxn ang="0">
                    <a:pos x="1016" y="1783"/>
                  </a:cxn>
                  <a:cxn ang="0">
                    <a:pos x="802" y="1734"/>
                  </a:cxn>
                  <a:cxn ang="0">
                    <a:pos x="676" y="1624"/>
                  </a:cxn>
                  <a:cxn ang="0">
                    <a:pos x="504" y="1624"/>
                  </a:cxn>
                  <a:cxn ang="0">
                    <a:pos x="298" y="1675"/>
                  </a:cxn>
                  <a:cxn ang="0">
                    <a:pos x="126" y="1624"/>
                  </a:cxn>
                  <a:cxn ang="0">
                    <a:pos x="0" y="1458"/>
                  </a:cxn>
                  <a:cxn ang="0">
                    <a:pos x="252" y="1298"/>
                  </a:cxn>
                  <a:cxn ang="0">
                    <a:pos x="336" y="975"/>
                  </a:cxn>
                  <a:cxn ang="0">
                    <a:pos x="298" y="865"/>
                  </a:cxn>
                  <a:cxn ang="0">
                    <a:pos x="336" y="1192"/>
                  </a:cxn>
                  <a:cxn ang="0">
                    <a:pos x="378" y="1298"/>
                  </a:cxn>
                  <a:cxn ang="0">
                    <a:pos x="415" y="1458"/>
                  </a:cxn>
                  <a:cxn ang="0">
                    <a:pos x="634" y="1404"/>
                  </a:cxn>
                  <a:cxn ang="0">
                    <a:pos x="714" y="1404"/>
                  </a:cxn>
                  <a:cxn ang="0">
                    <a:pos x="844" y="1298"/>
                  </a:cxn>
                  <a:cxn ang="0">
                    <a:pos x="890" y="1135"/>
                  </a:cxn>
                  <a:cxn ang="0">
                    <a:pos x="927" y="975"/>
                  </a:cxn>
                  <a:cxn ang="0">
                    <a:pos x="890" y="811"/>
                  </a:cxn>
                  <a:cxn ang="0">
                    <a:pos x="844" y="434"/>
                  </a:cxn>
                  <a:cxn ang="0">
                    <a:pos x="550" y="112"/>
                  </a:cxn>
                  <a:cxn ang="0">
                    <a:pos x="415" y="112"/>
                  </a:cxn>
                  <a:cxn ang="0">
                    <a:pos x="336" y="112"/>
                  </a:cxn>
                  <a:cxn ang="0">
                    <a:pos x="252" y="112"/>
                  </a:cxn>
                  <a:cxn ang="0">
                    <a:pos x="0" y="54"/>
                  </a:cxn>
                </a:cxnLst>
                <a:rect l="0" t="0" r="r" b="b"/>
                <a:pathLst>
                  <a:path w="1306" h="1783">
                    <a:moveTo>
                      <a:pt x="0" y="54"/>
                    </a:moveTo>
                    <a:lnTo>
                      <a:pt x="298" y="0"/>
                    </a:lnTo>
                    <a:lnTo>
                      <a:pt x="415" y="0"/>
                    </a:lnTo>
                    <a:lnTo>
                      <a:pt x="634" y="112"/>
                    </a:lnTo>
                    <a:lnTo>
                      <a:pt x="844" y="269"/>
                    </a:lnTo>
                    <a:lnTo>
                      <a:pt x="1100" y="595"/>
                    </a:lnTo>
                    <a:lnTo>
                      <a:pt x="1182" y="811"/>
                    </a:lnTo>
                    <a:lnTo>
                      <a:pt x="1270" y="1135"/>
                    </a:lnTo>
                    <a:lnTo>
                      <a:pt x="1306" y="1356"/>
                    </a:lnTo>
                    <a:lnTo>
                      <a:pt x="1306" y="1624"/>
                    </a:lnTo>
                    <a:lnTo>
                      <a:pt x="1270" y="1734"/>
                    </a:lnTo>
                    <a:lnTo>
                      <a:pt x="1142" y="1783"/>
                    </a:lnTo>
                    <a:lnTo>
                      <a:pt x="1016" y="1783"/>
                    </a:lnTo>
                    <a:lnTo>
                      <a:pt x="802" y="1734"/>
                    </a:lnTo>
                    <a:lnTo>
                      <a:pt x="676" y="1624"/>
                    </a:lnTo>
                    <a:lnTo>
                      <a:pt x="504" y="1624"/>
                    </a:lnTo>
                    <a:lnTo>
                      <a:pt x="298" y="1675"/>
                    </a:lnTo>
                    <a:lnTo>
                      <a:pt x="126" y="1624"/>
                    </a:lnTo>
                    <a:lnTo>
                      <a:pt x="0" y="1458"/>
                    </a:lnTo>
                    <a:lnTo>
                      <a:pt x="252" y="1298"/>
                    </a:lnTo>
                    <a:lnTo>
                      <a:pt x="336" y="975"/>
                    </a:lnTo>
                    <a:lnTo>
                      <a:pt x="298" y="865"/>
                    </a:lnTo>
                    <a:lnTo>
                      <a:pt x="336" y="1192"/>
                    </a:lnTo>
                    <a:lnTo>
                      <a:pt x="378" y="1298"/>
                    </a:lnTo>
                    <a:lnTo>
                      <a:pt x="415" y="1458"/>
                    </a:lnTo>
                    <a:lnTo>
                      <a:pt x="634" y="1404"/>
                    </a:lnTo>
                    <a:lnTo>
                      <a:pt x="714" y="1404"/>
                    </a:lnTo>
                    <a:lnTo>
                      <a:pt x="844" y="1298"/>
                    </a:lnTo>
                    <a:lnTo>
                      <a:pt x="890" y="1135"/>
                    </a:lnTo>
                    <a:lnTo>
                      <a:pt x="927" y="975"/>
                    </a:lnTo>
                    <a:lnTo>
                      <a:pt x="890" y="811"/>
                    </a:lnTo>
                    <a:lnTo>
                      <a:pt x="844" y="434"/>
                    </a:lnTo>
                    <a:lnTo>
                      <a:pt x="550" y="112"/>
                    </a:lnTo>
                    <a:lnTo>
                      <a:pt x="415" y="112"/>
                    </a:lnTo>
                    <a:lnTo>
                      <a:pt x="336" y="112"/>
                    </a:lnTo>
                    <a:lnTo>
                      <a:pt x="252" y="112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45" name="Freeform 73"/>
              <p:cNvSpPr/>
              <p:nvPr/>
            </p:nvSpPr>
            <p:spPr bwMode="auto">
              <a:xfrm>
                <a:off x="6175" y="9489"/>
                <a:ext cx="273" cy="38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" y="112"/>
                  </a:cxn>
                  <a:cxn ang="0">
                    <a:pos x="554" y="269"/>
                  </a:cxn>
                  <a:cxn ang="0">
                    <a:pos x="805" y="595"/>
                  </a:cxn>
                  <a:cxn ang="0">
                    <a:pos x="892" y="865"/>
                  </a:cxn>
                  <a:cxn ang="0">
                    <a:pos x="932" y="1192"/>
                  </a:cxn>
                  <a:cxn ang="0">
                    <a:pos x="932" y="1404"/>
                  </a:cxn>
                  <a:cxn ang="0">
                    <a:pos x="932" y="1517"/>
                  </a:cxn>
                  <a:cxn ang="0">
                    <a:pos x="1057" y="1458"/>
                  </a:cxn>
                  <a:cxn ang="0">
                    <a:pos x="1103" y="1404"/>
                  </a:cxn>
                  <a:cxn ang="0">
                    <a:pos x="1103" y="1135"/>
                  </a:cxn>
                  <a:cxn ang="0">
                    <a:pos x="1015" y="865"/>
                  </a:cxn>
                  <a:cxn ang="0">
                    <a:pos x="932" y="595"/>
                  </a:cxn>
                  <a:cxn ang="0">
                    <a:pos x="805" y="375"/>
                  </a:cxn>
                  <a:cxn ang="0">
                    <a:pos x="594" y="160"/>
                  </a:cxn>
                  <a:cxn ang="0">
                    <a:pos x="302" y="54"/>
                  </a:cxn>
                  <a:cxn ang="0">
                    <a:pos x="214" y="0"/>
                  </a:cxn>
                  <a:cxn ang="0">
                    <a:pos x="0" y="0"/>
                  </a:cxn>
                </a:cxnLst>
                <a:rect l="0" t="0" r="r" b="b"/>
                <a:pathLst>
                  <a:path w="1103" h="1517">
                    <a:moveTo>
                      <a:pt x="0" y="0"/>
                    </a:moveTo>
                    <a:lnTo>
                      <a:pt x="214" y="112"/>
                    </a:lnTo>
                    <a:lnTo>
                      <a:pt x="554" y="269"/>
                    </a:lnTo>
                    <a:lnTo>
                      <a:pt x="805" y="595"/>
                    </a:lnTo>
                    <a:lnTo>
                      <a:pt x="892" y="865"/>
                    </a:lnTo>
                    <a:lnTo>
                      <a:pt x="932" y="1192"/>
                    </a:lnTo>
                    <a:lnTo>
                      <a:pt x="932" y="1404"/>
                    </a:lnTo>
                    <a:lnTo>
                      <a:pt x="932" y="1517"/>
                    </a:lnTo>
                    <a:lnTo>
                      <a:pt x="1057" y="1458"/>
                    </a:lnTo>
                    <a:lnTo>
                      <a:pt x="1103" y="1404"/>
                    </a:lnTo>
                    <a:lnTo>
                      <a:pt x="1103" y="1135"/>
                    </a:lnTo>
                    <a:lnTo>
                      <a:pt x="1015" y="865"/>
                    </a:lnTo>
                    <a:lnTo>
                      <a:pt x="932" y="595"/>
                    </a:lnTo>
                    <a:lnTo>
                      <a:pt x="805" y="375"/>
                    </a:lnTo>
                    <a:lnTo>
                      <a:pt x="594" y="160"/>
                    </a:lnTo>
                    <a:lnTo>
                      <a:pt x="302" y="54"/>
                    </a:lnTo>
                    <a:lnTo>
                      <a:pt x="2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46" name="Freeform 74"/>
              <p:cNvSpPr/>
              <p:nvPr/>
            </p:nvSpPr>
            <p:spPr bwMode="auto">
              <a:xfrm>
                <a:off x="6143" y="9382"/>
                <a:ext cx="454" cy="162"/>
              </a:xfrm>
              <a:custGeom>
                <a:avLst/>
                <a:gdLst/>
                <a:ahLst/>
                <a:cxnLst>
                  <a:cxn ang="0">
                    <a:pos x="0" y="378"/>
                  </a:cxn>
                  <a:cxn ang="0">
                    <a:pos x="294" y="216"/>
                  </a:cxn>
                  <a:cxn ang="0">
                    <a:pos x="510" y="162"/>
                  </a:cxn>
                  <a:cxn ang="0">
                    <a:pos x="763" y="162"/>
                  </a:cxn>
                  <a:cxn ang="0">
                    <a:pos x="1105" y="162"/>
                  </a:cxn>
                  <a:cxn ang="0">
                    <a:pos x="1357" y="216"/>
                  </a:cxn>
                  <a:cxn ang="0">
                    <a:pos x="1105" y="162"/>
                  </a:cxn>
                  <a:cxn ang="0">
                    <a:pos x="931" y="110"/>
                  </a:cxn>
                  <a:cxn ang="0">
                    <a:pos x="931" y="0"/>
                  </a:cxn>
                  <a:cxn ang="0">
                    <a:pos x="1018" y="0"/>
                  </a:cxn>
                  <a:cxn ang="0">
                    <a:pos x="1397" y="0"/>
                  </a:cxn>
                  <a:cxn ang="0">
                    <a:pos x="1608" y="110"/>
                  </a:cxn>
                  <a:cxn ang="0">
                    <a:pos x="1781" y="216"/>
                  </a:cxn>
                  <a:cxn ang="0">
                    <a:pos x="1824" y="271"/>
                  </a:cxn>
                  <a:cxn ang="0">
                    <a:pos x="1571" y="216"/>
                  </a:cxn>
                  <a:cxn ang="0">
                    <a:pos x="1357" y="162"/>
                  </a:cxn>
                  <a:cxn ang="0">
                    <a:pos x="1229" y="216"/>
                  </a:cxn>
                  <a:cxn ang="0">
                    <a:pos x="1397" y="326"/>
                  </a:cxn>
                  <a:cxn ang="0">
                    <a:pos x="1527" y="378"/>
                  </a:cxn>
                  <a:cxn ang="0">
                    <a:pos x="1571" y="546"/>
                  </a:cxn>
                  <a:cxn ang="0">
                    <a:pos x="1608" y="652"/>
                  </a:cxn>
                  <a:cxn ang="0">
                    <a:pos x="1527" y="652"/>
                  </a:cxn>
                  <a:cxn ang="0">
                    <a:pos x="1397" y="488"/>
                  </a:cxn>
                  <a:cxn ang="0">
                    <a:pos x="1141" y="434"/>
                  </a:cxn>
                  <a:cxn ang="0">
                    <a:pos x="977" y="378"/>
                  </a:cxn>
                  <a:cxn ang="0">
                    <a:pos x="720" y="378"/>
                  </a:cxn>
                  <a:cxn ang="0">
                    <a:pos x="510" y="378"/>
                  </a:cxn>
                  <a:cxn ang="0">
                    <a:pos x="340" y="434"/>
                  </a:cxn>
                  <a:cxn ang="0">
                    <a:pos x="294" y="434"/>
                  </a:cxn>
                  <a:cxn ang="0">
                    <a:pos x="0" y="378"/>
                  </a:cxn>
                </a:cxnLst>
                <a:rect l="0" t="0" r="r" b="b"/>
                <a:pathLst>
                  <a:path w="1824" h="652">
                    <a:moveTo>
                      <a:pt x="0" y="378"/>
                    </a:moveTo>
                    <a:lnTo>
                      <a:pt x="294" y="216"/>
                    </a:lnTo>
                    <a:lnTo>
                      <a:pt x="510" y="162"/>
                    </a:lnTo>
                    <a:lnTo>
                      <a:pt x="763" y="162"/>
                    </a:lnTo>
                    <a:lnTo>
                      <a:pt x="1105" y="162"/>
                    </a:lnTo>
                    <a:lnTo>
                      <a:pt x="1357" y="216"/>
                    </a:lnTo>
                    <a:lnTo>
                      <a:pt x="1105" y="162"/>
                    </a:lnTo>
                    <a:lnTo>
                      <a:pt x="931" y="110"/>
                    </a:lnTo>
                    <a:lnTo>
                      <a:pt x="931" y="0"/>
                    </a:lnTo>
                    <a:lnTo>
                      <a:pt x="1018" y="0"/>
                    </a:lnTo>
                    <a:lnTo>
                      <a:pt x="1397" y="0"/>
                    </a:lnTo>
                    <a:lnTo>
                      <a:pt x="1608" y="110"/>
                    </a:lnTo>
                    <a:lnTo>
                      <a:pt x="1781" y="216"/>
                    </a:lnTo>
                    <a:lnTo>
                      <a:pt x="1824" y="271"/>
                    </a:lnTo>
                    <a:lnTo>
                      <a:pt x="1571" y="216"/>
                    </a:lnTo>
                    <a:lnTo>
                      <a:pt x="1357" y="162"/>
                    </a:lnTo>
                    <a:lnTo>
                      <a:pt x="1229" y="216"/>
                    </a:lnTo>
                    <a:lnTo>
                      <a:pt x="1397" y="326"/>
                    </a:lnTo>
                    <a:lnTo>
                      <a:pt x="1527" y="378"/>
                    </a:lnTo>
                    <a:lnTo>
                      <a:pt x="1571" y="546"/>
                    </a:lnTo>
                    <a:lnTo>
                      <a:pt x="1608" y="652"/>
                    </a:lnTo>
                    <a:lnTo>
                      <a:pt x="1527" y="652"/>
                    </a:lnTo>
                    <a:lnTo>
                      <a:pt x="1397" y="488"/>
                    </a:lnTo>
                    <a:lnTo>
                      <a:pt x="1141" y="434"/>
                    </a:lnTo>
                    <a:lnTo>
                      <a:pt x="977" y="378"/>
                    </a:lnTo>
                    <a:lnTo>
                      <a:pt x="720" y="378"/>
                    </a:lnTo>
                    <a:lnTo>
                      <a:pt x="510" y="378"/>
                    </a:lnTo>
                    <a:lnTo>
                      <a:pt x="340" y="434"/>
                    </a:lnTo>
                    <a:lnTo>
                      <a:pt x="294" y="434"/>
                    </a:lnTo>
                    <a:lnTo>
                      <a:pt x="0" y="37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47" name="Freeform 75"/>
              <p:cNvSpPr/>
              <p:nvPr/>
            </p:nvSpPr>
            <p:spPr bwMode="auto">
              <a:xfrm>
                <a:off x="6238" y="8839"/>
                <a:ext cx="1309" cy="1112"/>
              </a:xfrm>
              <a:custGeom>
                <a:avLst/>
                <a:gdLst/>
                <a:ahLst/>
                <a:cxnLst>
                  <a:cxn ang="0">
                    <a:pos x="172" y="57"/>
                  </a:cxn>
                  <a:cxn ang="0">
                    <a:pos x="381" y="275"/>
                  </a:cxn>
                  <a:cxn ang="0">
                    <a:pos x="595" y="487"/>
                  </a:cxn>
                  <a:cxn ang="0">
                    <a:pos x="935" y="598"/>
                  </a:cxn>
                  <a:cxn ang="0">
                    <a:pos x="1314" y="923"/>
                  </a:cxn>
                  <a:cxn ang="0">
                    <a:pos x="1565" y="1197"/>
                  </a:cxn>
                  <a:cxn ang="0">
                    <a:pos x="1693" y="1738"/>
                  </a:cxn>
                  <a:cxn ang="0">
                    <a:pos x="1951" y="2221"/>
                  </a:cxn>
                  <a:cxn ang="0">
                    <a:pos x="2079" y="2763"/>
                  </a:cxn>
                  <a:cxn ang="0">
                    <a:pos x="1991" y="3250"/>
                  </a:cxn>
                  <a:cxn ang="0">
                    <a:pos x="1739" y="3578"/>
                  </a:cxn>
                  <a:cxn ang="0">
                    <a:pos x="1524" y="3685"/>
                  </a:cxn>
                  <a:cxn ang="0">
                    <a:pos x="1268" y="3846"/>
                  </a:cxn>
                  <a:cxn ang="0">
                    <a:pos x="1099" y="4007"/>
                  </a:cxn>
                  <a:cxn ang="0">
                    <a:pos x="889" y="4278"/>
                  </a:cxn>
                  <a:cxn ang="0">
                    <a:pos x="595" y="4337"/>
                  </a:cxn>
                  <a:cxn ang="0">
                    <a:pos x="801" y="4386"/>
                  </a:cxn>
                  <a:cxn ang="0">
                    <a:pos x="1354" y="4443"/>
                  </a:cxn>
                  <a:cxn ang="0">
                    <a:pos x="1951" y="4061"/>
                  </a:cxn>
                  <a:cxn ang="0">
                    <a:pos x="2079" y="3628"/>
                  </a:cxn>
                  <a:cxn ang="0">
                    <a:pos x="5238" y="3468"/>
                  </a:cxn>
                  <a:cxn ang="0">
                    <a:pos x="2079" y="3381"/>
                  </a:cxn>
                  <a:cxn ang="0">
                    <a:pos x="2197" y="2821"/>
                  </a:cxn>
                  <a:cxn ang="0">
                    <a:pos x="2118" y="2385"/>
                  </a:cxn>
                  <a:cxn ang="0">
                    <a:pos x="1991" y="2111"/>
                  </a:cxn>
                  <a:cxn ang="0">
                    <a:pos x="1863" y="1844"/>
                  </a:cxn>
                  <a:cxn ang="0">
                    <a:pos x="1820" y="1464"/>
                  </a:cxn>
                  <a:cxn ang="0">
                    <a:pos x="1652" y="981"/>
                  </a:cxn>
                  <a:cxn ang="0">
                    <a:pos x="1226" y="541"/>
                  </a:cxn>
                  <a:cxn ang="0">
                    <a:pos x="759" y="435"/>
                  </a:cxn>
                  <a:cxn ang="0">
                    <a:pos x="595" y="325"/>
                  </a:cxn>
                  <a:cxn ang="0">
                    <a:pos x="256" y="107"/>
                  </a:cxn>
                  <a:cxn ang="0">
                    <a:pos x="128" y="0"/>
                  </a:cxn>
                  <a:cxn ang="0">
                    <a:pos x="0" y="57"/>
                  </a:cxn>
                </a:cxnLst>
                <a:rect l="0" t="0" r="r" b="b"/>
                <a:pathLst>
                  <a:path w="5238" h="4443">
                    <a:moveTo>
                      <a:pt x="0" y="57"/>
                    </a:moveTo>
                    <a:lnTo>
                      <a:pt x="172" y="57"/>
                    </a:lnTo>
                    <a:lnTo>
                      <a:pt x="256" y="164"/>
                    </a:lnTo>
                    <a:lnTo>
                      <a:pt x="381" y="275"/>
                    </a:lnTo>
                    <a:lnTo>
                      <a:pt x="508" y="381"/>
                    </a:lnTo>
                    <a:lnTo>
                      <a:pt x="595" y="487"/>
                    </a:lnTo>
                    <a:lnTo>
                      <a:pt x="723" y="541"/>
                    </a:lnTo>
                    <a:lnTo>
                      <a:pt x="935" y="598"/>
                    </a:lnTo>
                    <a:lnTo>
                      <a:pt x="1099" y="704"/>
                    </a:lnTo>
                    <a:lnTo>
                      <a:pt x="1314" y="923"/>
                    </a:lnTo>
                    <a:lnTo>
                      <a:pt x="1442" y="1033"/>
                    </a:lnTo>
                    <a:lnTo>
                      <a:pt x="1565" y="1197"/>
                    </a:lnTo>
                    <a:lnTo>
                      <a:pt x="1652" y="1522"/>
                    </a:lnTo>
                    <a:lnTo>
                      <a:pt x="1693" y="1738"/>
                    </a:lnTo>
                    <a:lnTo>
                      <a:pt x="1781" y="2005"/>
                    </a:lnTo>
                    <a:lnTo>
                      <a:pt x="1951" y="2221"/>
                    </a:lnTo>
                    <a:lnTo>
                      <a:pt x="2033" y="2495"/>
                    </a:lnTo>
                    <a:lnTo>
                      <a:pt x="2079" y="2763"/>
                    </a:lnTo>
                    <a:lnTo>
                      <a:pt x="2033" y="3090"/>
                    </a:lnTo>
                    <a:lnTo>
                      <a:pt x="1991" y="3250"/>
                    </a:lnTo>
                    <a:lnTo>
                      <a:pt x="1908" y="3414"/>
                    </a:lnTo>
                    <a:lnTo>
                      <a:pt x="1739" y="3578"/>
                    </a:lnTo>
                    <a:lnTo>
                      <a:pt x="1693" y="3628"/>
                    </a:lnTo>
                    <a:lnTo>
                      <a:pt x="1524" y="3685"/>
                    </a:lnTo>
                    <a:lnTo>
                      <a:pt x="1399" y="3795"/>
                    </a:lnTo>
                    <a:lnTo>
                      <a:pt x="1268" y="3846"/>
                    </a:lnTo>
                    <a:lnTo>
                      <a:pt x="1189" y="3901"/>
                    </a:lnTo>
                    <a:lnTo>
                      <a:pt x="1099" y="4007"/>
                    </a:lnTo>
                    <a:lnTo>
                      <a:pt x="1061" y="4120"/>
                    </a:lnTo>
                    <a:lnTo>
                      <a:pt x="889" y="4278"/>
                    </a:lnTo>
                    <a:lnTo>
                      <a:pt x="723" y="4337"/>
                    </a:lnTo>
                    <a:lnTo>
                      <a:pt x="595" y="4337"/>
                    </a:lnTo>
                    <a:lnTo>
                      <a:pt x="636" y="4337"/>
                    </a:lnTo>
                    <a:lnTo>
                      <a:pt x="801" y="4386"/>
                    </a:lnTo>
                    <a:lnTo>
                      <a:pt x="1226" y="4443"/>
                    </a:lnTo>
                    <a:lnTo>
                      <a:pt x="1354" y="4443"/>
                    </a:lnTo>
                    <a:lnTo>
                      <a:pt x="1693" y="4337"/>
                    </a:lnTo>
                    <a:lnTo>
                      <a:pt x="1951" y="4061"/>
                    </a:lnTo>
                    <a:lnTo>
                      <a:pt x="2033" y="3901"/>
                    </a:lnTo>
                    <a:lnTo>
                      <a:pt x="2079" y="3628"/>
                    </a:lnTo>
                    <a:lnTo>
                      <a:pt x="2197" y="3468"/>
                    </a:lnTo>
                    <a:lnTo>
                      <a:pt x="5238" y="3468"/>
                    </a:lnTo>
                    <a:lnTo>
                      <a:pt x="5208" y="3381"/>
                    </a:lnTo>
                    <a:lnTo>
                      <a:pt x="2079" y="3381"/>
                    </a:lnTo>
                    <a:lnTo>
                      <a:pt x="2159" y="3144"/>
                    </a:lnTo>
                    <a:lnTo>
                      <a:pt x="2197" y="2821"/>
                    </a:lnTo>
                    <a:lnTo>
                      <a:pt x="2197" y="2603"/>
                    </a:lnTo>
                    <a:lnTo>
                      <a:pt x="2118" y="2385"/>
                    </a:lnTo>
                    <a:lnTo>
                      <a:pt x="2079" y="2279"/>
                    </a:lnTo>
                    <a:lnTo>
                      <a:pt x="1991" y="2111"/>
                    </a:lnTo>
                    <a:lnTo>
                      <a:pt x="1908" y="1947"/>
                    </a:lnTo>
                    <a:lnTo>
                      <a:pt x="1863" y="1844"/>
                    </a:lnTo>
                    <a:lnTo>
                      <a:pt x="1863" y="1680"/>
                    </a:lnTo>
                    <a:lnTo>
                      <a:pt x="1820" y="1464"/>
                    </a:lnTo>
                    <a:lnTo>
                      <a:pt x="1781" y="1247"/>
                    </a:lnTo>
                    <a:lnTo>
                      <a:pt x="1652" y="981"/>
                    </a:lnTo>
                    <a:lnTo>
                      <a:pt x="1487" y="758"/>
                    </a:lnTo>
                    <a:lnTo>
                      <a:pt x="1226" y="541"/>
                    </a:lnTo>
                    <a:lnTo>
                      <a:pt x="1099" y="487"/>
                    </a:lnTo>
                    <a:lnTo>
                      <a:pt x="759" y="435"/>
                    </a:lnTo>
                    <a:lnTo>
                      <a:pt x="636" y="381"/>
                    </a:lnTo>
                    <a:lnTo>
                      <a:pt x="595" y="325"/>
                    </a:lnTo>
                    <a:lnTo>
                      <a:pt x="462" y="164"/>
                    </a:lnTo>
                    <a:lnTo>
                      <a:pt x="256" y="107"/>
                    </a:lnTo>
                    <a:lnTo>
                      <a:pt x="210" y="57"/>
                    </a:lnTo>
                    <a:lnTo>
                      <a:pt x="128" y="0"/>
                    </a:lnTo>
                    <a:lnTo>
                      <a:pt x="128" y="57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48" name="Freeform 76"/>
              <p:cNvSpPr/>
              <p:nvPr/>
            </p:nvSpPr>
            <p:spPr bwMode="auto">
              <a:xfrm>
                <a:off x="6089" y="8962"/>
                <a:ext cx="62" cy="500"/>
              </a:xfrm>
              <a:custGeom>
                <a:avLst/>
                <a:gdLst/>
                <a:ahLst/>
                <a:cxnLst>
                  <a:cxn ang="0">
                    <a:pos x="84" y="217"/>
                  </a:cxn>
                  <a:cxn ang="0">
                    <a:pos x="46" y="651"/>
                  </a:cxn>
                  <a:cxn ang="0">
                    <a:pos x="0" y="1251"/>
                  </a:cxn>
                  <a:cxn ang="0">
                    <a:pos x="84" y="1682"/>
                  </a:cxn>
                  <a:cxn ang="0">
                    <a:pos x="163" y="2008"/>
                  </a:cxn>
                  <a:cxn ang="0">
                    <a:pos x="126" y="1460"/>
                  </a:cxn>
                  <a:cxn ang="0">
                    <a:pos x="126" y="1083"/>
                  </a:cxn>
                  <a:cxn ang="0">
                    <a:pos x="126" y="595"/>
                  </a:cxn>
                  <a:cxn ang="0">
                    <a:pos x="126" y="271"/>
                  </a:cxn>
                  <a:cxn ang="0">
                    <a:pos x="252" y="0"/>
                  </a:cxn>
                  <a:cxn ang="0">
                    <a:pos x="84" y="217"/>
                  </a:cxn>
                </a:cxnLst>
                <a:rect l="0" t="0" r="r" b="b"/>
                <a:pathLst>
                  <a:path w="252" h="2008">
                    <a:moveTo>
                      <a:pt x="84" y="217"/>
                    </a:moveTo>
                    <a:lnTo>
                      <a:pt x="46" y="651"/>
                    </a:lnTo>
                    <a:lnTo>
                      <a:pt x="0" y="1251"/>
                    </a:lnTo>
                    <a:lnTo>
                      <a:pt x="84" y="1682"/>
                    </a:lnTo>
                    <a:lnTo>
                      <a:pt x="163" y="2008"/>
                    </a:lnTo>
                    <a:lnTo>
                      <a:pt x="126" y="1460"/>
                    </a:lnTo>
                    <a:lnTo>
                      <a:pt x="126" y="1083"/>
                    </a:lnTo>
                    <a:lnTo>
                      <a:pt x="126" y="595"/>
                    </a:lnTo>
                    <a:lnTo>
                      <a:pt x="126" y="271"/>
                    </a:lnTo>
                    <a:lnTo>
                      <a:pt x="252" y="0"/>
                    </a:lnTo>
                    <a:lnTo>
                      <a:pt x="84" y="21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49" name="Freeform 77"/>
              <p:cNvSpPr/>
              <p:nvPr/>
            </p:nvSpPr>
            <p:spPr bwMode="auto">
              <a:xfrm>
                <a:off x="4044" y="9089"/>
                <a:ext cx="736" cy="431"/>
              </a:xfrm>
              <a:custGeom>
                <a:avLst/>
                <a:gdLst/>
                <a:ahLst/>
                <a:cxnLst>
                  <a:cxn ang="0">
                    <a:pos x="2952" y="210"/>
                  </a:cxn>
                  <a:cxn ang="0">
                    <a:pos x="2627" y="106"/>
                  </a:cxn>
                  <a:cxn ang="0">
                    <a:pos x="2302" y="0"/>
                  </a:cxn>
                  <a:cxn ang="0">
                    <a:pos x="1968" y="0"/>
                  </a:cxn>
                  <a:cxn ang="0">
                    <a:pos x="1396" y="57"/>
                  </a:cxn>
                  <a:cxn ang="0">
                    <a:pos x="1148" y="156"/>
                  </a:cxn>
                  <a:cxn ang="0">
                    <a:pos x="828" y="264"/>
                  </a:cxn>
                  <a:cxn ang="0">
                    <a:pos x="532" y="366"/>
                  </a:cxn>
                  <a:cxn ang="0">
                    <a:pos x="368" y="473"/>
                  </a:cxn>
                  <a:cxn ang="0">
                    <a:pos x="288" y="580"/>
                  </a:cxn>
                  <a:cxn ang="0">
                    <a:pos x="128" y="835"/>
                  </a:cxn>
                  <a:cxn ang="0">
                    <a:pos x="40" y="991"/>
                  </a:cxn>
                  <a:cxn ang="0">
                    <a:pos x="0" y="1151"/>
                  </a:cxn>
                  <a:cxn ang="0">
                    <a:pos x="242" y="1463"/>
                  </a:cxn>
                  <a:cxn ang="0">
                    <a:pos x="368" y="1620"/>
                  </a:cxn>
                  <a:cxn ang="0">
                    <a:pos x="490" y="1723"/>
                  </a:cxn>
                  <a:cxn ang="0">
                    <a:pos x="782" y="1669"/>
                  </a:cxn>
                  <a:cxn ang="0">
                    <a:pos x="946" y="1415"/>
                  </a:cxn>
                  <a:cxn ang="0">
                    <a:pos x="532" y="1513"/>
                  </a:cxn>
                  <a:cxn ang="0">
                    <a:pos x="368" y="1463"/>
                  </a:cxn>
                  <a:cxn ang="0">
                    <a:pos x="288" y="1357"/>
                  </a:cxn>
                  <a:cxn ang="0">
                    <a:pos x="490" y="1357"/>
                  </a:cxn>
                  <a:cxn ang="0">
                    <a:pos x="828" y="1307"/>
                  </a:cxn>
                  <a:cxn ang="0">
                    <a:pos x="907" y="1248"/>
                  </a:cxn>
                  <a:cxn ang="0">
                    <a:pos x="1026" y="1151"/>
                  </a:cxn>
                  <a:cxn ang="0">
                    <a:pos x="782" y="1248"/>
                  </a:cxn>
                  <a:cxn ang="0">
                    <a:pos x="578" y="1248"/>
                  </a:cxn>
                  <a:cxn ang="0">
                    <a:pos x="368" y="1307"/>
                  </a:cxn>
                  <a:cxn ang="0">
                    <a:pos x="242" y="1248"/>
                  </a:cxn>
                  <a:cxn ang="0">
                    <a:pos x="166" y="1151"/>
                  </a:cxn>
                  <a:cxn ang="0">
                    <a:pos x="209" y="991"/>
                  </a:cxn>
                  <a:cxn ang="0">
                    <a:pos x="288" y="888"/>
                  </a:cxn>
                  <a:cxn ang="0">
                    <a:pos x="368" y="785"/>
                  </a:cxn>
                  <a:cxn ang="0">
                    <a:pos x="490" y="678"/>
                  </a:cxn>
                  <a:cxn ang="0">
                    <a:pos x="697" y="473"/>
                  </a:cxn>
                  <a:cxn ang="0">
                    <a:pos x="946" y="366"/>
                  </a:cxn>
                  <a:cxn ang="0">
                    <a:pos x="1273" y="264"/>
                  </a:cxn>
                  <a:cxn ang="0">
                    <a:pos x="1639" y="156"/>
                  </a:cxn>
                  <a:cxn ang="0">
                    <a:pos x="1928" y="156"/>
                  </a:cxn>
                  <a:cxn ang="0">
                    <a:pos x="2260" y="106"/>
                  </a:cxn>
                  <a:cxn ang="0">
                    <a:pos x="2551" y="106"/>
                  </a:cxn>
                  <a:cxn ang="0">
                    <a:pos x="2833" y="210"/>
                  </a:cxn>
                  <a:cxn ang="0">
                    <a:pos x="2952" y="264"/>
                  </a:cxn>
                  <a:cxn ang="0">
                    <a:pos x="2952" y="210"/>
                  </a:cxn>
                </a:cxnLst>
                <a:rect l="0" t="0" r="r" b="b"/>
                <a:pathLst>
                  <a:path w="2952" h="1723">
                    <a:moveTo>
                      <a:pt x="2952" y="210"/>
                    </a:moveTo>
                    <a:lnTo>
                      <a:pt x="2627" y="106"/>
                    </a:lnTo>
                    <a:lnTo>
                      <a:pt x="2302" y="0"/>
                    </a:lnTo>
                    <a:lnTo>
                      <a:pt x="1968" y="0"/>
                    </a:lnTo>
                    <a:lnTo>
                      <a:pt x="1396" y="57"/>
                    </a:lnTo>
                    <a:lnTo>
                      <a:pt x="1148" y="156"/>
                    </a:lnTo>
                    <a:lnTo>
                      <a:pt x="828" y="264"/>
                    </a:lnTo>
                    <a:lnTo>
                      <a:pt x="532" y="366"/>
                    </a:lnTo>
                    <a:lnTo>
                      <a:pt x="368" y="473"/>
                    </a:lnTo>
                    <a:lnTo>
                      <a:pt x="288" y="580"/>
                    </a:lnTo>
                    <a:lnTo>
                      <a:pt x="128" y="835"/>
                    </a:lnTo>
                    <a:lnTo>
                      <a:pt x="40" y="991"/>
                    </a:lnTo>
                    <a:lnTo>
                      <a:pt x="0" y="1151"/>
                    </a:lnTo>
                    <a:lnTo>
                      <a:pt x="242" y="1463"/>
                    </a:lnTo>
                    <a:lnTo>
                      <a:pt x="368" y="1620"/>
                    </a:lnTo>
                    <a:lnTo>
                      <a:pt x="490" y="1723"/>
                    </a:lnTo>
                    <a:lnTo>
                      <a:pt x="782" y="1669"/>
                    </a:lnTo>
                    <a:lnTo>
                      <a:pt x="946" y="1415"/>
                    </a:lnTo>
                    <a:lnTo>
                      <a:pt x="532" y="1513"/>
                    </a:lnTo>
                    <a:lnTo>
                      <a:pt x="368" y="1463"/>
                    </a:lnTo>
                    <a:lnTo>
                      <a:pt x="288" y="1357"/>
                    </a:lnTo>
                    <a:lnTo>
                      <a:pt x="490" y="1357"/>
                    </a:lnTo>
                    <a:lnTo>
                      <a:pt x="828" y="1307"/>
                    </a:lnTo>
                    <a:lnTo>
                      <a:pt x="907" y="1248"/>
                    </a:lnTo>
                    <a:lnTo>
                      <a:pt x="1026" y="1151"/>
                    </a:lnTo>
                    <a:lnTo>
                      <a:pt x="782" y="1248"/>
                    </a:lnTo>
                    <a:lnTo>
                      <a:pt x="578" y="1248"/>
                    </a:lnTo>
                    <a:lnTo>
                      <a:pt x="368" y="1307"/>
                    </a:lnTo>
                    <a:lnTo>
                      <a:pt x="242" y="1248"/>
                    </a:lnTo>
                    <a:lnTo>
                      <a:pt x="166" y="1151"/>
                    </a:lnTo>
                    <a:lnTo>
                      <a:pt x="209" y="991"/>
                    </a:lnTo>
                    <a:lnTo>
                      <a:pt x="288" y="888"/>
                    </a:lnTo>
                    <a:lnTo>
                      <a:pt x="368" y="785"/>
                    </a:lnTo>
                    <a:lnTo>
                      <a:pt x="490" y="678"/>
                    </a:lnTo>
                    <a:lnTo>
                      <a:pt x="697" y="473"/>
                    </a:lnTo>
                    <a:lnTo>
                      <a:pt x="946" y="366"/>
                    </a:lnTo>
                    <a:lnTo>
                      <a:pt x="1273" y="264"/>
                    </a:lnTo>
                    <a:lnTo>
                      <a:pt x="1639" y="156"/>
                    </a:lnTo>
                    <a:lnTo>
                      <a:pt x="1928" y="156"/>
                    </a:lnTo>
                    <a:lnTo>
                      <a:pt x="2260" y="106"/>
                    </a:lnTo>
                    <a:lnTo>
                      <a:pt x="2551" y="106"/>
                    </a:lnTo>
                    <a:lnTo>
                      <a:pt x="2833" y="210"/>
                    </a:lnTo>
                    <a:lnTo>
                      <a:pt x="2952" y="264"/>
                    </a:lnTo>
                    <a:lnTo>
                      <a:pt x="2952" y="21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50" name="Freeform 78"/>
              <p:cNvSpPr/>
              <p:nvPr/>
            </p:nvSpPr>
            <p:spPr bwMode="auto">
              <a:xfrm>
                <a:off x="4166" y="9166"/>
                <a:ext cx="597" cy="119"/>
              </a:xfrm>
              <a:custGeom>
                <a:avLst/>
                <a:gdLst/>
                <a:ahLst/>
                <a:cxnLst>
                  <a:cxn ang="0">
                    <a:pos x="0" y="475"/>
                  </a:cxn>
                  <a:cxn ang="0">
                    <a:pos x="338" y="312"/>
                  </a:cxn>
                  <a:cxn ang="0">
                    <a:pos x="536" y="212"/>
                  </a:cxn>
                  <a:cxn ang="0">
                    <a:pos x="868" y="106"/>
                  </a:cxn>
                  <a:cxn ang="0">
                    <a:pos x="1190" y="56"/>
                  </a:cxn>
                  <a:cxn ang="0">
                    <a:pos x="1564" y="0"/>
                  </a:cxn>
                  <a:cxn ang="0">
                    <a:pos x="1887" y="0"/>
                  </a:cxn>
                  <a:cxn ang="0">
                    <a:pos x="2173" y="56"/>
                  </a:cxn>
                  <a:cxn ang="0">
                    <a:pos x="2382" y="56"/>
                  </a:cxn>
                  <a:cxn ang="0">
                    <a:pos x="2261" y="163"/>
                  </a:cxn>
                  <a:cxn ang="0">
                    <a:pos x="1887" y="106"/>
                  </a:cxn>
                  <a:cxn ang="0">
                    <a:pos x="1643" y="106"/>
                  </a:cxn>
                  <a:cxn ang="0">
                    <a:pos x="1313" y="106"/>
                  </a:cxn>
                  <a:cxn ang="0">
                    <a:pos x="948" y="163"/>
                  </a:cxn>
                  <a:cxn ang="0">
                    <a:pos x="658" y="212"/>
                  </a:cxn>
                  <a:cxn ang="0">
                    <a:pos x="374" y="312"/>
                  </a:cxn>
                  <a:cxn ang="0">
                    <a:pos x="168" y="419"/>
                  </a:cxn>
                  <a:cxn ang="0">
                    <a:pos x="128" y="475"/>
                  </a:cxn>
                  <a:cxn ang="0">
                    <a:pos x="0" y="475"/>
                  </a:cxn>
                </a:cxnLst>
                <a:rect l="0" t="0" r="r" b="b"/>
                <a:pathLst>
                  <a:path w="2382" h="475">
                    <a:moveTo>
                      <a:pt x="0" y="475"/>
                    </a:moveTo>
                    <a:lnTo>
                      <a:pt x="338" y="312"/>
                    </a:lnTo>
                    <a:lnTo>
                      <a:pt x="536" y="212"/>
                    </a:lnTo>
                    <a:lnTo>
                      <a:pt x="868" y="106"/>
                    </a:lnTo>
                    <a:lnTo>
                      <a:pt x="1190" y="56"/>
                    </a:lnTo>
                    <a:lnTo>
                      <a:pt x="1564" y="0"/>
                    </a:lnTo>
                    <a:lnTo>
                      <a:pt x="1887" y="0"/>
                    </a:lnTo>
                    <a:lnTo>
                      <a:pt x="2173" y="56"/>
                    </a:lnTo>
                    <a:lnTo>
                      <a:pt x="2382" y="56"/>
                    </a:lnTo>
                    <a:lnTo>
                      <a:pt x="2261" y="163"/>
                    </a:lnTo>
                    <a:lnTo>
                      <a:pt x="1887" y="106"/>
                    </a:lnTo>
                    <a:lnTo>
                      <a:pt x="1643" y="106"/>
                    </a:lnTo>
                    <a:lnTo>
                      <a:pt x="1313" y="106"/>
                    </a:lnTo>
                    <a:lnTo>
                      <a:pt x="948" y="163"/>
                    </a:lnTo>
                    <a:lnTo>
                      <a:pt x="658" y="212"/>
                    </a:lnTo>
                    <a:lnTo>
                      <a:pt x="374" y="312"/>
                    </a:lnTo>
                    <a:lnTo>
                      <a:pt x="168" y="419"/>
                    </a:lnTo>
                    <a:lnTo>
                      <a:pt x="128" y="475"/>
                    </a:lnTo>
                    <a:lnTo>
                      <a:pt x="0" y="47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51" name="Freeform 79"/>
              <p:cNvSpPr/>
              <p:nvPr/>
            </p:nvSpPr>
            <p:spPr bwMode="auto">
              <a:xfrm>
                <a:off x="4341" y="9209"/>
                <a:ext cx="267" cy="142"/>
              </a:xfrm>
              <a:custGeom>
                <a:avLst/>
                <a:gdLst/>
                <a:ahLst/>
                <a:cxnLst>
                  <a:cxn ang="0">
                    <a:pos x="0" y="465"/>
                  </a:cxn>
                  <a:cxn ang="0">
                    <a:pos x="0" y="149"/>
                  </a:cxn>
                  <a:cxn ang="0">
                    <a:pos x="281" y="107"/>
                  </a:cxn>
                  <a:cxn ang="0">
                    <a:pos x="363" y="312"/>
                  </a:cxn>
                  <a:cxn ang="0">
                    <a:pos x="609" y="256"/>
                  </a:cxn>
                  <a:cxn ang="0">
                    <a:pos x="609" y="49"/>
                  </a:cxn>
                  <a:cxn ang="0">
                    <a:pos x="981" y="0"/>
                  </a:cxn>
                  <a:cxn ang="0">
                    <a:pos x="1066" y="49"/>
                  </a:cxn>
                  <a:cxn ang="0">
                    <a:pos x="939" y="415"/>
                  </a:cxn>
                  <a:cxn ang="0">
                    <a:pos x="902" y="205"/>
                  </a:cxn>
                  <a:cxn ang="0">
                    <a:pos x="774" y="205"/>
                  </a:cxn>
                  <a:cxn ang="0">
                    <a:pos x="734" y="362"/>
                  </a:cxn>
                  <a:cxn ang="0">
                    <a:pos x="363" y="518"/>
                  </a:cxn>
                  <a:cxn ang="0">
                    <a:pos x="244" y="465"/>
                  </a:cxn>
                  <a:cxn ang="0">
                    <a:pos x="202" y="312"/>
                  </a:cxn>
                  <a:cxn ang="0">
                    <a:pos x="79" y="256"/>
                  </a:cxn>
                  <a:cxn ang="0">
                    <a:pos x="121" y="572"/>
                  </a:cxn>
                  <a:cxn ang="0">
                    <a:pos x="0" y="465"/>
                  </a:cxn>
                </a:cxnLst>
                <a:rect l="0" t="0" r="r" b="b"/>
                <a:pathLst>
                  <a:path w="1066" h="572">
                    <a:moveTo>
                      <a:pt x="0" y="465"/>
                    </a:moveTo>
                    <a:lnTo>
                      <a:pt x="0" y="149"/>
                    </a:lnTo>
                    <a:lnTo>
                      <a:pt x="281" y="107"/>
                    </a:lnTo>
                    <a:lnTo>
                      <a:pt x="363" y="312"/>
                    </a:lnTo>
                    <a:lnTo>
                      <a:pt x="609" y="256"/>
                    </a:lnTo>
                    <a:lnTo>
                      <a:pt x="609" y="49"/>
                    </a:lnTo>
                    <a:lnTo>
                      <a:pt x="981" y="0"/>
                    </a:lnTo>
                    <a:lnTo>
                      <a:pt x="1066" y="49"/>
                    </a:lnTo>
                    <a:lnTo>
                      <a:pt x="939" y="415"/>
                    </a:lnTo>
                    <a:lnTo>
                      <a:pt x="902" y="205"/>
                    </a:lnTo>
                    <a:lnTo>
                      <a:pt x="774" y="205"/>
                    </a:lnTo>
                    <a:lnTo>
                      <a:pt x="734" y="362"/>
                    </a:lnTo>
                    <a:lnTo>
                      <a:pt x="363" y="518"/>
                    </a:lnTo>
                    <a:lnTo>
                      <a:pt x="244" y="465"/>
                    </a:lnTo>
                    <a:lnTo>
                      <a:pt x="202" y="312"/>
                    </a:lnTo>
                    <a:lnTo>
                      <a:pt x="79" y="256"/>
                    </a:lnTo>
                    <a:lnTo>
                      <a:pt x="121" y="572"/>
                    </a:lnTo>
                    <a:lnTo>
                      <a:pt x="0" y="46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52" name="Freeform 80"/>
              <p:cNvSpPr/>
              <p:nvPr/>
            </p:nvSpPr>
            <p:spPr bwMode="auto">
              <a:xfrm>
                <a:off x="4115" y="9339"/>
                <a:ext cx="715" cy="627"/>
              </a:xfrm>
              <a:custGeom>
                <a:avLst/>
                <a:gdLst/>
                <a:ahLst/>
                <a:cxnLst>
                  <a:cxn ang="0">
                    <a:pos x="906" y="0"/>
                  </a:cxn>
                  <a:cxn ang="0">
                    <a:pos x="0" y="1307"/>
                  </a:cxn>
                  <a:cxn ang="0">
                    <a:pos x="409" y="2142"/>
                  </a:cxn>
                  <a:cxn ang="0">
                    <a:pos x="658" y="2191"/>
                  </a:cxn>
                  <a:cxn ang="0">
                    <a:pos x="540" y="2450"/>
                  </a:cxn>
                  <a:cxn ang="0">
                    <a:pos x="619" y="2508"/>
                  </a:cxn>
                  <a:cxn ang="0">
                    <a:pos x="2705" y="2508"/>
                  </a:cxn>
                  <a:cxn ang="0">
                    <a:pos x="2584" y="2244"/>
                  </a:cxn>
                  <a:cxn ang="0">
                    <a:pos x="2747" y="2191"/>
                  </a:cxn>
                  <a:cxn ang="0">
                    <a:pos x="2621" y="2142"/>
                  </a:cxn>
                  <a:cxn ang="0">
                    <a:pos x="1515" y="2142"/>
                  </a:cxn>
                  <a:cxn ang="0">
                    <a:pos x="576" y="2030"/>
                  </a:cxn>
                  <a:cxn ang="0">
                    <a:pos x="244" y="1461"/>
                  </a:cxn>
                  <a:cxn ang="0">
                    <a:pos x="1311" y="1567"/>
                  </a:cxn>
                  <a:cxn ang="0">
                    <a:pos x="2298" y="1567"/>
                  </a:cxn>
                  <a:cxn ang="0">
                    <a:pos x="2868" y="1461"/>
                  </a:cxn>
                  <a:cxn ang="0">
                    <a:pos x="1640" y="1513"/>
                  </a:cxn>
                  <a:cxn ang="0">
                    <a:pos x="202" y="1363"/>
                  </a:cxn>
                  <a:cxn ang="0">
                    <a:pos x="1027" y="54"/>
                  </a:cxn>
                  <a:cxn ang="0">
                    <a:pos x="906" y="0"/>
                  </a:cxn>
                </a:cxnLst>
                <a:rect l="0" t="0" r="r" b="b"/>
                <a:pathLst>
                  <a:path w="2868" h="2508">
                    <a:moveTo>
                      <a:pt x="906" y="0"/>
                    </a:moveTo>
                    <a:lnTo>
                      <a:pt x="0" y="1307"/>
                    </a:lnTo>
                    <a:lnTo>
                      <a:pt x="409" y="2142"/>
                    </a:lnTo>
                    <a:lnTo>
                      <a:pt x="658" y="2191"/>
                    </a:lnTo>
                    <a:lnTo>
                      <a:pt x="540" y="2450"/>
                    </a:lnTo>
                    <a:lnTo>
                      <a:pt x="619" y="2508"/>
                    </a:lnTo>
                    <a:lnTo>
                      <a:pt x="2705" y="2508"/>
                    </a:lnTo>
                    <a:lnTo>
                      <a:pt x="2584" y="2244"/>
                    </a:lnTo>
                    <a:lnTo>
                      <a:pt x="2747" y="2191"/>
                    </a:lnTo>
                    <a:lnTo>
                      <a:pt x="2621" y="2142"/>
                    </a:lnTo>
                    <a:lnTo>
                      <a:pt x="1515" y="2142"/>
                    </a:lnTo>
                    <a:lnTo>
                      <a:pt x="576" y="2030"/>
                    </a:lnTo>
                    <a:lnTo>
                      <a:pt x="244" y="1461"/>
                    </a:lnTo>
                    <a:lnTo>
                      <a:pt x="1311" y="1567"/>
                    </a:lnTo>
                    <a:lnTo>
                      <a:pt x="2298" y="1567"/>
                    </a:lnTo>
                    <a:lnTo>
                      <a:pt x="2868" y="1461"/>
                    </a:lnTo>
                    <a:lnTo>
                      <a:pt x="1640" y="1513"/>
                    </a:lnTo>
                    <a:lnTo>
                      <a:pt x="202" y="1363"/>
                    </a:lnTo>
                    <a:lnTo>
                      <a:pt x="1027" y="54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53" name="Freeform 81"/>
              <p:cNvSpPr/>
              <p:nvPr/>
            </p:nvSpPr>
            <p:spPr bwMode="auto">
              <a:xfrm>
                <a:off x="4311" y="9378"/>
                <a:ext cx="389" cy="300"/>
              </a:xfrm>
              <a:custGeom>
                <a:avLst/>
                <a:gdLst/>
                <a:ahLst/>
                <a:cxnLst>
                  <a:cxn ang="0">
                    <a:pos x="407" y="54"/>
                  </a:cxn>
                  <a:cxn ang="0">
                    <a:pos x="0" y="937"/>
                  </a:cxn>
                  <a:cxn ang="0">
                    <a:pos x="126" y="1147"/>
                  </a:cxn>
                  <a:cxn ang="0">
                    <a:pos x="900" y="1203"/>
                  </a:cxn>
                  <a:cxn ang="0">
                    <a:pos x="1483" y="1147"/>
                  </a:cxn>
                  <a:cxn ang="0">
                    <a:pos x="1436" y="1038"/>
                  </a:cxn>
                  <a:cxn ang="0">
                    <a:pos x="1559" y="991"/>
                  </a:cxn>
                  <a:cxn ang="0">
                    <a:pos x="1436" y="264"/>
                  </a:cxn>
                  <a:cxn ang="0">
                    <a:pos x="1354" y="156"/>
                  </a:cxn>
                  <a:cxn ang="0">
                    <a:pos x="1309" y="54"/>
                  </a:cxn>
                  <a:cxn ang="0">
                    <a:pos x="1275" y="0"/>
                  </a:cxn>
                  <a:cxn ang="0">
                    <a:pos x="489" y="54"/>
                  </a:cxn>
                  <a:cxn ang="0">
                    <a:pos x="1234" y="97"/>
                  </a:cxn>
                  <a:cxn ang="0">
                    <a:pos x="1354" y="884"/>
                  </a:cxn>
                  <a:cxn ang="0">
                    <a:pos x="1234" y="937"/>
                  </a:cxn>
                  <a:cxn ang="0">
                    <a:pos x="1149" y="884"/>
                  </a:cxn>
                  <a:cxn ang="0">
                    <a:pos x="205" y="937"/>
                  </a:cxn>
                  <a:cxn ang="0">
                    <a:pos x="449" y="156"/>
                  </a:cxn>
                  <a:cxn ang="0">
                    <a:pos x="407" y="54"/>
                  </a:cxn>
                </a:cxnLst>
                <a:rect l="0" t="0" r="r" b="b"/>
                <a:pathLst>
                  <a:path w="1559" h="1203">
                    <a:moveTo>
                      <a:pt x="407" y="54"/>
                    </a:moveTo>
                    <a:lnTo>
                      <a:pt x="0" y="937"/>
                    </a:lnTo>
                    <a:lnTo>
                      <a:pt x="126" y="1147"/>
                    </a:lnTo>
                    <a:lnTo>
                      <a:pt x="900" y="1203"/>
                    </a:lnTo>
                    <a:lnTo>
                      <a:pt x="1483" y="1147"/>
                    </a:lnTo>
                    <a:lnTo>
                      <a:pt x="1436" y="1038"/>
                    </a:lnTo>
                    <a:lnTo>
                      <a:pt x="1559" y="991"/>
                    </a:lnTo>
                    <a:lnTo>
                      <a:pt x="1436" y="264"/>
                    </a:lnTo>
                    <a:lnTo>
                      <a:pt x="1354" y="156"/>
                    </a:lnTo>
                    <a:lnTo>
                      <a:pt x="1309" y="54"/>
                    </a:lnTo>
                    <a:lnTo>
                      <a:pt x="1275" y="0"/>
                    </a:lnTo>
                    <a:lnTo>
                      <a:pt x="489" y="54"/>
                    </a:lnTo>
                    <a:lnTo>
                      <a:pt x="1234" y="97"/>
                    </a:lnTo>
                    <a:lnTo>
                      <a:pt x="1354" y="884"/>
                    </a:lnTo>
                    <a:lnTo>
                      <a:pt x="1234" y="937"/>
                    </a:lnTo>
                    <a:lnTo>
                      <a:pt x="1149" y="884"/>
                    </a:lnTo>
                    <a:lnTo>
                      <a:pt x="205" y="937"/>
                    </a:lnTo>
                    <a:lnTo>
                      <a:pt x="449" y="156"/>
                    </a:lnTo>
                    <a:lnTo>
                      <a:pt x="407" y="5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54" name="Freeform 82"/>
              <p:cNvSpPr/>
              <p:nvPr/>
            </p:nvSpPr>
            <p:spPr bwMode="auto">
              <a:xfrm>
                <a:off x="4650" y="9297"/>
                <a:ext cx="276" cy="6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7" y="728"/>
                  </a:cxn>
                  <a:cxn ang="0">
                    <a:pos x="861" y="1617"/>
                  </a:cxn>
                  <a:cxn ang="0">
                    <a:pos x="530" y="2186"/>
                  </a:cxn>
                  <a:cxn ang="0">
                    <a:pos x="695" y="2450"/>
                  </a:cxn>
                  <a:cxn ang="0">
                    <a:pos x="1111" y="1669"/>
                  </a:cxn>
                  <a:cxn ang="0">
                    <a:pos x="695" y="941"/>
                  </a:cxn>
                  <a:cxn ang="0">
                    <a:pos x="329" y="316"/>
                  </a:cxn>
                  <a:cxn ang="0">
                    <a:pos x="0" y="0"/>
                  </a:cxn>
                </a:cxnLst>
                <a:rect l="0" t="0" r="r" b="b"/>
                <a:pathLst>
                  <a:path w="1111" h="2450">
                    <a:moveTo>
                      <a:pt x="0" y="0"/>
                    </a:moveTo>
                    <a:lnTo>
                      <a:pt x="487" y="728"/>
                    </a:lnTo>
                    <a:lnTo>
                      <a:pt x="861" y="1617"/>
                    </a:lnTo>
                    <a:lnTo>
                      <a:pt x="530" y="2186"/>
                    </a:lnTo>
                    <a:lnTo>
                      <a:pt x="695" y="2450"/>
                    </a:lnTo>
                    <a:lnTo>
                      <a:pt x="1111" y="1669"/>
                    </a:lnTo>
                    <a:lnTo>
                      <a:pt x="695" y="941"/>
                    </a:lnTo>
                    <a:lnTo>
                      <a:pt x="329" y="3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55" name="Freeform 83"/>
              <p:cNvSpPr/>
              <p:nvPr/>
            </p:nvSpPr>
            <p:spPr bwMode="auto">
              <a:xfrm>
                <a:off x="4682" y="9182"/>
                <a:ext cx="223" cy="262"/>
              </a:xfrm>
              <a:custGeom>
                <a:avLst/>
                <a:gdLst/>
                <a:ahLst/>
                <a:cxnLst>
                  <a:cxn ang="0">
                    <a:pos x="526" y="0"/>
                  </a:cxn>
                  <a:cxn ang="0">
                    <a:pos x="811" y="214"/>
                  </a:cxn>
                  <a:cxn ang="0">
                    <a:pos x="732" y="728"/>
                  </a:cxn>
                  <a:cxn ang="0">
                    <a:pos x="0" y="469"/>
                  </a:cxn>
                  <a:cxn ang="0">
                    <a:pos x="605" y="839"/>
                  </a:cxn>
                  <a:cxn ang="0">
                    <a:pos x="358" y="941"/>
                  </a:cxn>
                  <a:cxn ang="0">
                    <a:pos x="401" y="1049"/>
                  </a:cxn>
                  <a:cxn ang="0">
                    <a:pos x="854" y="882"/>
                  </a:cxn>
                  <a:cxn ang="0">
                    <a:pos x="895" y="107"/>
                  </a:cxn>
                  <a:cxn ang="0">
                    <a:pos x="526" y="0"/>
                  </a:cxn>
                </a:cxnLst>
                <a:rect l="0" t="0" r="r" b="b"/>
                <a:pathLst>
                  <a:path w="895" h="1049">
                    <a:moveTo>
                      <a:pt x="526" y="0"/>
                    </a:moveTo>
                    <a:lnTo>
                      <a:pt x="811" y="214"/>
                    </a:lnTo>
                    <a:lnTo>
                      <a:pt x="732" y="728"/>
                    </a:lnTo>
                    <a:lnTo>
                      <a:pt x="0" y="469"/>
                    </a:lnTo>
                    <a:lnTo>
                      <a:pt x="605" y="839"/>
                    </a:lnTo>
                    <a:lnTo>
                      <a:pt x="358" y="941"/>
                    </a:lnTo>
                    <a:lnTo>
                      <a:pt x="401" y="1049"/>
                    </a:lnTo>
                    <a:lnTo>
                      <a:pt x="854" y="882"/>
                    </a:lnTo>
                    <a:lnTo>
                      <a:pt x="895" y="107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56" name="Freeform 84"/>
              <p:cNvSpPr/>
              <p:nvPr/>
            </p:nvSpPr>
            <p:spPr bwMode="auto">
              <a:xfrm>
                <a:off x="3917" y="8485"/>
                <a:ext cx="309" cy="608"/>
              </a:xfrm>
              <a:custGeom>
                <a:avLst/>
                <a:gdLst/>
                <a:ahLst/>
                <a:cxnLst>
                  <a:cxn ang="0">
                    <a:pos x="0" y="203"/>
                  </a:cxn>
                  <a:cxn ang="0">
                    <a:pos x="1237" y="2419"/>
                  </a:cxn>
                  <a:cxn ang="0">
                    <a:pos x="357" y="0"/>
                  </a:cxn>
                  <a:cxn ang="0">
                    <a:pos x="0" y="203"/>
                  </a:cxn>
                </a:cxnLst>
                <a:rect l="0" t="0" r="r" b="b"/>
                <a:pathLst>
                  <a:path w="1237" h="2419">
                    <a:moveTo>
                      <a:pt x="0" y="203"/>
                    </a:moveTo>
                    <a:lnTo>
                      <a:pt x="1237" y="2419"/>
                    </a:lnTo>
                    <a:lnTo>
                      <a:pt x="357" y="0"/>
                    </a:lnTo>
                    <a:lnTo>
                      <a:pt x="0" y="20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57" name="Freeform 85"/>
              <p:cNvSpPr/>
              <p:nvPr/>
            </p:nvSpPr>
            <p:spPr bwMode="auto">
              <a:xfrm>
                <a:off x="4112" y="7728"/>
                <a:ext cx="229" cy="1323"/>
              </a:xfrm>
              <a:custGeom>
                <a:avLst/>
                <a:gdLst/>
                <a:ahLst/>
                <a:cxnLst>
                  <a:cxn ang="0">
                    <a:pos x="0" y="100"/>
                  </a:cxn>
                  <a:cxn ang="0">
                    <a:pos x="913" y="5297"/>
                  </a:cxn>
                  <a:cxn ang="0">
                    <a:pos x="451" y="0"/>
                  </a:cxn>
                  <a:cxn ang="0">
                    <a:pos x="0" y="100"/>
                  </a:cxn>
                </a:cxnLst>
                <a:rect l="0" t="0" r="r" b="b"/>
                <a:pathLst>
                  <a:path w="913" h="5297">
                    <a:moveTo>
                      <a:pt x="0" y="100"/>
                    </a:moveTo>
                    <a:lnTo>
                      <a:pt x="913" y="5297"/>
                    </a:lnTo>
                    <a:lnTo>
                      <a:pt x="451" y="0"/>
                    </a:lnTo>
                    <a:lnTo>
                      <a:pt x="0" y="10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58" name="Freeform 86"/>
              <p:cNvSpPr/>
              <p:nvPr/>
            </p:nvSpPr>
            <p:spPr bwMode="auto">
              <a:xfrm>
                <a:off x="4445" y="7778"/>
                <a:ext cx="80" cy="12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4877"/>
                  </a:cxn>
                  <a:cxn ang="0">
                    <a:pos x="321" y="167"/>
                  </a:cxn>
                  <a:cxn ang="0">
                    <a:pos x="0" y="0"/>
                  </a:cxn>
                </a:cxnLst>
                <a:rect l="0" t="0" r="r" b="b"/>
                <a:pathLst>
                  <a:path w="321" h="4877">
                    <a:moveTo>
                      <a:pt x="0" y="0"/>
                    </a:moveTo>
                    <a:lnTo>
                      <a:pt x="96" y="4877"/>
                    </a:lnTo>
                    <a:lnTo>
                      <a:pt x="321" y="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59" name="Freeform 87"/>
              <p:cNvSpPr/>
              <p:nvPr/>
            </p:nvSpPr>
            <p:spPr bwMode="auto">
              <a:xfrm>
                <a:off x="4608" y="8447"/>
                <a:ext cx="154" cy="612"/>
              </a:xfrm>
              <a:custGeom>
                <a:avLst/>
                <a:gdLst/>
                <a:ahLst/>
                <a:cxnLst>
                  <a:cxn ang="0">
                    <a:pos x="326" y="0"/>
                  </a:cxn>
                  <a:cxn ang="0">
                    <a:pos x="0" y="2458"/>
                  </a:cxn>
                  <a:cxn ang="0">
                    <a:pos x="619" y="250"/>
                  </a:cxn>
                  <a:cxn ang="0">
                    <a:pos x="326" y="0"/>
                  </a:cxn>
                </a:cxnLst>
                <a:rect l="0" t="0" r="r" b="b"/>
                <a:pathLst>
                  <a:path w="619" h="2458">
                    <a:moveTo>
                      <a:pt x="326" y="0"/>
                    </a:moveTo>
                    <a:lnTo>
                      <a:pt x="0" y="2458"/>
                    </a:lnTo>
                    <a:lnTo>
                      <a:pt x="619" y="250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60" name="Freeform 88"/>
              <p:cNvSpPr/>
              <p:nvPr/>
            </p:nvSpPr>
            <p:spPr bwMode="auto">
              <a:xfrm>
                <a:off x="4754" y="8735"/>
                <a:ext cx="172" cy="262"/>
              </a:xfrm>
              <a:custGeom>
                <a:avLst/>
                <a:gdLst/>
                <a:ahLst/>
                <a:cxnLst>
                  <a:cxn ang="0">
                    <a:pos x="557" y="0"/>
                  </a:cxn>
                  <a:cxn ang="0">
                    <a:pos x="0" y="1041"/>
                  </a:cxn>
                  <a:cxn ang="0">
                    <a:pos x="690" y="247"/>
                  </a:cxn>
                  <a:cxn ang="0">
                    <a:pos x="557" y="0"/>
                  </a:cxn>
                </a:cxnLst>
                <a:rect l="0" t="0" r="r" b="b"/>
                <a:pathLst>
                  <a:path w="690" h="1041">
                    <a:moveTo>
                      <a:pt x="557" y="0"/>
                    </a:moveTo>
                    <a:lnTo>
                      <a:pt x="0" y="1041"/>
                    </a:lnTo>
                    <a:lnTo>
                      <a:pt x="690" y="247"/>
                    </a:lnTo>
                    <a:lnTo>
                      <a:pt x="55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761" name="Freeform 89"/>
              <p:cNvSpPr/>
              <p:nvPr/>
            </p:nvSpPr>
            <p:spPr bwMode="auto">
              <a:xfrm>
                <a:off x="4053" y="7874"/>
                <a:ext cx="597" cy="1050"/>
              </a:xfrm>
              <a:custGeom>
                <a:avLst/>
                <a:gdLst/>
                <a:ahLst/>
                <a:cxnLst>
                  <a:cxn ang="0">
                    <a:pos x="2107" y="459"/>
                  </a:cxn>
                  <a:cxn ang="0">
                    <a:pos x="2043" y="552"/>
                  </a:cxn>
                  <a:cxn ang="0">
                    <a:pos x="1925" y="419"/>
                  </a:cxn>
                  <a:cxn ang="0">
                    <a:pos x="1544" y="249"/>
                  </a:cxn>
                  <a:cxn ang="0">
                    <a:pos x="1137" y="182"/>
                  </a:cxn>
                  <a:cxn ang="0">
                    <a:pos x="408" y="355"/>
                  </a:cxn>
                  <a:cxn ang="0">
                    <a:pos x="0" y="977"/>
                  </a:cxn>
                  <a:cxn ang="0">
                    <a:pos x="109" y="1670"/>
                  </a:cxn>
                  <a:cxn ang="0">
                    <a:pos x="530" y="1975"/>
                  </a:cxn>
                  <a:cxn ang="0">
                    <a:pos x="986" y="2161"/>
                  </a:cxn>
                  <a:cxn ang="0">
                    <a:pos x="1410" y="2333"/>
                  </a:cxn>
                  <a:cxn ang="0">
                    <a:pos x="1831" y="2537"/>
                  </a:cxn>
                  <a:cxn ang="0">
                    <a:pos x="2018" y="2820"/>
                  </a:cxn>
                  <a:cxn ang="0">
                    <a:pos x="1965" y="3122"/>
                  </a:cxn>
                  <a:cxn ang="0">
                    <a:pos x="1703" y="3246"/>
                  </a:cxn>
                  <a:cxn ang="0">
                    <a:pos x="1214" y="3164"/>
                  </a:cxn>
                  <a:cxn ang="0">
                    <a:pos x="856" y="2914"/>
                  </a:cxn>
                  <a:cxn ang="0">
                    <a:pos x="672" y="2427"/>
                  </a:cxn>
                  <a:cxn ang="0">
                    <a:pos x="432" y="2501"/>
                  </a:cxn>
                  <a:cxn ang="0">
                    <a:pos x="792" y="3741"/>
                  </a:cxn>
                  <a:cxn ang="0">
                    <a:pos x="1178" y="4035"/>
                  </a:cxn>
                  <a:cxn ang="0">
                    <a:pos x="1800" y="4123"/>
                  </a:cxn>
                  <a:cxn ang="0">
                    <a:pos x="2160" y="3873"/>
                  </a:cxn>
                  <a:cxn ang="0">
                    <a:pos x="2295" y="3136"/>
                  </a:cxn>
                  <a:cxn ang="0">
                    <a:pos x="2239" y="2515"/>
                  </a:cxn>
                  <a:cxn ang="0">
                    <a:pos x="1837" y="1822"/>
                  </a:cxn>
                  <a:cxn ang="0">
                    <a:pos x="1032" y="1329"/>
                  </a:cxn>
                  <a:cxn ang="0">
                    <a:pos x="1002" y="992"/>
                  </a:cxn>
                  <a:cxn ang="0">
                    <a:pos x="1478" y="739"/>
                  </a:cxn>
                  <a:cxn ang="0">
                    <a:pos x="1901" y="824"/>
                  </a:cxn>
                  <a:cxn ang="0">
                    <a:pos x="2124" y="1532"/>
                  </a:cxn>
                  <a:cxn ang="0">
                    <a:pos x="2135" y="0"/>
                  </a:cxn>
                </a:cxnLst>
                <a:rect l="0" t="0" r="r" b="b"/>
                <a:pathLst>
                  <a:path w="2387" h="4199">
                    <a:moveTo>
                      <a:pt x="2135" y="0"/>
                    </a:moveTo>
                    <a:lnTo>
                      <a:pt x="2107" y="459"/>
                    </a:lnTo>
                    <a:lnTo>
                      <a:pt x="2124" y="725"/>
                    </a:lnTo>
                    <a:lnTo>
                      <a:pt x="2043" y="552"/>
                    </a:lnTo>
                    <a:lnTo>
                      <a:pt x="2010" y="506"/>
                    </a:lnTo>
                    <a:lnTo>
                      <a:pt x="1925" y="419"/>
                    </a:lnTo>
                    <a:lnTo>
                      <a:pt x="1703" y="355"/>
                    </a:lnTo>
                    <a:lnTo>
                      <a:pt x="1544" y="249"/>
                    </a:lnTo>
                    <a:lnTo>
                      <a:pt x="1388" y="203"/>
                    </a:lnTo>
                    <a:lnTo>
                      <a:pt x="1137" y="182"/>
                    </a:lnTo>
                    <a:lnTo>
                      <a:pt x="794" y="220"/>
                    </a:lnTo>
                    <a:lnTo>
                      <a:pt x="408" y="355"/>
                    </a:lnTo>
                    <a:lnTo>
                      <a:pt x="160" y="572"/>
                    </a:lnTo>
                    <a:lnTo>
                      <a:pt x="0" y="977"/>
                    </a:lnTo>
                    <a:lnTo>
                      <a:pt x="0" y="1434"/>
                    </a:lnTo>
                    <a:lnTo>
                      <a:pt x="109" y="1670"/>
                    </a:lnTo>
                    <a:lnTo>
                      <a:pt x="237" y="1822"/>
                    </a:lnTo>
                    <a:lnTo>
                      <a:pt x="530" y="1975"/>
                    </a:lnTo>
                    <a:lnTo>
                      <a:pt x="792" y="2081"/>
                    </a:lnTo>
                    <a:lnTo>
                      <a:pt x="986" y="2161"/>
                    </a:lnTo>
                    <a:lnTo>
                      <a:pt x="1246" y="2245"/>
                    </a:lnTo>
                    <a:lnTo>
                      <a:pt x="1410" y="2333"/>
                    </a:lnTo>
                    <a:lnTo>
                      <a:pt x="1670" y="2455"/>
                    </a:lnTo>
                    <a:lnTo>
                      <a:pt x="1831" y="2537"/>
                    </a:lnTo>
                    <a:lnTo>
                      <a:pt x="1954" y="2644"/>
                    </a:lnTo>
                    <a:lnTo>
                      <a:pt x="2018" y="2820"/>
                    </a:lnTo>
                    <a:lnTo>
                      <a:pt x="2018" y="2984"/>
                    </a:lnTo>
                    <a:lnTo>
                      <a:pt x="1965" y="3122"/>
                    </a:lnTo>
                    <a:lnTo>
                      <a:pt x="1865" y="3200"/>
                    </a:lnTo>
                    <a:lnTo>
                      <a:pt x="1703" y="3246"/>
                    </a:lnTo>
                    <a:lnTo>
                      <a:pt x="1506" y="3246"/>
                    </a:lnTo>
                    <a:lnTo>
                      <a:pt x="1214" y="3164"/>
                    </a:lnTo>
                    <a:lnTo>
                      <a:pt x="962" y="3037"/>
                    </a:lnTo>
                    <a:lnTo>
                      <a:pt x="856" y="2914"/>
                    </a:lnTo>
                    <a:lnTo>
                      <a:pt x="730" y="2746"/>
                    </a:lnTo>
                    <a:lnTo>
                      <a:pt x="672" y="2427"/>
                    </a:lnTo>
                    <a:lnTo>
                      <a:pt x="661" y="2342"/>
                    </a:lnTo>
                    <a:lnTo>
                      <a:pt x="432" y="2501"/>
                    </a:lnTo>
                    <a:lnTo>
                      <a:pt x="817" y="4199"/>
                    </a:lnTo>
                    <a:lnTo>
                      <a:pt x="792" y="3741"/>
                    </a:lnTo>
                    <a:lnTo>
                      <a:pt x="1016" y="3956"/>
                    </a:lnTo>
                    <a:lnTo>
                      <a:pt x="1178" y="4035"/>
                    </a:lnTo>
                    <a:lnTo>
                      <a:pt x="1478" y="4123"/>
                    </a:lnTo>
                    <a:lnTo>
                      <a:pt x="1800" y="4123"/>
                    </a:lnTo>
                    <a:lnTo>
                      <a:pt x="2029" y="4035"/>
                    </a:lnTo>
                    <a:lnTo>
                      <a:pt x="2160" y="3873"/>
                    </a:lnTo>
                    <a:lnTo>
                      <a:pt x="2253" y="3581"/>
                    </a:lnTo>
                    <a:lnTo>
                      <a:pt x="2295" y="3136"/>
                    </a:lnTo>
                    <a:lnTo>
                      <a:pt x="2295" y="2846"/>
                    </a:lnTo>
                    <a:lnTo>
                      <a:pt x="2239" y="2515"/>
                    </a:lnTo>
                    <a:lnTo>
                      <a:pt x="2065" y="2104"/>
                    </a:lnTo>
                    <a:lnTo>
                      <a:pt x="1837" y="1822"/>
                    </a:lnTo>
                    <a:lnTo>
                      <a:pt x="1346" y="1556"/>
                    </a:lnTo>
                    <a:lnTo>
                      <a:pt x="1032" y="1329"/>
                    </a:lnTo>
                    <a:lnTo>
                      <a:pt x="973" y="1162"/>
                    </a:lnTo>
                    <a:lnTo>
                      <a:pt x="1002" y="992"/>
                    </a:lnTo>
                    <a:lnTo>
                      <a:pt x="1200" y="824"/>
                    </a:lnTo>
                    <a:lnTo>
                      <a:pt x="1478" y="739"/>
                    </a:lnTo>
                    <a:lnTo>
                      <a:pt x="1754" y="739"/>
                    </a:lnTo>
                    <a:lnTo>
                      <a:pt x="1901" y="824"/>
                    </a:lnTo>
                    <a:lnTo>
                      <a:pt x="2032" y="1014"/>
                    </a:lnTo>
                    <a:lnTo>
                      <a:pt x="2124" y="1532"/>
                    </a:lnTo>
                    <a:lnTo>
                      <a:pt x="2387" y="81"/>
                    </a:ln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</p:grpSp>
      <p:graphicFrame>
        <p:nvGraphicFramePr>
          <p:cNvPr id="28762" name="Object 90"/>
          <p:cNvGraphicFramePr/>
          <p:nvPr/>
        </p:nvGraphicFramePr>
        <p:xfrm>
          <a:off x="2627313" y="3284538"/>
          <a:ext cx="3455987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Microsoft ClipArt Gallery" r:id="rId3" imgW="5189855" imgH="2233930" progId="MS_ClipArt_Gallery">
                  <p:embed/>
                </p:oleObj>
              </mc:Choice>
              <mc:Fallback>
                <p:oleObj name="Microsoft ClipArt Gallery" r:id="rId3" imgW="5189855" imgH="2233930" progId="MS_ClipArt_Gallery">
                  <p:embed/>
                  <p:pic>
                    <p:nvPicPr>
                      <p:cNvPr id="0" name="图片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284538"/>
                        <a:ext cx="3455987" cy="127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764" name="Picture 9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5013325"/>
            <a:ext cx="3313113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65" name="AutoShape 93"/>
          <p:cNvSpPr>
            <a:spLocks noChangeArrowheads="1"/>
          </p:cNvSpPr>
          <p:nvPr/>
        </p:nvSpPr>
        <p:spPr bwMode="auto">
          <a:xfrm>
            <a:off x="4140200" y="2852738"/>
            <a:ext cx="576263" cy="431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766" name="AutoShape 94"/>
          <p:cNvSpPr>
            <a:spLocks noChangeArrowheads="1"/>
          </p:cNvSpPr>
          <p:nvPr/>
        </p:nvSpPr>
        <p:spPr bwMode="auto">
          <a:xfrm rot="900000">
            <a:off x="3059113" y="4508500"/>
            <a:ext cx="576262" cy="431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767" name="AutoShape 95"/>
          <p:cNvSpPr>
            <a:spLocks noChangeArrowheads="1"/>
          </p:cNvSpPr>
          <p:nvPr/>
        </p:nvSpPr>
        <p:spPr bwMode="auto">
          <a:xfrm rot="20700000">
            <a:off x="5364163" y="4365625"/>
            <a:ext cx="576262" cy="431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28768" name="Object 96"/>
          <p:cNvGraphicFramePr/>
          <p:nvPr/>
        </p:nvGraphicFramePr>
        <p:xfrm>
          <a:off x="611188" y="4797425"/>
          <a:ext cx="3097212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Clip" r:id="rId6" imgW="4215765" imgH="3469005" progId="MS_ClipArt_Gallery.2">
                  <p:embed/>
                </p:oleObj>
              </mc:Choice>
              <mc:Fallback>
                <p:oleObj name="Clip" r:id="rId6" imgW="4215765" imgH="3469005" progId="MS_ClipArt_Gallery.2">
                  <p:embed/>
                  <p:pic>
                    <p:nvPicPr>
                      <p:cNvPr id="0" name="图片 4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797425"/>
                        <a:ext cx="3097212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8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8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8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28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28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28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65" grpId="0" animBg="1"/>
      <p:bldP spid="28766" grpId="0" animBg="1"/>
      <p:bldP spid="2876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F0CAF27-C030-DC4B-915A-DBE323643044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grpSp>
        <p:nvGrpSpPr>
          <p:cNvPr id="2" name="Group 2"/>
          <p:cNvGrpSpPr/>
          <p:nvPr/>
        </p:nvGrpSpPr>
        <p:grpSpPr bwMode="auto">
          <a:xfrm>
            <a:off x="1016377" y="1701800"/>
            <a:ext cx="6624637" cy="4425215"/>
            <a:chOff x="657" y="1933"/>
            <a:chExt cx="4173" cy="2222"/>
          </a:xfrm>
        </p:grpSpPr>
        <p:sp>
          <p:nvSpPr>
            <p:cNvPr id="84995" name="Rectangle 3"/>
            <p:cNvSpPr>
              <a:spLocks noChangeArrowheads="1"/>
            </p:cNvSpPr>
            <p:nvPr/>
          </p:nvSpPr>
          <p:spPr bwMode="auto">
            <a:xfrm>
              <a:off x="657" y="1933"/>
              <a:ext cx="4173" cy="2222"/>
            </a:xfrm>
            <a:prstGeom prst="rect">
              <a:avLst/>
            </a:prstGeom>
            <a:solidFill>
              <a:srgbClr val="FCFEB9"/>
            </a:solidFill>
            <a:ln w="12700">
              <a:noFill/>
              <a:miter lim="800000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996" name="Line 4"/>
            <p:cNvSpPr>
              <a:spLocks noChangeShapeType="1"/>
            </p:cNvSpPr>
            <p:nvPr/>
          </p:nvSpPr>
          <p:spPr bwMode="auto">
            <a:xfrm>
              <a:off x="929" y="2296"/>
              <a:ext cx="3539" cy="0"/>
            </a:xfrm>
            <a:prstGeom prst="line">
              <a:avLst/>
            </a:prstGeom>
            <a:noFill/>
            <a:ln w="76200">
              <a:solidFill>
                <a:srgbClr val="000080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997" name="Line 5"/>
            <p:cNvSpPr>
              <a:spLocks noChangeShapeType="1"/>
            </p:cNvSpPr>
            <p:nvPr/>
          </p:nvSpPr>
          <p:spPr bwMode="auto">
            <a:xfrm>
              <a:off x="2744" y="2296"/>
              <a:ext cx="0" cy="1769"/>
            </a:xfrm>
            <a:prstGeom prst="line">
              <a:avLst/>
            </a:prstGeom>
            <a:noFill/>
            <a:ln w="76200">
              <a:solidFill>
                <a:srgbClr val="000080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96" name="Rectangle 6"/>
            <p:cNvSpPr>
              <a:spLocks noChangeArrowheads="1"/>
            </p:cNvSpPr>
            <p:nvPr/>
          </p:nvSpPr>
          <p:spPr bwMode="auto">
            <a:xfrm>
              <a:off x="2131" y="1978"/>
              <a:ext cx="1976" cy="2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800" i="1" dirty="0">
                  <a:solidFill>
                    <a:srgbClr val="247C18"/>
                  </a:solidFill>
                  <a:latin typeface="Arial" panose="020B0604020202020204" pitchFamily="34" charset="0"/>
                </a:rPr>
                <a:t>应付账款</a:t>
              </a:r>
              <a:endParaRPr lang="zh-CN" altLang="en-US" sz="2800" i="1" dirty="0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597" name="Rectangle 7"/>
            <p:cNvSpPr>
              <a:spLocks noChangeArrowheads="1"/>
            </p:cNvSpPr>
            <p:nvPr/>
          </p:nvSpPr>
          <p:spPr bwMode="auto">
            <a:xfrm>
              <a:off x="1044" y="1978"/>
              <a:ext cx="475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33CC"/>
                  </a:solidFill>
                  <a:latin typeface="Arial" panose="020B0604020202020204" pitchFamily="34" charset="0"/>
                </a:rPr>
                <a:t>借</a:t>
              </a:r>
              <a:endParaRPr lang="en-US" altLang="zh-CN" sz="2400" dirty="0">
                <a:solidFill>
                  <a:srgbClr val="0033CC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598" name="Rectangle 8"/>
            <p:cNvSpPr>
              <a:spLocks noChangeArrowheads="1"/>
            </p:cNvSpPr>
            <p:nvPr/>
          </p:nvSpPr>
          <p:spPr bwMode="auto">
            <a:xfrm>
              <a:off x="3984" y="1978"/>
              <a:ext cx="544" cy="2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33CC"/>
                  </a:solidFill>
                  <a:latin typeface="Arial" panose="020B0604020202020204" pitchFamily="34" charset="0"/>
                </a:rPr>
                <a:t>贷</a:t>
              </a:r>
              <a:endParaRPr lang="zh-CN" altLang="en-US" sz="2400" dirty="0">
                <a:solidFill>
                  <a:srgbClr val="0033CC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5007" name="Line 15"/>
          <p:cNvSpPr>
            <a:spLocks noChangeShapeType="1"/>
          </p:cNvSpPr>
          <p:nvPr/>
        </p:nvSpPr>
        <p:spPr bwMode="auto">
          <a:xfrm>
            <a:off x="1474788" y="4435475"/>
            <a:ext cx="5618162" cy="0"/>
          </a:xfrm>
          <a:prstGeom prst="line">
            <a:avLst/>
          </a:prstGeom>
          <a:noFill/>
          <a:ln w="76200">
            <a:solidFill>
              <a:srgbClr val="000080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5008" name="Line 16"/>
          <p:cNvSpPr>
            <a:spLocks noChangeShapeType="1"/>
          </p:cNvSpPr>
          <p:nvPr/>
        </p:nvSpPr>
        <p:spPr bwMode="auto">
          <a:xfrm>
            <a:off x="1474788" y="5156200"/>
            <a:ext cx="5618162" cy="0"/>
          </a:xfrm>
          <a:prstGeom prst="line">
            <a:avLst/>
          </a:prstGeom>
          <a:noFill/>
          <a:ln w="76200">
            <a:solidFill>
              <a:srgbClr val="000080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5009" name="Rectangle 17"/>
          <p:cNvSpPr>
            <a:spLocks noChangeArrowheads="1"/>
          </p:cNvSpPr>
          <p:nvPr/>
        </p:nvSpPr>
        <p:spPr bwMode="auto">
          <a:xfrm>
            <a:off x="1252751" y="4579938"/>
            <a:ext cx="3076737" cy="305212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1400" dirty="0">
                <a:solidFill>
                  <a:srgbClr val="247C18"/>
                </a:solidFill>
                <a:latin typeface="Arial" panose="020B0604020202020204" pitchFamily="34" charset="0"/>
              </a:rPr>
              <a:t>借方本期发生额合计    </a:t>
            </a:r>
            <a:r>
              <a:rPr lang="en-US" altLang="zh-CN" sz="1400" dirty="0">
                <a:solidFill>
                  <a:srgbClr val="247C18"/>
                </a:solidFill>
                <a:latin typeface="Arial" panose="020B0604020202020204" pitchFamily="34" charset="0"/>
              </a:rPr>
              <a:t>500,000</a:t>
            </a:r>
            <a:r>
              <a:rPr lang="zh-CN" altLang="en-US" sz="1400" dirty="0">
                <a:solidFill>
                  <a:srgbClr val="247C18"/>
                </a:solidFill>
                <a:latin typeface="Arial" panose="020B0604020202020204" pitchFamily="34" charset="0"/>
              </a:rPr>
              <a:t>元</a:t>
            </a:r>
            <a:endParaRPr lang="en-US" altLang="zh-CN" sz="1400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85010" name="Rectangle 18"/>
          <p:cNvSpPr>
            <a:spLocks noChangeArrowheads="1"/>
          </p:cNvSpPr>
          <p:nvPr/>
        </p:nvSpPr>
        <p:spPr bwMode="auto">
          <a:xfrm>
            <a:off x="4513351" y="4579938"/>
            <a:ext cx="3229613" cy="305212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1400" dirty="0">
                <a:solidFill>
                  <a:srgbClr val="247C18"/>
                </a:solidFill>
                <a:latin typeface="Arial" panose="020B0604020202020204" pitchFamily="34" charset="0"/>
              </a:rPr>
              <a:t>贷方本期发生额合计    </a:t>
            </a:r>
            <a:r>
              <a:rPr lang="en-US" altLang="zh-CN" sz="1400" dirty="0">
                <a:solidFill>
                  <a:srgbClr val="247C18"/>
                </a:solidFill>
                <a:latin typeface="Arial" panose="020B0604020202020204" pitchFamily="34" charset="0"/>
              </a:rPr>
              <a:t>34,000 </a:t>
            </a:r>
            <a:r>
              <a:rPr lang="zh-CN" altLang="en-US" sz="1400" dirty="0">
                <a:solidFill>
                  <a:srgbClr val="247C18"/>
                </a:solidFill>
                <a:latin typeface="Arial" panose="020B0604020202020204" pitchFamily="34" charset="0"/>
              </a:rPr>
              <a:t>元</a:t>
            </a:r>
            <a:endParaRPr lang="en-US" altLang="zh-CN" sz="1400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85011" name="Rectangle 19"/>
          <p:cNvSpPr>
            <a:spLocks noChangeArrowheads="1"/>
          </p:cNvSpPr>
          <p:nvPr/>
        </p:nvSpPr>
        <p:spPr bwMode="auto">
          <a:xfrm>
            <a:off x="4660719" y="5315608"/>
            <a:ext cx="2725286" cy="366767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247C18"/>
                </a:solidFill>
                <a:latin typeface="Arial" panose="020B0604020202020204" pitchFamily="34" charset="0"/>
              </a:rPr>
              <a:t>期末余额 </a:t>
            </a:r>
            <a:r>
              <a:rPr lang="en-US" altLang="zh-CN" dirty="0">
                <a:solidFill>
                  <a:srgbClr val="247C18"/>
                </a:solidFill>
                <a:latin typeface="Arial" panose="020B0604020202020204" pitchFamily="34" charset="0"/>
              </a:rPr>
              <a:t>   </a:t>
            </a:r>
            <a:r>
              <a:rPr lang="zh-CN" altLang="en-US" dirty="0">
                <a:solidFill>
                  <a:srgbClr val="247C18"/>
                </a:solidFill>
                <a:latin typeface="Arial" panose="020B0604020202020204" pitchFamily="34" charset="0"/>
              </a:rPr>
              <a:t> </a:t>
            </a:r>
            <a:r>
              <a:rPr lang="zh-CN" altLang="zh-CN" dirty="0">
                <a:solidFill>
                  <a:srgbClr val="247C18"/>
                </a:solidFill>
                <a:latin typeface="Arial" panose="020B0604020202020204" pitchFamily="34" charset="0"/>
              </a:rPr>
              <a:t>3</a:t>
            </a:r>
            <a:r>
              <a:rPr lang="en-US" altLang="zh-CN" dirty="0">
                <a:solidFill>
                  <a:srgbClr val="247C18"/>
                </a:solidFill>
                <a:latin typeface="Arial" panose="020B0604020202020204" pitchFamily="34" charset="0"/>
              </a:rPr>
              <a:t>4,000</a:t>
            </a:r>
            <a:r>
              <a:rPr lang="zh-CN" altLang="en-US" dirty="0">
                <a:solidFill>
                  <a:srgbClr val="247C18"/>
                </a:solidFill>
                <a:latin typeface="Arial" panose="020B0604020202020204" pitchFamily="34" charset="0"/>
              </a:rPr>
              <a:t>元 </a:t>
            </a:r>
            <a:endParaRPr lang="en-US" altLang="zh-CN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85012" name="Rectangle 20"/>
          <p:cNvSpPr>
            <a:spLocks noChangeArrowheads="1"/>
          </p:cNvSpPr>
          <p:nvPr/>
        </p:nvSpPr>
        <p:spPr bwMode="auto">
          <a:xfrm>
            <a:off x="2610880" y="889655"/>
            <a:ext cx="3782055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例如“应付账款”账户</a:t>
            </a:r>
            <a:endParaRPr lang="en-US" altLang="zh-CN" sz="2800" dirty="0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85013" name="Rectangle 21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360363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zh-CN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3</a:t>
            </a:r>
            <a:r>
              <a:rPr kumimoji="0"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复式记账系统</a:t>
            </a:r>
            <a:endParaRPr kumimoji="0"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5014" name="Rectangle 22"/>
          <p:cNvSpPr>
            <a:spLocks noChangeArrowheads="1"/>
          </p:cNvSpPr>
          <p:nvPr/>
        </p:nvSpPr>
        <p:spPr bwMode="auto">
          <a:xfrm>
            <a:off x="395288" y="765175"/>
            <a:ext cx="8064500" cy="57626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/>
          <a:lstStyle/>
          <a:p>
            <a:pPr algn="l">
              <a:defRPr/>
            </a:pPr>
            <a:r>
              <a:rPr lang="zh-CN" altLang="zh-CN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.3 T</a:t>
            </a:r>
            <a:r>
              <a:rPr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型账户</a:t>
            </a:r>
            <a:endParaRPr lang="en-US" altLang="zh-CN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4547910" y="3335341"/>
            <a:ext cx="2959954" cy="366767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247C18"/>
                </a:solidFill>
                <a:latin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247C18"/>
                </a:solidFill>
                <a:latin typeface="Arial" panose="020B0604020202020204" pitchFamily="34" charset="0"/>
              </a:rPr>
              <a:t>赊购材料一批   </a:t>
            </a:r>
            <a:r>
              <a:rPr lang="zh-CN" altLang="zh-CN" dirty="0">
                <a:solidFill>
                  <a:srgbClr val="247C18"/>
                </a:solidFill>
                <a:latin typeface="Arial" panose="020B0604020202020204" pitchFamily="34" charset="0"/>
              </a:rPr>
              <a:t>3</a:t>
            </a:r>
            <a:r>
              <a:rPr lang="en-US" altLang="zh-CN" dirty="0">
                <a:solidFill>
                  <a:srgbClr val="247C18"/>
                </a:solidFill>
                <a:latin typeface="Arial" panose="020B0604020202020204" pitchFamily="34" charset="0"/>
              </a:rPr>
              <a:t>0,000</a:t>
            </a:r>
            <a:r>
              <a:rPr lang="zh-CN" altLang="en-US" dirty="0">
                <a:solidFill>
                  <a:srgbClr val="247C18"/>
                </a:solidFill>
                <a:latin typeface="Arial" panose="020B0604020202020204" pitchFamily="34" charset="0"/>
              </a:rPr>
              <a:t>元</a:t>
            </a:r>
            <a:endParaRPr lang="en-US" altLang="zh-CN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4547910" y="3952231"/>
            <a:ext cx="3042403" cy="366767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247C18"/>
                </a:solidFill>
                <a:latin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247C18"/>
                </a:solidFill>
                <a:latin typeface="Arial" panose="020B0604020202020204" pitchFamily="34" charset="0"/>
              </a:rPr>
              <a:t>赊购辅助材料  </a:t>
            </a:r>
            <a:r>
              <a:rPr lang="en-US" altLang="zh-CN" dirty="0">
                <a:solidFill>
                  <a:srgbClr val="247C18"/>
                </a:solidFill>
                <a:latin typeface="Arial" panose="020B0604020202020204" pitchFamily="34" charset="0"/>
              </a:rPr>
              <a:t>  </a:t>
            </a:r>
            <a:r>
              <a:rPr lang="zh-CN" altLang="zh-CN" dirty="0">
                <a:solidFill>
                  <a:srgbClr val="247C18"/>
                </a:solidFill>
                <a:latin typeface="Arial" panose="020B0604020202020204" pitchFamily="34" charset="0"/>
              </a:rPr>
              <a:t>4</a:t>
            </a:r>
            <a:r>
              <a:rPr lang="en-US" altLang="zh-CN" dirty="0">
                <a:solidFill>
                  <a:srgbClr val="247C18"/>
                </a:solidFill>
                <a:latin typeface="Arial" panose="020B0604020202020204" pitchFamily="34" charset="0"/>
              </a:rPr>
              <a:t>,000</a:t>
            </a:r>
            <a:r>
              <a:rPr lang="zh-CN" altLang="en-US" dirty="0">
                <a:solidFill>
                  <a:srgbClr val="247C18"/>
                </a:solidFill>
                <a:latin typeface="Arial" panose="020B0604020202020204" pitchFamily="34" charset="0"/>
              </a:rPr>
              <a:t>元</a:t>
            </a:r>
            <a:endParaRPr lang="en-US" altLang="zh-CN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1474424" y="3038035"/>
            <a:ext cx="2544762" cy="366767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247C18"/>
                </a:solidFill>
                <a:latin typeface="Arial" panose="020B0604020202020204" pitchFamily="34" charset="0"/>
              </a:rPr>
              <a:t>1</a:t>
            </a:r>
            <a:r>
              <a:rPr lang="en-US" altLang="en-US" dirty="0">
                <a:solidFill>
                  <a:srgbClr val="247C18"/>
                </a:solidFill>
                <a:latin typeface="Arial" panose="020B0604020202020204" pitchFamily="34" charset="0"/>
              </a:rPr>
              <a:t>偿还货款   20</a:t>
            </a:r>
            <a:r>
              <a:rPr lang="en-US" altLang="zh-CN" dirty="0">
                <a:solidFill>
                  <a:srgbClr val="247C18"/>
                </a:solidFill>
                <a:latin typeface="Arial" panose="020B0604020202020204" pitchFamily="34" charset="0"/>
              </a:rPr>
              <a:t>0</a:t>
            </a:r>
            <a:r>
              <a:rPr lang="en-US" altLang="en-US" dirty="0">
                <a:solidFill>
                  <a:srgbClr val="247C18"/>
                </a:solidFill>
                <a:latin typeface="Arial" panose="020B0604020202020204" pitchFamily="34" charset="0"/>
              </a:rPr>
              <a:t>,000</a:t>
            </a:r>
            <a:r>
              <a:rPr lang="zh-CN" altLang="en-US" dirty="0">
                <a:solidFill>
                  <a:srgbClr val="247C18"/>
                </a:solidFill>
                <a:latin typeface="Arial" panose="020B0604020202020204" pitchFamily="34" charset="0"/>
              </a:rPr>
              <a:t>元</a:t>
            </a:r>
            <a:endParaRPr lang="en-US" altLang="zh-CN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4572000" y="2553763"/>
            <a:ext cx="2838095" cy="366767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</a:rPr>
              <a:t>期初余额   </a:t>
            </a:r>
            <a:r>
              <a:rPr lang="zh-CN" altLang="zh-CN" dirty="0">
                <a:solidFill>
                  <a:srgbClr val="0000FF"/>
                </a:solidFill>
                <a:latin typeface="Arial" panose="020B0604020202020204" pitchFamily="34" charset="0"/>
              </a:rPr>
              <a:t>5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00,000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</a:rPr>
              <a:t>元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1518680" y="3702108"/>
            <a:ext cx="2544762" cy="366767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247C18"/>
                </a:solidFill>
                <a:latin typeface="Arial" panose="020B0604020202020204" pitchFamily="34" charset="0"/>
              </a:rPr>
              <a:t>3</a:t>
            </a:r>
            <a:r>
              <a:rPr lang="en-US" altLang="en-US" dirty="0">
                <a:solidFill>
                  <a:srgbClr val="247C18"/>
                </a:solidFill>
                <a:latin typeface="Arial" panose="020B0604020202020204" pitchFamily="34" charset="0"/>
              </a:rPr>
              <a:t>偿还货款   </a:t>
            </a:r>
            <a:r>
              <a:rPr lang="en-US" altLang="zh-CN" dirty="0">
                <a:solidFill>
                  <a:srgbClr val="247C18"/>
                </a:solidFill>
                <a:latin typeface="Arial" panose="020B0604020202020204" pitchFamily="34" charset="0"/>
              </a:rPr>
              <a:t>3</a:t>
            </a:r>
            <a:r>
              <a:rPr lang="en-US" altLang="en-US" dirty="0">
                <a:solidFill>
                  <a:srgbClr val="247C18"/>
                </a:solidFill>
                <a:latin typeface="Arial" panose="020B0604020202020204" pitchFamily="34" charset="0"/>
              </a:rPr>
              <a:t>0</a:t>
            </a:r>
            <a:r>
              <a:rPr lang="en-US" altLang="zh-CN" dirty="0">
                <a:solidFill>
                  <a:srgbClr val="247C18"/>
                </a:solidFill>
                <a:latin typeface="Arial" panose="020B0604020202020204" pitchFamily="34" charset="0"/>
              </a:rPr>
              <a:t>0</a:t>
            </a:r>
            <a:r>
              <a:rPr lang="en-US" altLang="en-US" dirty="0">
                <a:solidFill>
                  <a:srgbClr val="247C18"/>
                </a:solidFill>
                <a:latin typeface="Arial" panose="020B0604020202020204" pitchFamily="34" charset="0"/>
              </a:rPr>
              <a:t>,000</a:t>
            </a:r>
            <a:r>
              <a:rPr lang="zh-CN" altLang="en-US" dirty="0">
                <a:solidFill>
                  <a:srgbClr val="247C18"/>
                </a:solidFill>
                <a:latin typeface="Arial" panose="020B0604020202020204" pitchFamily="34" charset="0"/>
              </a:rPr>
              <a:t>元</a:t>
            </a:r>
            <a:endParaRPr lang="en-US" altLang="zh-CN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5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5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5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5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5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5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5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5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5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5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5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09" grpId="0"/>
      <p:bldP spid="85010" grpId="0"/>
      <p:bldP spid="85011" grpId="0"/>
      <p:bldP spid="85012" grpId="0"/>
      <p:bldP spid="22" grpId="0"/>
      <p:bldP spid="23" grpId="0"/>
      <p:bldP spid="27" grpId="0"/>
      <p:bldP spid="24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BBB251A1-DF28-1847-BDCF-A32FFDFAF370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360363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zh-CN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3</a:t>
            </a:r>
            <a:r>
              <a:rPr kumimoji="0"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复式记账系统</a:t>
            </a:r>
            <a:endParaRPr kumimoji="0"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5288" y="765175"/>
            <a:ext cx="8064500" cy="57626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/>
          <a:lstStyle/>
          <a:p>
            <a:pPr algn="l">
              <a:defRPr/>
            </a:pPr>
            <a:r>
              <a:rPr lang="zh-CN" altLang="zh-CN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.3 T</a:t>
            </a:r>
            <a:r>
              <a:rPr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型账户</a:t>
            </a:r>
            <a:endParaRPr lang="en-US" altLang="zh-CN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127000" y="2205038"/>
            <a:ext cx="9112250" cy="584200"/>
          </a:xfrm>
          <a:prstGeom prst="rect">
            <a:avLst/>
          </a:prstGeom>
          <a:noFill/>
          <a:ln w="5080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zh-CN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资产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  +   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费用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  =   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负债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  +  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权益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  +  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收入</a:t>
            </a:r>
            <a:endParaRPr lang="en-US" altLang="zh-CN" sz="3200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grpSp>
        <p:nvGrpSpPr>
          <p:cNvPr id="2" name="Group 5"/>
          <p:cNvGrpSpPr/>
          <p:nvPr/>
        </p:nvGrpSpPr>
        <p:grpSpPr bwMode="auto">
          <a:xfrm>
            <a:off x="612776" y="3573463"/>
            <a:ext cx="3024188" cy="1727200"/>
            <a:chOff x="476" y="2886"/>
            <a:chExt cx="1905" cy="1088"/>
          </a:xfrm>
        </p:grpSpPr>
        <p:sp>
          <p:nvSpPr>
            <p:cNvPr id="87046" name="Rectangle 6"/>
            <p:cNvSpPr>
              <a:spLocks noChangeArrowheads="1"/>
            </p:cNvSpPr>
            <p:nvPr/>
          </p:nvSpPr>
          <p:spPr bwMode="auto">
            <a:xfrm>
              <a:off x="476" y="2886"/>
              <a:ext cx="1905" cy="1088"/>
            </a:xfrm>
            <a:prstGeom prst="rect">
              <a:avLst/>
            </a:prstGeom>
            <a:solidFill>
              <a:srgbClr val="FCFEB9"/>
            </a:solidFill>
            <a:ln w="12700">
              <a:noFill/>
              <a:miter lim="800000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43" name="Rectangle 7"/>
            <p:cNvSpPr>
              <a:spLocks noChangeArrowheads="1"/>
            </p:cNvSpPr>
            <p:nvPr/>
          </p:nvSpPr>
          <p:spPr bwMode="auto">
            <a:xfrm>
              <a:off x="1083" y="2931"/>
              <a:ext cx="935" cy="1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i="1" baseline="-25000" dirty="0">
                  <a:solidFill>
                    <a:srgbClr val="247C18"/>
                  </a:solidFill>
                  <a:latin typeface="Arial" panose="020B0604020202020204" pitchFamily="34" charset="0"/>
                </a:rPr>
                <a:t>资产或费用</a:t>
              </a:r>
              <a:endParaRPr lang="en-US" altLang="zh-CN" i="1" baseline="-25000" dirty="0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644" name="Rectangle 8"/>
            <p:cNvSpPr>
              <a:spLocks noChangeArrowheads="1"/>
            </p:cNvSpPr>
            <p:nvPr/>
          </p:nvSpPr>
          <p:spPr bwMode="auto">
            <a:xfrm>
              <a:off x="540" y="2917"/>
              <a:ext cx="480" cy="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1600" dirty="0">
                  <a:latin typeface="Arial" panose="020B0604020202020204" pitchFamily="34" charset="0"/>
                </a:rPr>
                <a:t>借</a:t>
              </a:r>
              <a:endParaRPr lang="en-US" altLang="zh-CN" sz="1600" dirty="0">
                <a:latin typeface="Arial" panose="020B0604020202020204" pitchFamily="34" charset="0"/>
              </a:endParaRPr>
            </a:p>
          </p:txBody>
        </p:sp>
        <p:sp>
          <p:nvSpPr>
            <p:cNvPr id="26645" name="Rectangle 9"/>
            <p:cNvSpPr>
              <a:spLocks noChangeArrowheads="1"/>
            </p:cNvSpPr>
            <p:nvPr/>
          </p:nvSpPr>
          <p:spPr bwMode="auto">
            <a:xfrm>
              <a:off x="2018" y="2931"/>
              <a:ext cx="363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1600">
                  <a:solidFill>
                    <a:srgbClr val="0033CC"/>
                  </a:solidFill>
                  <a:latin typeface="Arial" panose="020B0604020202020204" pitchFamily="34" charset="0"/>
                </a:rPr>
                <a:t>贷</a:t>
              </a:r>
              <a:endParaRPr lang="en-US" altLang="zh-CN" sz="1600">
                <a:solidFill>
                  <a:srgbClr val="0033CC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7050" name="Line 10"/>
            <p:cNvSpPr>
              <a:spLocks noChangeShapeType="1"/>
            </p:cNvSpPr>
            <p:nvPr/>
          </p:nvSpPr>
          <p:spPr bwMode="auto">
            <a:xfrm>
              <a:off x="657" y="3203"/>
              <a:ext cx="15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051" name="Line 11"/>
            <p:cNvSpPr>
              <a:spLocks noChangeShapeType="1"/>
            </p:cNvSpPr>
            <p:nvPr/>
          </p:nvSpPr>
          <p:spPr bwMode="auto">
            <a:xfrm>
              <a:off x="1383" y="3203"/>
              <a:ext cx="0" cy="6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48" name="Rectangle 12"/>
            <p:cNvSpPr>
              <a:spLocks noChangeArrowheads="1"/>
            </p:cNvSpPr>
            <p:nvPr/>
          </p:nvSpPr>
          <p:spPr bwMode="auto">
            <a:xfrm>
              <a:off x="1474" y="3339"/>
              <a:ext cx="681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zh-CN" altLang="en-US" sz="1600" i="1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7053" name="Rectangle 13"/>
          <p:cNvSpPr>
            <a:spLocks noChangeArrowheads="1"/>
          </p:cNvSpPr>
          <p:nvPr/>
        </p:nvSpPr>
        <p:spPr bwMode="auto">
          <a:xfrm>
            <a:off x="1116013" y="4292600"/>
            <a:ext cx="792162" cy="576263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3200" i="1">
                <a:solidFill>
                  <a:srgbClr val="247C18"/>
                </a:solidFill>
                <a:latin typeface="Arial" panose="020B0604020202020204" pitchFamily="34" charset="0"/>
              </a:rPr>
              <a:t>+</a:t>
            </a:r>
            <a:endParaRPr lang="en-US" altLang="zh-CN" sz="3200" i="1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87054" name="Rectangle 14"/>
          <p:cNvSpPr>
            <a:spLocks noChangeArrowheads="1"/>
          </p:cNvSpPr>
          <p:nvPr/>
        </p:nvSpPr>
        <p:spPr bwMode="auto">
          <a:xfrm>
            <a:off x="2268538" y="4292600"/>
            <a:ext cx="792162" cy="582211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3200" i="1" dirty="0">
                <a:solidFill>
                  <a:srgbClr val="247C18"/>
                </a:solidFill>
                <a:latin typeface="Arial" panose="020B0604020202020204" pitchFamily="34" charset="0"/>
              </a:rPr>
              <a:t> </a:t>
            </a:r>
            <a:r>
              <a:rPr lang="en-US" altLang="zh-CN" sz="3200" i="1" dirty="0">
                <a:solidFill>
                  <a:srgbClr val="247C18"/>
                </a:solidFill>
                <a:latin typeface="Arial" panose="020B0604020202020204" pitchFamily="34" charset="0"/>
              </a:rPr>
              <a:t>-</a:t>
            </a:r>
            <a:endParaRPr lang="en-US" altLang="zh-CN" sz="3200" i="1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Group 15"/>
          <p:cNvGrpSpPr/>
          <p:nvPr/>
        </p:nvGrpSpPr>
        <p:grpSpPr bwMode="auto">
          <a:xfrm>
            <a:off x="5221288" y="3573463"/>
            <a:ext cx="3024188" cy="1727200"/>
            <a:chOff x="476" y="2886"/>
            <a:chExt cx="1905" cy="1088"/>
          </a:xfrm>
        </p:grpSpPr>
        <p:sp>
          <p:nvSpPr>
            <p:cNvPr id="87056" name="Rectangle 16"/>
            <p:cNvSpPr>
              <a:spLocks noChangeArrowheads="1"/>
            </p:cNvSpPr>
            <p:nvPr/>
          </p:nvSpPr>
          <p:spPr bwMode="auto">
            <a:xfrm>
              <a:off x="476" y="2886"/>
              <a:ext cx="1905" cy="1088"/>
            </a:xfrm>
            <a:prstGeom prst="rect">
              <a:avLst/>
            </a:prstGeom>
            <a:solidFill>
              <a:srgbClr val="FCFEB9"/>
            </a:solidFill>
            <a:ln w="12700">
              <a:noFill/>
              <a:miter lim="800000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36" name="Rectangle 17"/>
            <p:cNvSpPr>
              <a:spLocks noChangeArrowheads="1"/>
            </p:cNvSpPr>
            <p:nvPr/>
          </p:nvSpPr>
          <p:spPr bwMode="auto">
            <a:xfrm>
              <a:off x="1020" y="2931"/>
              <a:ext cx="998" cy="1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i="1" baseline="-25000" dirty="0">
                  <a:solidFill>
                    <a:srgbClr val="247C18"/>
                  </a:solidFill>
                  <a:latin typeface="Arial" panose="020B0604020202020204" pitchFamily="34" charset="0"/>
                </a:rPr>
                <a:t>负债权益或收入</a:t>
              </a:r>
              <a:endParaRPr lang="en-US" altLang="zh-CN" i="1" baseline="-25000" dirty="0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637" name="Rectangle 18"/>
            <p:cNvSpPr>
              <a:spLocks noChangeArrowheads="1"/>
            </p:cNvSpPr>
            <p:nvPr/>
          </p:nvSpPr>
          <p:spPr bwMode="auto">
            <a:xfrm>
              <a:off x="533" y="2917"/>
              <a:ext cx="487" cy="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1600" dirty="0">
                  <a:latin typeface="Arial" panose="020B0604020202020204" pitchFamily="34" charset="0"/>
                </a:rPr>
                <a:t>借 </a:t>
              </a:r>
              <a:endParaRPr lang="en-US" altLang="zh-CN" sz="1600" dirty="0">
                <a:latin typeface="Arial" panose="020B0604020202020204" pitchFamily="34" charset="0"/>
              </a:endParaRPr>
            </a:p>
          </p:txBody>
        </p:sp>
        <p:sp>
          <p:nvSpPr>
            <p:cNvPr id="26638" name="Rectangle 19"/>
            <p:cNvSpPr>
              <a:spLocks noChangeArrowheads="1"/>
            </p:cNvSpPr>
            <p:nvPr/>
          </p:nvSpPr>
          <p:spPr bwMode="auto">
            <a:xfrm>
              <a:off x="2018" y="2931"/>
              <a:ext cx="363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1600">
                  <a:solidFill>
                    <a:srgbClr val="0033CC"/>
                  </a:solidFill>
                  <a:latin typeface="Arial" panose="020B0604020202020204" pitchFamily="34" charset="0"/>
                </a:rPr>
                <a:t>贷</a:t>
              </a:r>
              <a:endParaRPr lang="en-US" altLang="zh-CN" sz="1600">
                <a:solidFill>
                  <a:srgbClr val="0033CC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7060" name="Line 20"/>
            <p:cNvSpPr>
              <a:spLocks noChangeShapeType="1"/>
            </p:cNvSpPr>
            <p:nvPr/>
          </p:nvSpPr>
          <p:spPr bwMode="auto">
            <a:xfrm>
              <a:off x="657" y="3203"/>
              <a:ext cx="15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061" name="Line 21"/>
            <p:cNvSpPr>
              <a:spLocks noChangeShapeType="1"/>
            </p:cNvSpPr>
            <p:nvPr/>
          </p:nvSpPr>
          <p:spPr bwMode="auto">
            <a:xfrm>
              <a:off x="1383" y="3203"/>
              <a:ext cx="0" cy="6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41" name="Rectangle 22"/>
            <p:cNvSpPr>
              <a:spLocks noChangeArrowheads="1"/>
            </p:cNvSpPr>
            <p:nvPr/>
          </p:nvSpPr>
          <p:spPr bwMode="auto">
            <a:xfrm>
              <a:off x="1474" y="3339"/>
              <a:ext cx="681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zh-CN" altLang="en-US" sz="1600" i="1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7063" name="Rectangle 23"/>
          <p:cNvSpPr>
            <a:spLocks noChangeArrowheads="1"/>
          </p:cNvSpPr>
          <p:nvPr/>
        </p:nvSpPr>
        <p:spPr bwMode="auto">
          <a:xfrm>
            <a:off x="6997292" y="4292600"/>
            <a:ext cx="671921" cy="582211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3200" i="1" dirty="0">
                <a:solidFill>
                  <a:srgbClr val="247C18"/>
                </a:solidFill>
                <a:latin typeface="Arial" panose="020B0604020202020204" pitchFamily="34" charset="0"/>
              </a:rPr>
              <a:t>+</a:t>
            </a:r>
            <a:endParaRPr lang="en-US" altLang="zh-CN" sz="3200" i="1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87064" name="Rectangle 24"/>
          <p:cNvSpPr>
            <a:spLocks noChangeArrowheads="1"/>
          </p:cNvSpPr>
          <p:nvPr/>
        </p:nvSpPr>
        <p:spPr bwMode="auto">
          <a:xfrm>
            <a:off x="5768823" y="4292600"/>
            <a:ext cx="603402" cy="582211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3200" i="1" dirty="0">
                <a:solidFill>
                  <a:srgbClr val="247C18"/>
                </a:solidFill>
                <a:latin typeface="Arial" panose="020B0604020202020204" pitchFamily="34" charset="0"/>
              </a:rPr>
              <a:t>-</a:t>
            </a:r>
            <a:endParaRPr lang="en-US" altLang="zh-CN" sz="3200" i="1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7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7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7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7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7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7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53" grpId="0"/>
      <p:bldP spid="87054" grpId="0"/>
      <p:bldP spid="87063" grpId="0"/>
      <p:bldP spid="8706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BBB251A1-DF28-1847-BDCF-A32FFDFAF370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360363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zh-CN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3</a:t>
            </a:r>
            <a:r>
              <a:rPr kumimoji="0"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复式记账系统</a:t>
            </a:r>
            <a:endParaRPr kumimoji="0"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5288" y="765175"/>
            <a:ext cx="8064500" cy="57626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/>
          <a:lstStyle/>
          <a:p>
            <a:pPr algn="l">
              <a:defRPr/>
            </a:pPr>
            <a:r>
              <a:rPr lang="zh-CN" altLang="zh-CN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.3 T</a:t>
            </a:r>
            <a:r>
              <a:rPr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型账户</a:t>
            </a:r>
            <a:endParaRPr lang="en-US" altLang="zh-CN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1070265"/>
            <a:ext cx="8459788" cy="54186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63D59B43-E10D-9F4B-9278-5CF4BEFEC749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grpSp>
        <p:nvGrpSpPr>
          <p:cNvPr id="2" name="Group 45"/>
          <p:cNvGrpSpPr/>
          <p:nvPr/>
        </p:nvGrpSpPr>
        <p:grpSpPr bwMode="auto">
          <a:xfrm>
            <a:off x="4447542" y="4652963"/>
            <a:ext cx="3024188" cy="1727200"/>
            <a:chOff x="2744" y="2931"/>
            <a:chExt cx="1905" cy="1088"/>
          </a:xfrm>
        </p:grpSpPr>
        <p:grpSp>
          <p:nvGrpSpPr>
            <p:cNvPr id="27673" name="Group 42"/>
            <p:cNvGrpSpPr/>
            <p:nvPr/>
          </p:nvGrpSpPr>
          <p:grpSpPr bwMode="auto">
            <a:xfrm>
              <a:off x="2744" y="2931"/>
              <a:ext cx="1905" cy="1088"/>
              <a:chOff x="2744" y="2931"/>
              <a:chExt cx="1905" cy="1088"/>
            </a:xfrm>
          </p:grpSpPr>
          <p:sp>
            <p:nvSpPr>
              <p:cNvPr id="3" name="Rectangle 22"/>
              <p:cNvSpPr>
                <a:spLocks noChangeArrowheads="1"/>
              </p:cNvSpPr>
              <p:nvPr/>
            </p:nvSpPr>
            <p:spPr bwMode="auto">
              <a:xfrm>
                <a:off x="2744" y="2931"/>
                <a:ext cx="1905" cy="1088"/>
              </a:xfrm>
              <a:prstGeom prst="rect">
                <a:avLst/>
              </a:prstGeom>
              <a:solidFill>
                <a:srgbClr val="FCFEB9"/>
              </a:solidFill>
              <a:ln w="12700">
                <a:noFill/>
                <a:miter lim="800000"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Verdan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7676" name="Rectangle 25"/>
              <p:cNvSpPr>
                <a:spLocks noChangeArrowheads="1"/>
              </p:cNvSpPr>
              <p:nvPr/>
            </p:nvSpPr>
            <p:spPr bwMode="auto">
              <a:xfrm>
                <a:off x="4286" y="2976"/>
                <a:ext cx="363" cy="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488" tIns="44450" rIns="90488" bIns="4445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600">
                    <a:latin typeface="Arial" panose="020B0604020202020204" pitchFamily="34" charset="0"/>
                  </a:rPr>
                  <a:t>Cr.</a:t>
                </a:r>
                <a:endParaRPr lang="en-US" altLang="zh-CN" sz="1600">
                  <a:latin typeface="Arial" panose="020B0604020202020204" pitchFamily="34" charset="0"/>
                </a:endParaRPr>
              </a:p>
            </p:txBody>
          </p:sp>
          <p:sp>
            <p:nvSpPr>
              <p:cNvPr id="27677" name="Rectangle 40"/>
              <p:cNvSpPr>
                <a:spLocks noChangeArrowheads="1"/>
              </p:cNvSpPr>
              <p:nvPr/>
            </p:nvSpPr>
            <p:spPr bwMode="auto">
              <a:xfrm>
                <a:off x="3383" y="2962"/>
                <a:ext cx="857" cy="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0488" tIns="44450" rIns="90488" bIns="4445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zh-CN" altLang="en-US" sz="1600" i="1" dirty="0">
                    <a:solidFill>
                      <a:srgbClr val="247C18"/>
                    </a:solidFill>
                    <a:latin typeface="Arial" panose="020B0604020202020204" pitchFamily="34" charset="0"/>
                  </a:rPr>
                  <a:t>实收资本</a:t>
                </a:r>
                <a:endParaRPr lang="en-US" altLang="zh-CN" sz="1600" i="1" dirty="0">
                  <a:solidFill>
                    <a:srgbClr val="247C18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7678" name="Rectangle 41"/>
              <p:cNvSpPr>
                <a:spLocks noChangeArrowheads="1"/>
              </p:cNvSpPr>
              <p:nvPr/>
            </p:nvSpPr>
            <p:spPr bwMode="auto">
              <a:xfrm>
                <a:off x="2834" y="2962"/>
                <a:ext cx="454" cy="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0488" tIns="44450" rIns="90488" bIns="4445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600" dirty="0">
                    <a:latin typeface="Arial" panose="020B0604020202020204" pitchFamily="34" charset="0"/>
                  </a:rPr>
                  <a:t>Dr.</a:t>
                </a:r>
                <a:endParaRPr lang="en-US" altLang="zh-CN" sz="16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7671" name="Line 26"/>
            <p:cNvSpPr>
              <a:spLocks noChangeShapeType="1"/>
            </p:cNvSpPr>
            <p:nvPr/>
          </p:nvSpPr>
          <p:spPr bwMode="auto">
            <a:xfrm>
              <a:off x="2925" y="3248"/>
              <a:ext cx="15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2" name="Line 27"/>
            <p:cNvSpPr>
              <a:spLocks noChangeShapeType="1"/>
            </p:cNvSpPr>
            <p:nvPr/>
          </p:nvSpPr>
          <p:spPr bwMode="auto">
            <a:xfrm>
              <a:off x="3651" y="3248"/>
              <a:ext cx="0" cy="6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651" name="Rectangle 28"/>
          <p:cNvSpPr>
            <a:spLocks noChangeArrowheads="1"/>
          </p:cNvSpPr>
          <p:nvPr/>
        </p:nvSpPr>
        <p:spPr bwMode="auto">
          <a:xfrm>
            <a:off x="4518979" y="5372100"/>
            <a:ext cx="1223962" cy="333375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zh-CN" altLang="en-US" sz="1600" i="1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25629" name="Rectangle 29"/>
          <p:cNvSpPr>
            <a:spLocks noChangeArrowheads="1"/>
          </p:cNvSpPr>
          <p:nvPr/>
        </p:nvSpPr>
        <p:spPr bwMode="auto">
          <a:xfrm>
            <a:off x="6103304" y="5373688"/>
            <a:ext cx="1081087" cy="333375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i="1">
                <a:solidFill>
                  <a:srgbClr val="247C18"/>
                </a:solidFill>
                <a:latin typeface="Arial" panose="020B0604020202020204" pitchFamily="34" charset="0"/>
              </a:rPr>
              <a:t>50000</a:t>
            </a:r>
            <a:endParaRPr lang="en-US" altLang="zh-CN" sz="1600" i="1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25630" name="Line 30"/>
          <p:cNvSpPr>
            <a:spLocks noChangeShapeType="1"/>
          </p:cNvSpPr>
          <p:nvPr/>
        </p:nvSpPr>
        <p:spPr bwMode="auto">
          <a:xfrm>
            <a:off x="6608129" y="5734050"/>
            <a:ext cx="0" cy="5746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33"/>
          <p:cNvGrpSpPr/>
          <p:nvPr/>
        </p:nvGrpSpPr>
        <p:grpSpPr bwMode="auto">
          <a:xfrm>
            <a:off x="847092" y="4581525"/>
            <a:ext cx="3024188" cy="1727200"/>
            <a:chOff x="476" y="2886"/>
            <a:chExt cx="1905" cy="1088"/>
          </a:xfrm>
        </p:grpSpPr>
        <p:sp>
          <p:nvSpPr>
            <p:cNvPr id="25610" name="Rectangle 10"/>
            <p:cNvSpPr>
              <a:spLocks noChangeArrowheads="1"/>
            </p:cNvSpPr>
            <p:nvPr/>
          </p:nvSpPr>
          <p:spPr bwMode="auto">
            <a:xfrm>
              <a:off x="476" y="2886"/>
              <a:ext cx="1905" cy="1088"/>
            </a:xfrm>
            <a:prstGeom prst="rect">
              <a:avLst/>
            </a:prstGeom>
            <a:solidFill>
              <a:srgbClr val="FCFEB9"/>
            </a:solidFill>
            <a:ln w="12700">
              <a:noFill/>
              <a:miter lim="800000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664" name="Rectangle 13"/>
            <p:cNvSpPr>
              <a:spLocks noChangeArrowheads="1"/>
            </p:cNvSpPr>
            <p:nvPr/>
          </p:nvSpPr>
          <p:spPr bwMode="auto">
            <a:xfrm>
              <a:off x="1197" y="2931"/>
              <a:ext cx="821" cy="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1600" i="1" dirty="0">
                  <a:solidFill>
                    <a:srgbClr val="247C18"/>
                  </a:solidFill>
                  <a:latin typeface="Arial" panose="020B0604020202020204" pitchFamily="34" charset="0"/>
                </a:rPr>
                <a:t>现金</a:t>
              </a:r>
              <a:endPara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665" name="Rectangle 14"/>
            <p:cNvSpPr>
              <a:spLocks noChangeArrowheads="1"/>
            </p:cNvSpPr>
            <p:nvPr/>
          </p:nvSpPr>
          <p:spPr bwMode="auto">
            <a:xfrm>
              <a:off x="559" y="2917"/>
              <a:ext cx="461" cy="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600" dirty="0">
                  <a:latin typeface="Arial" panose="020B0604020202020204" pitchFamily="34" charset="0"/>
                </a:rPr>
                <a:t>Dr.</a:t>
              </a:r>
              <a:endParaRPr lang="en-US" altLang="zh-CN" sz="1600" dirty="0">
                <a:latin typeface="Arial" panose="020B0604020202020204" pitchFamily="34" charset="0"/>
              </a:endParaRPr>
            </a:p>
          </p:txBody>
        </p:sp>
        <p:sp>
          <p:nvSpPr>
            <p:cNvPr id="27666" name="Rectangle 15"/>
            <p:cNvSpPr>
              <a:spLocks noChangeArrowheads="1"/>
            </p:cNvSpPr>
            <p:nvPr/>
          </p:nvSpPr>
          <p:spPr bwMode="auto">
            <a:xfrm>
              <a:off x="2018" y="2931"/>
              <a:ext cx="363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600">
                  <a:latin typeface="Arial" panose="020B0604020202020204" pitchFamily="34" charset="0"/>
                </a:rPr>
                <a:t>Cr</a:t>
              </a:r>
              <a:r>
                <a:rPr lang="en-US" altLang="zh-CN" sz="1600">
                  <a:solidFill>
                    <a:srgbClr val="0033CC"/>
                  </a:solidFill>
                  <a:latin typeface="Arial" panose="020B0604020202020204" pitchFamily="34" charset="0"/>
                </a:rPr>
                <a:t>.</a:t>
              </a:r>
              <a:endParaRPr lang="en-US" altLang="zh-CN" sz="1600">
                <a:solidFill>
                  <a:srgbClr val="0033CC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667" name="Line 16"/>
            <p:cNvSpPr>
              <a:spLocks noChangeShapeType="1"/>
            </p:cNvSpPr>
            <p:nvPr/>
          </p:nvSpPr>
          <p:spPr bwMode="auto">
            <a:xfrm>
              <a:off x="657" y="3203"/>
              <a:ext cx="15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8" name="Line 17"/>
            <p:cNvSpPr>
              <a:spLocks noChangeShapeType="1"/>
            </p:cNvSpPr>
            <p:nvPr/>
          </p:nvSpPr>
          <p:spPr bwMode="auto">
            <a:xfrm>
              <a:off x="1383" y="3203"/>
              <a:ext cx="0" cy="6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9" name="Rectangle 19"/>
            <p:cNvSpPr>
              <a:spLocks noChangeArrowheads="1"/>
            </p:cNvSpPr>
            <p:nvPr/>
          </p:nvSpPr>
          <p:spPr bwMode="auto">
            <a:xfrm>
              <a:off x="1474" y="3339"/>
              <a:ext cx="681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zh-CN" altLang="en-US" sz="1600" i="1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611188" y="1341438"/>
            <a:ext cx="3671887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b="0">
                <a:effectLst>
                  <a:outerShdw blurRad="38100" dist="38100" dir="2700000" algn="tl">
                    <a:srgbClr val="DDDDDD"/>
                  </a:outerShdw>
                </a:effectLst>
              </a:rPr>
              <a:t>举例</a:t>
            </a:r>
            <a:r>
              <a:rPr lang="en-US" altLang="zh-CN" b="0">
                <a:effectLst>
                  <a:outerShdw blurRad="38100" dist="38100" dir="2700000" algn="tl">
                    <a:srgbClr val="DDDDDD"/>
                  </a:outerShdw>
                </a:effectLst>
              </a:rPr>
              <a:t>:</a:t>
            </a:r>
            <a:endParaRPr lang="en-US" altLang="zh-CN" b="0" baseline="-250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539750" y="1916113"/>
            <a:ext cx="8208963" cy="4619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zh-CN" b="0">
                <a:effectLst>
                  <a:outerShdw blurRad="38100" dist="38100" dir="2700000" algn="tl">
                    <a:srgbClr val="FFFFFF"/>
                  </a:outerShdw>
                </a:effectLst>
              </a:rPr>
              <a:t>1.</a:t>
            </a:r>
            <a:r>
              <a:rPr lang="zh-CN" altLang="en-US" b="0">
                <a:effectLst>
                  <a:outerShdw blurRad="38100" dist="38100" dir="2700000" algn="tl">
                    <a:srgbClr val="FFFFFF"/>
                  </a:outerShdw>
                </a:effectLst>
              </a:rPr>
              <a:t>企业收到投资者作为资本投入的</a:t>
            </a:r>
            <a:r>
              <a:rPr lang="en-US" altLang="zh-CN" b="0">
                <a:effectLst>
                  <a:outerShdw blurRad="38100" dist="38100" dir="2700000" algn="tl">
                    <a:srgbClr val="FFFFFF"/>
                  </a:outerShdw>
                </a:effectLst>
              </a:rPr>
              <a:t>50,000</a:t>
            </a:r>
            <a:r>
              <a:rPr lang="zh-CN" altLang="en-US" b="0">
                <a:effectLst>
                  <a:outerShdw blurRad="38100" dist="38100" dir="2700000" algn="tl">
                    <a:srgbClr val="FFFFFF"/>
                  </a:outerShdw>
                </a:effectLst>
              </a:rPr>
              <a:t>元现金。</a:t>
            </a:r>
            <a:endParaRPr lang="en-US" altLang="zh-CN" b="0" baseline="-2500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1619250" y="2997200"/>
            <a:ext cx="6481763" cy="11382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资产</a:t>
            </a:r>
            <a:r>
              <a:rPr lang="en-US" altLang="zh-CN" sz="2800" baseline="-25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1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 =  </a:t>
            </a:r>
            <a:r>
              <a:rPr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负债</a:t>
            </a:r>
            <a:r>
              <a:rPr lang="en-US" altLang="zh-CN" sz="2800" baseline="-25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1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+ </a:t>
            </a:r>
            <a:r>
              <a:rPr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所有者权益</a:t>
            </a:r>
            <a:r>
              <a:rPr lang="en-US" altLang="zh-CN" sz="2800" baseline="-25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1</a:t>
            </a:r>
            <a:endParaRPr lang="en-US" altLang="zh-CN" sz="2800" baseline="-2500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algn="l">
              <a:defRPr/>
            </a:pPr>
            <a:endParaRPr lang="en-US" altLang="zh-CN" sz="2000" b="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algn="l">
              <a:defRPr/>
            </a:pP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+50,000 =         0      +          50,000</a:t>
            </a:r>
            <a:endParaRPr lang="en-US" altLang="zh-CN" sz="2000" b="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5618" name="Rectangle 18"/>
          <p:cNvSpPr>
            <a:spLocks noChangeArrowheads="1"/>
          </p:cNvSpPr>
          <p:nvPr/>
        </p:nvSpPr>
        <p:spPr bwMode="auto">
          <a:xfrm>
            <a:off x="918529" y="5300663"/>
            <a:ext cx="1223962" cy="333375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i="1">
                <a:solidFill>
                  <a:srgbClr val="247C18"/>
                </a:solidFill>
                <a:latin typeface="Arial" panose="020B0604020202020204" pitchFamily="34" charset="0"/>
              </a:rPr>
              <a:t>50000</a:t>
            </a:r>
            <a:endParaRPr lang="en-US" altLang="zh-CN" sz="1600" i="1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25631" name="Line 31"/>
          <p:cNvSpPr>
            <a:spLocks noChangeShapeType="1"/>
          </p:cNvSpPr>
          <p:nvPr/>
        </p:nvSpPr>
        <p:spPr bwMode="auto">
          <a:xfrm flipH="1">
            <a:off x="1567816" y="6308725"/>
            <a:ext cx="50403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32" name="Line 32"/>
          <p:cNvSpPr>
            <a:spLocks noChangeShapeType="1"/>
          </p:cNvSpPr>
          <p:nvPr/>
        </p:nvSpPr>
        <p:spPr bwMode="auto">
          <a:xfrm flipV="1">
            <a:off x="1567816" y="5661025"/>
            <a:ext cx="0" cy="647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36" name="Rectangle 36"/>
          <p:cNvSpPr>
            <a:spLocks noChangeArrowheads="1"/>
          </p:cNvSpPr>
          <p:nvPr/>
        </p:nvSpPr>
        <p:spPr bwMode="auto">
          <a:xfrm>
            <a:off x="468313" y="765175"/>
            <a:ext cx="7127875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zh-CN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.4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复式记账法</a:t>
            </a:r>
            <a:endParaRPr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5637" name="Rectangle 37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360363"/>
          </a:xfrm>
        </p:spPr>
        <p:txBody>
          <a:bodyPr/>
          <a:lstStyle/>
          <a:p>
            <a:pPr>
              <a:defRPr/>
            </a:pPr>
            <a:r>
              <a:rPr kumimoji="0" lang="zh-CN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3</a:t>
            </a:r>
            <a:r>
              <a:rPr kumimoji="0"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复式记账系统</a:t>
            </a:r>
            <a:endParaRPr kumimoji="0"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82407" y="5467350"/>
            <a:ext cx="2070154" cy="69397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/>
              <a:t>借：现金  </a:t>
            </a:r>
            <a:r>
              <a:rPr kumimoji="1" lang="en-US" altLang="zh-CN" sz="1400" dirty="0"/>
              <a:t>50000</a:t>
            </a:r>
            <a:endParaRPr kumimoji="1" lang="en-US" altLang="zh-CN" sz="1400" dirty="0"/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  贷：实收资本 </a:t>
            </a:r>
            <a:r>
              <a:rPr kumimoji="1" lang="en-US" altLang="zh-CN" sz="1400" dirty="0"/>
              <a:t>50000</a:t>
            </a:r>
            <a:endParaRPr kumimoji="1"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10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2000"/>
                                        <p:tgtEl>
                                          <p:spTgt spid="25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2000"/>
                                        <p:tgtEl>
                                          <p:spTgt spid="256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25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25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8" dur="500"/>
                                        <p:tgtEl>
                                          <p:spTgt spid="25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29" grpId="0"/>
      <p:bldP spid="25630" grpId="0" animBg="1"/>
      <p:bldP spid="25604" grpId="0"/>
      <p:bldP spid="25605" grpId="0" animBg="1"/>
      <p:bldP spid="25606" grpId="0" build="p"/>
      <p:bldP spid="25618" grpId="0"/>
      <p:bldP spid="25631" grpId="0" animBg="1"/>
      <p:bldP spid="25632" grpId="0" animBg="1"/>
      <p:bldP spid="4" grpId="0" animBg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63D59B43-E10D-9F4B-9278-5CF4BEFEC749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grpSp>
        <p:nvGrpSpPr>
          <p:cNvPr id="2" name="Group 45"/>
          <p:cNvGrpSpPr/>
          <p:nvPr/>
        </p:nvGrpSpPr>
        <p:grpSpPr bwMode="auto">
          <a:xfrm>
            <a:off x="978855" y="2404650"/>
            <a:ext cx="3024188" cy="2711915"/>
            <a:chOff x="2744" y="2856"/>
            <a:chExt cx="1905" cy="1088"/>
          </a:xfrm>
        </p:grpSpPr>
        <p:grpSp>
          <p:nvGrpSpPr>
            <p:cNvPr id="27673" name="Group 42"/>
            <p:cNvGrpSpPr/>
            <p:nvPr/>
          </p:nvGrpSpPr>
          <p:grpSpPr bwMode="auto">
            <a:xfrm>
              <a:off x="2744" y="2856"/>
              <a:ext cx="1905" cy="1088"/>
              <a:chOff x="2744" y="2856"/>
              <a:chExt cx="1905" cy="1088"/>
            </a:xfrm>
          </p:grpSpPr>
          <p:sp>
            <p:nvSpPr>
              <p:cNvPr id="3" name="Rectangle 22"/>
              <p:cNvSpPr>
                <a:spLocks noChangeArrowheads="1"/>
              </p:cNvSpPr>
              <p:nvPr/>
            </p:nvSpPr>
            <p:spPr bwMode="auto">
              <a:xfrm>
                <a:off x="2744" y="2856"/>
                <a:ext cx="1905" cy="1088"/>
              </a:xfrm>
              <a:prstGeom prst="rect">
                <a:avLst/>
              </a:prstGeom>
              <a:solidFill>
                <a:srgbClr val="FCFEB9"/>
              </a:solidFill>
              <a:ln w="12700">
                <a:noFill/>
                <a:miter lim="800000"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Verdan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7676" name="Rectangle 25"/>
              <p:cNvSpPr>
                <a:spLocks noChangeArrowheads="1"/>
              </p:cNvSpPr>
              <p:nvPr/>
            </p:nvSpPr>
            <p:spPr bwMode="auto">
              <a:xfrm>
                <a:off x="4316" y="2976"/>
                <a:ext cx="333" cy="1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0488" tIns="44450" rIns="90488" bIns="4445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600" dirty="0">
                    <a:latin typeface="Arial" panose="020B0604020202020204" pitchFamily="34" charset="0"/>
                  </a:rPr>
                  <a:t>Cr.</a:t>
                </a:r>
                <a:endParaRPr lang="en-US" altLang="zh-CN" sz="16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7677" name="Rectangle 40"/>
              <p:cNvSpPr>
                <a:spLocks noChangeArrowheads="1"/>
              </p:cNvSpPr>
              <p:nvPr/>
            </p:nvSpPr>
            <p:spPr bwMode="auto">
              <a:xfrm>
                <a:off x="3383" y="2962"/>
                <a:ext cx="681" cy="1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0488" tIns="44450" rIns="90488" bIns="4445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zh-CN" altLang="en-US" sz="1600" i="1" dirty="0">
                    <a:solidFill>
                      <a:srgbClr val="247C18"/>
                    </a:solidFill>
                    <a:latin typeface="Arial" panose="020B0604020202020204" pitchFamily="34" charset="0"/>
                  </a:rPr>
                  <a:t>实收资本</a:t>
                </a:r>
                <a:endParaRPr lang="en-US" altLang="zh-CN" sz="1600" i="1" dirty="0">
                  <a:solidFill>
                    <a:srgbClr val="247C18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7678" name="Rectangle 41"/>
              <p:cNvSpPr>
                <a:spLocks noChangeArrowheads="1"/>
              </p:cNvSpPr>
              <p:nvPr/>
            </p:nvSpPr>
            <p:spPr bwMode="auto">
              <a:xfrm>
                <a:off x="2834" y="2962"/>
                <a:ext cx="318" cy="1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0488" tIns="44450" rIns="90488" bIns="4445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600" dirty="0">
                    <a:latin typeface="Arial" panose="020B0604020202020204" pitchFamily="34" charset="0"/>
                  </a:rPr>
                  <a:t>Dr.</a:t>
                </a:r>
                <a:endParaRPr lang="en-US" altLang="zh-CN" sz="16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7671" name="Line 26"/>
            <p:cNvSpPr>
              <a:spLocks noChangeShapeType="1"/>
            </p:cNvSpPr>
            <p:nvPr/>
          </p:nvSpPr>
          <p:spPr bwMode="auto">
            <a:xfrm>
              <a:off x="2925" y="3098"/>
              <a:ext cx="15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2" name="Line 27"/>
            <p:cNvSpPr>
              <a:spLocks noChangeShapeType="1"/>
            </p:cNvSpPr>
            <p:nvPr/>
          </p:nvSpPr>
          <p:spPr bwMode="auto">
            <a:xfrm flipH="1">
              <a:off x="3651" y="3111"/>
              <a:ext cx="5" cy="81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651" name="Rectangle 28"/>
          <p:cNvSpPr>
            <a:spLocks noChangeArrowheads="1"/>
          </p:cNvSpPr>
          <p:nvPr/>
        </p:nvSpPr>
        <p:spPr bwMode="auto">
          <a:xfrm>
            <a:off x="1050292" y="3310731"/>
            <a:ext cx="1223962" cy="333375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zh-CN" altLang="en-US" sz="1600" i="1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25629" name="Rectangle 29"/>
          <p:cNvSpPr>
            <a:spLocks noChangeArrowheads="1"/>
          </p:cNvSpPr>
          <p:nvPr/>
        </p:nvSpPr>
        <p:spPr bwMode="auto">
          <a:xfrm>
            <a:off x="2634617" y="3087875"/>
            <a:ext cx="776285" cy="333375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rPr>
              <a:t>50000</a:t>
            </a:r>
            <a:endParaRPr lang="en-US" altLang="zh-CN" sz="1600" i="1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grpSp>
        <p:nvGrpSpPr>
          <p:cNvPr id="5" name="Group 33"/>
          <p:cNvGrpSpPr/>
          <p:nvPr/>
        </p:nvGrpSpPr>
        <p:grpSpPr bwMode="auto">
          <a:xfrm>
            <a:off x="5218906" y="935036"/>
            <a:ext cx="3024188" cy="1590396"/>
            <a:chOff x="476" y="2886"/>
            <a:chExt cx="1905" cy="998"/>
          </a:xfrm>
        </p:grpSpPr>
        <p:sp>
          <p:nvSpPr>
            <p:cNvPr id="25610" name="Rectangle 10"/>
            <p:cNvSpPr>
              <a:spLocks noChangeArrowheads="1"/>
            </p:cNvSpPr>
            <p:nvPr/>
          </p:nvSpPr>
          <p:spPr bwMode="auto">
            <a:xfrm>
              <a:off x="476" y="2886"/>
              <a:ext cx="1905" cy="998"/>
            </a:xfrm>
            <a:prstGeom prst="rect">
              <a:avLst/>
            </a:prstGeom>
            <a:solidFill>
              <a:srgbClr val="FCFEB9"/>
            </a:solidFill>
            <a:ln w="12700">
              <a:noFill/>
              <a:miter lim="800000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664" name="Rectangle 13"/>
            <p:cNvSpPr>
              <a:spLocks noChangeArrowheads="1"/>
            </p:cNvSpPr>
            <p:nvPr/>
          </p:nvSpPr>
          <p:spPr bwMode="auto">
            <a:xfrm>
              <a:off x="1197" y="2961"/>
              <a:ext cx="821" cy="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1600" i="1" dirty="0">
                  <a:solidFill>
                    <a:srgbClr val="247C18"/>
                  </a:solidFill>
                  <a:latin typeface="Arial" panose="020B0604020202020204" pitchFamily="34" charset="0"/>
                </a:rPr>
                <a:t>现金</a:t>
              </a:r>
              <a:endPara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665" name="Rectangle 14"/>
            <p:cNvSpPr>
              <a:spLocks noChangeArrowheads="1"/>
            </p:cNvSpPr>
            <p:nvPr/>
          </p:nvSpPr>
          <p:spPr bwMode="auto">
            <a:xfrm>
              <a:off x="559" y="2947"/>
              <a:ext cx="461" cy="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600" dirty="0">
                  <a:latin typeface="Arial" panose="020B0604020202020204" pitchFamily="34" charset="0"/>
                </a:rPr>
                <a:t>Dr.</a:t>
              </a:r>
              <a:endParaRPr lang="en-US" altLang="zh-CN" sz="1600" dirty="0">
                <a:latin typeface="Arial" panose="020B0604020202020204" pitchFamily="34" charset="0"/>
              </a:endParaRPr>
            </a:p>
          </p:txBody>
        </p:sp>
        <p:sp>
          <p:nvSpPr>
            <p:cNvPr id="27666" name="Rectangle 15"/>
            <p:cNvSpPr>
              <a:spLocks noChangeArrowheads="1"/>
            </p:cNvSpPr>
            <p:nvPr/>
          </p:nvSpPr>
          <p:spPr bwMode="auto">
            <a:xfrm>
              <a:off x="2018" y="2961"/>
              <a:ext cx="363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600">
                  <a:latin typeface="Arial" panose="020B0604020202020204" pitchFamily="34" charset="0"/>
                </a:rPr>
                <a:t>Cr</a:t>
              </a:r>
              <a:r>
                <a:rPr lang="en-US" altLang="zh-CN" sz="1600">
                  <a:solidFill>
                    <a:srgbClr val="0033CC"/>
                  </a:solidFill>
                  <a:latin typeface="Arial" panose="020B0604020202020204" pitchFamily="34" charset="0"/>
                </a:rPr>
                <a:t>.</a:t>
              </a:r>
              <a:endParaRPr lang="en-US" altLang="zh-CN" sz="1600">
                <a:solidFill>
                  <a:srgbClr val="0033CC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667" name="Line 16"/>
            <p:cNvSpPr>
              <a:spLocks noChangeShapeType="1"/>
            </p:cNvSpPr>
            <p:nvPr/>
          </p:nvSpPr>
          <p:spPr bwMode="auto">
            <a:xfrm>
              <a:off x="657" y="3203"/>
              <a:ext cx="15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8" name="Line 17"/>
            <p:cNvSpPr>
              <a:spLocks noChangeShapeType="1"/>
            </p:cNvSpPr>
            <p:nvPr/>
          </p:nvSpPr>
          <p:spPr bwMode="auto">
            <a:xfrm>
              <a:off x="1383" y="3203"/>
              <a:ext cx="0" cy="6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9" name="Rectangle 19"/>
            <p:cNvSpPr>
              <a:spLocks noChangeArrowheads="1"/>
            </p:cNvSpPr>
            <p:nvPr/>
          </p:nvSpPr>
          <p:spPr bwMode="auto">
            <a:xfrm>
              <a:off x="1474" y="3339"/>
              <a:ext cx="681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zh-CN" altLang="en-US" sz="1600" i="1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611188" y="1341438"/>
            <a:ext cx="3671887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拓展</a:t>
            </a:r>
            <a:r>
              <a:rPr lang="en-US" altLang="zh-CN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——</a:t>
            </a:r>
            <a:r>
              <a:rPr lang="zh-CN" alt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不同投资形式的资本投入</a:t>
            </a:r>
            <a:endParaRPr lang="en-US" altLang="zh-CN" b="0" baseline="-2500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5618" name="Rectangle 18"/>
          <p:cNvSpPr>
            <a:spLocks noChangeArrowheads="1"/>
          </p:cNvSpPr>
          <p:nvPr/>
        </p:nvSpPr>
        <p:spPr bwMode="auto">
          <a:xfrm>
            <a:off x="5569527" y="1654176"/>
            <a:ext cx="944778" cy="333375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rPr>
              <a:t>50000</a:t>
            </a:r>
            <a:endParaRPr lang="en-US" altLang="zh-CN" sz="1600" i="1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25636" name="Rectangle 36"/>
          <p:cNvSpPr>
            <a:spLocks noChangeArrowheads="1"/>
          </p:cNvSpPr>
          <p:nvPr/>
        </p:nvSpPr>
        <p:spPr bwMode="auto">
          <a:xfrm>
            <a:off x="468313" y="765175"/>
            <a:ext cx="7127875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zh-CN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.4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复式记账法</a:t>
            </a:r>
            <a:endParaRPr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5637" name="Rectangle 37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360363"/>
          </a:xfrm>
        </p:spPr>
        <p:txBody>
          <a:bodyPr/>
          <a:lstStyle/>
          <a:p>
            <a:pPr>
              <a:defRPr/>
            </a:pPr>
            <a:r>
              <a:rPr kumimoji="0" lang="zh-CN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3</a:t>
            </a:r>
            <a:r>
              <a:rPr kumimoji="0"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复式记账系统</a:t>
            </a:r>
            <a:endParaRPr kumimoji="0"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3382762" y="1829966"/>
            <a:ext cx="2232624" cy="1412769"/>
            <a:chOff x="3382762" y="1829966"/>
            <a:chExt cx="2232624" cy="1412769"/>
          </a:xfrm>
        </p:grpSpPr>
        <p:sp>
          <p:nvSpPr>
            <p:cNvPr id="25631" name="Line 31"/>
            <p:cNvSpPr>
              <a:spLocks noChangeShapeType="1"/>
            </p:cNvSpPr>
            <p:nvPr/>
          </p:nvSpPr>
          <p:spPr bwMode="auto">
            <a:xfrm flipH="1">
              <a:off x="3382762" y="3234430"/>
              <a:ext cx="1304472" cy="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2" name="Line 32"/>
            <p:cNvSpPr>
              <a:spLocks noChangeShapeType="1"/>
            </p:cNvSpPr>
            <p:nvPr/>
          </p:nvSpPr>
          <p:spPr bwMode="auto">
            <a:xfrm>
              <a:off x="4670608" y="1829966"/>
              <a:ext cx="944778" cy="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Line 31"/>
            <p:cNvSpPr>
              <a:spLocks noChangeShapeType="1"/>
            </p:cNvSpPr>
            <p:nvPr/>
          </p:nvSpPr>
          <p:spPr bwMode="auto">
            <a:xfrm>
              <a:off x="4696947" y="1829966"/>
              <a:ext cx="2" cy="141276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340510" y="2194540"/>
            <a:ext cx="800434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/>
              <a:t>货币资产投资</a:t>
            </a:r>
            <a:endParaRPr kumimoji="1" lang="zh-CN" altLang="en-US" sz="1400" dirty="0"/>
          </a:p>
        </p:txBody>
      </p:sp>
      <p:grpSp>
        <p:nvGrpSpPr>
          <p:cNvPr id="8" name="Group 33"/>
          <p:cNvGrpSpPr/>
          <p:nvPr/>
        </p:nvGrpSpPr>
        <p:grpSpPr bwMode="auto">
          <a:xfrm>
            <a:off x="5285408" y="2830338"/>
            <a:ext cx="3024188" cy="1590396"/>
            <a:chOff x="476" y="2886"/>
            <a:chExt cx="1905" cy="998"/>
          </a:xfrm>
        </p:grpSpPr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476" y="2886"/>
              <a:ext cx="1905" cy="998"/>
            </a:xfrm>
            <a:prstGeom prst="rect">
              <a:avLst/>
            </a:prstGeom>
            <a:solidFill>
              <a:srgbClr val="FCFEB9"/>
            </a:solidFill>
            <a:ln w="12700">
              <a:noFill/>
              <a:miter lim="800000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1069" y="2961"/>
              <a:ext cx="821" cy="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1600" i="1" dirty="0">
                  <a:solidFill>
                    <a:srgbClr val="247C18"/>
                  </a:solidFill>
                  <a:latin typeface="Arial" panose="020B0604020202020204" pitchFamily="34" charset="0"/>
                </a:rPr>
                <a:t>固定资产</a:t>
              </a:r>
              <a:endPara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559" y="2947"/>
              <a:ext cx="461" cy="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600" dirty="0">
                  <a:latin typeface="Arial" panose="020B0604020202020204" pitchFamily="34" charset="0"/>
                </a:rPr>
                <a:t>Dr.</a:t>
              </a:r>
              <a:endParaRPr lang="en-US" altLang="zh-CN" sz="1600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1938" y="2961"/>
              <a:ext cx="363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600" dirty="0">
                  <a:latin typeface="Arial" panose="020B0604020202020204" pitchFamily="34" charset="0"/>
                </a:rPr>
                <a:t>Cr</a:t>
              </a:r>
              <a:r>
                <a:rPr lang="en-US" altLang="zh-CN" sz="1600" dirty="0">
                  <a:solidFill>
                    <a:srgbClr val="0033CC"/>
                  </a:solidFill>
                  <a:latin typeface="Arial" panose="020B0604020202020204" pitchFamily="34" charset="0"/>
                </a:rPr>
                <a:t>.</a:t>
              </a:r>
              <a:endParaRPr lang="en-US" altLang="zh-CN" sz="1600" dirty="0">
                <a:solidFill>
                  <a:srgbClr val="0033CC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Line 16"/>
            <p:cNvSpPr>
              <a:spLocks noChangeShapeType="1"/>
            </p:cNvSpPr>
            <p:nvPr/>
          </p:nvSpPr>
          <p:spPr bwMode="auto">
            <a:xfrm>
              <a:off x="657" y="3203"/>
              <a:ext cx="15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17"/>
            <p:cNvSpPr>
              <a:spLocks noChangeShapeType="1"/>
            </p:cNvSpPr>
            <p:nvPr/>
          </p:nvSpPr>
          <p:spPr bwMode="auto">
            <a:xfrm>
              <a:off x="1383" y="3203"/>
              <a:ext cx="0" cy="6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1474" y="3339"/>
              <a:ext cx="681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zh-CN" altLang="en-US" sz="1600" i="1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5561212" y="3591043"/>
            <a:ext cx="944778" cy="333375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rPr>
              <a:t>300000</a:t>
            </a:r>
            <a:endParaRPr lang="en-US" altLang="zh-CN" sz="1600" i="1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grpSp>
        <p:nvGrpSpPr>
          <p:cNvPr id="17" name="Group 33"/>
          <p:cNvGrpSpPr/>
          <p:nvPr/>
        </p:nvGrpSpPr>
        <p:grpSpPr bwMode="auto">
          <a:xfrm>
            <a:off x="5277092" y="4642512"/>
            <a:ext cx="3024184" cy="1590396"/>
            <a:chOff x="476" y="2886"/>
            <a:chExt cx="1806" cy="998"/>
          </a:xfrm>
        </p:grpSpPr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476" y="2886"/>
              <a:ext cx="1806" cy="998"/>
            </a:xfrm>
            <a:prstGeom prst="rect">
              <a:avLst/>
            </a:prstGeom>
            <a:solidFill>
              <a:srgbClr val="FCFEB9"/>
            </a:solidFill>
            <a:ln w="12700">
              <a:noFill/>
              <a:miter lim="800000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1064" y="2961"/>
              <a:ext cx="821" cy="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1600" i="1" dirty="0">
                  <a:solidFill>
                    <a:srgbClr val="247C18"/>
                  </a:solidFill>
                  <a:latin typeface="Arial" panose="020B0604020202020204" pitchFamily="34" charset="0"/>
                </a:rPr>
                <a:t>无形资产</a:t>
              </a:r>
              <a:endPara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559" y="2947"/>
              <a:ext cx="461" cy="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600" dirty="0">
                  <a:latin typeface="Arial" panose="020B0604020202020204" pitchFamily="34" charset="0"/>
                </a:rPr>
                <a:t>Dr.</a:t>
              </a:r>
              <a:endParaRPr lang="en-US" altLang="zh-CN" sz="1600" dirty="0">
                <a:latin typeface="Arial" panose="020B0604020202020204" pitchFamily="34" charset="0"/>
              </a:endParaRPr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1889" y="2961"/>
              <a:ext cx="363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600" dirty="0">
                  <a:latin typeface="Arial" panose="020B0604020202020204" pitchFamily="34" charset="0"/>
                </a:rPr>
                <a:t>Cr</a:t>
              </a:r>
              <a:r>
                <a:rPr lang="en-US" altLang="zh-CN" sz="1600" dirty="0">
                  <a:solidFill>
                    <a:srgbClr val="0033CC"/>
                  </a:solidFill>
                  <a:latin typeface="Arial" panose="020B0604020202020204" pitchFamily="34" charset="0"/>
                </a:rPr>
                <a:t>.</a:t>
              </a:r>
              <a:endParaRPr lang="en-US" altLang="zh-CN" sz="1600" dirty="0">
                <a:solidFill>
                  <a:srgbClr val="0033CC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Line 16"/>
            <p:cNvSpPr>
              <a:spLocks noChangeShapeType="1"/>
            </p:cNvSpPr>
            <p:nvPr/>
          </p:nvSpPr>
          <p:spPr bwMode="auto">
            <a:xfrm>
              <a:off x="657" y="3203"/>
              <a:ext cx="15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17"/>
            <p:cNvSpPr>
              <a:spLocks noChangeShapeType="1"/>
            </p:cNvSpPr>
            <p:nvPr/>
          </p:nvSpPr>
          <p:spPr bwMode="auto">
            <a:xfrm>
              <a:off x="1383" y="3203"/>
              <a:ext cx="0" cy="6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1474" y="3339"/>
              <a:ext cx="681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zh-CN" altLang="en-US" sz="1600" i="1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5727469" y="5361652"/>
            <a:ext cx="944778" cy="333375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rPr>
              <a:t>100000</a:t>
            </a:r>
            <a:endParaRPr lang="en-US" altLang="zh-CN" sz="1600" i="1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26" name="Rectangle 29"/>
          <p:cNvSpPr>
            <a:spLocks noChangeArrowheads="1"/>
          </p:cNvSpPr>
          <p:nvPr/>
        </p:nvSpPr>
        <p:spPr bwMode="auto">
          <a:xfrm>
            <a:off x="2667868" y="3594951"/>
            <a:ext cx="888751" cy="335989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rPr>
              <a:t>300000</a:t>
            </a:r>
            <a:endParaRPr lang="en-US" altLang="zh-CN" sz="1600" i="1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27" name="Line 32"/>
          <p:cNvSpPr>
            <a:spLocks noChangeShapeType="1"/>
          </p:cNvSpPr>
          <p:nvPr/>
        </p:nvSpPr>
        <p:spPr bwMode="auto">
          <a:xfrm>
            <a:off x="3556619" y="3744551"/>
            <a:ext cx="2023561" cy="0"/>
          </a:xfrm>
          <a:prstGeom prst="line">
            <a:avLst/>
          </a:prstGeom>
          <a:noFill/>
          <a:ln w="38100">
            <a:solidFill>
              <a:schemeClr val="accent2">
                <a:lumMod val="50000"/>
              </a:schemeClr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Rectangle 29"/>
          <p:cNvSpPr>
            <a:spLocks noChangeArrowheads="1"/>
          </p:cNvSpPr>
          <p:nvPr/>
        </p:nvSpPr>
        <p:spPr bwMode="auto">
          <a:xfrm>
            <a:off x="2684493" y="4284907"/>
            <a:ext cx="888751" cy="335989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rPr>
              <a:t>100000</a:t>
            </a:r>
            <a:endParaRPr lang="en-US" altLang="zh-CN" sz="1600" i="1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499141" y="4448476"/>
            <a:ext cx="2274187" cy="1047404"/>
            <a:chOff x="3499141" y="4448476"/>
            <a:chExt cx="2274187" cy="1047404"/>
          </a:xfrm>
        </p:grpSpPr>
        <p:sp>
          <p:nvSpPr>
            <p:cNvPr id="29" name="Line 31"/>
            <p:cNvSpPr>
              <a:spLocks noChangeShapeType="1"/>
            </p:cNvSpPr>
            <p:nvPr/>
          </p:nvSpPr>
          <p:spPr bwMode="auto">
            <a:xfrm flipH="1">
              <a:off x="3499141" y="4456401"/>
              <a:ext cx="1304472" cy="1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31"/>
            <p:cNvSpPr>
              <a:spLocks noChangeShapeType="1"/>
            </p:cNvSpPr>
            <p:nvPr/>
          </p:nvSpPr>
          <p:spPr bwMode="auto">
            <a:xfrm>
              <a:off x="4813325" y="4448476"/>
              <a:ext cx="4365" cy="102130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>
              <a:off x="4828550" y="5495879"/>
              <a:ext cx="944778" cy="1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4292502" y="3485306"/>
            <a:ext cx="67850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实物资</a:t>
            </a:r>
            <a:endParaRPr kumimoji="1" lang="en-US" altLang="zh-CN" sz="1200" dirty="0"/>
          </a:p>
          <a:p>
            <a:r>
              <a:rPr kumimoji="1" lang="zh-CN" altLang="en-US" sz="1200" dirty="0"/>
              <a:t>产投资</a:t>
            </a:r>
            <a:endParaRPr kumimoji="1" lang="zh-CN" altLang="en-US" sz="1200" dirty="0"/>
          </a:p>
        </p:txBody>
      </p:sp>
      <p:sp>
        <p:nvSpPr>
          <p:cNvPr id="33" name="文本框 32"/>
          <p:cNvSpPr txBox="1"/>
          <p:nvPr/>
        </p:nvSpPr>
        <p:spPr>
          <a:xfrm>
            <a:off x="4441017" y="4649085"/>
            <a:ext cx="712874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无形资产投资</a:t>
            </a:r>
            <a:endParaRPr kumimoji="1"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6" dur="2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8" presetClass="entr" presetSubtype="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2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29" grpId="0"/>
      <p:bldP spid="25604" grpId="0"/>
      <p:bldP spid="25618" grpId="0"/>
      <p:bldP spid="7" grpId="0" animBg="1"/>
      <p:bldP spid="16" grpId="0"/>
      <p:bldP spid="25" grpId="0"/>
      <p:bldP spid="26" grpId="0"/>
      <p:bldP spid="27" grpId="1" animBg="1"/>
      <p:bldP spid="28" grpId="0"/>
      <p:bldP spid="32" grpId="0" animBg="1"/>
      <p:bldP spid="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63D59B43-E10D-9F4B-9278-5CF4BEFEC749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grpSp>
        <p:nvGrpSpPr>
          <p:cNvPr id="2" name="Group 45"/>
          <p:cNvGrpSpPr/>
          <p:nvPr/>
        </p:nvGrpSpPr>
        <p:grpSpPr bwMode="auto">
          <a:xfrm>
            <a:off x="978855" y="2404650"/>
            <a:ext cx="3024188" cy="2711915"/>
            <a:chOff x="2744" y="2856"/>
            <a:chExt cx="1905" cy="1088"/>
          </a:xfrm>
        </p:grpSpPr>
        <p:grpSp>
          <p:nvGrpSpPr>
            <p:cNvPr id="27673" name="Group 42"/>
            <p:cNvGrpSpPr/>
            <p:nvPr/>
          </p:nvGrpSpPr>
          <p:grpSpPr bwMode="auto">
            <a:xfrm>
              <a:off x="2744" y="2856"/>
              <a:ext cx="1905" cy="1088"/>
              <a:chOff x="2744" y="2856"/>
              <a:chExt cx="1905" cy="1088"/>
            </a:xfrm>
          </p:grpSpPr>
          <p:sp>
            <p:nvSpPr>
              <p:cNvPr id="3" name="Rectangle 22"/>
              <p:cNvSpPr>
                <a:spLocks noChangeArrowheads="1"/>
              </p:cNvSpPr>
              <p:nvPr/>
            </p:nvSpPr>
            <p:spPr bwMode="auto">
              <a:xfrm>
                <a:off x="2744" y="2856"/>
                <a:ext cx="1905" cy="1088"/>
              </a:xfrm>
              <a:prstGeom prst="rect">
                <a:avLst/>
              </a:prstGeom>
              <a:solidFill>
                <a:srgbClr val="FCFEB9"/>
              </a:solidFill>
              <a:ln w="12700">
                <a:noFill/>
                <a:miter lim="800000"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Verdan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7676" name="Rectangle 25"/>
              <p:cNvSpPr>
                <a:spLocks noChangeArrowheads="1"/>
              </p:cNvSpPr>
              <p:nvPr/>
            </p:nvSpPr>
            <p:spPr bwMode="auto">
              <a:xfrm>
                <a:off x="4316" y="2976"/>
                <a:ext cx="333" cy="1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0488" tIns="44450" rIns="90488" bIns="4445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600" dirty="0">
                    <a:latin typeface="Arial" panose="020B0604020202020204" pitchFamily="34" charset="0"/>
                  </a:rPr>
                  <a:t>Cr.</a:t>
                </a:r>
                <a:endParaRPr lang="en-US" altLang="zh-CN" sz="16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7677" name="Rectangle 40"/>
              <p:cNvSpPr>
                <a:spLocks noChangeArrowheads="1"/>
              </p:cNvSpPr>
              <p:nvPr/>
            </p:nvSpPr>
            <p:spPr bwMode="auto">
              <a:xfrm>
                <a:off x="3383" y="2962"/>
                <a:ext cx="681" cy="1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0488" tIns="44450" rIns="90488" bIns="4445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zh-CN" altLang="en-US" sz="1600" i="1" dirty="0">
                    <a:solidFill>
                      <a:srgbClr val="247C18"/>
                    </a:solidFill>
                    <a:latin typeface="Arial" panose="020B0604020202020204" pitchFamily="34" charset="0"/>
                  </a:rPr>
                  <a:t>现     金</a:t>
                </a:r>
                <a:endParaRPr lang="en-US" altLang="zh-CN" sz="1600" i="1" dirty="0">
                  <a:solidFill>
                    <a:srgbClr val="247C18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7678" name="Rectangle 41"/>
              <p:cNvSpPr>
                <a:spLocks noChangeArrowheads="1"/>
              </p:cNvSpPr>
              <p:nvPr/>
            </p:nvSpPr>
            <p:spPr bwMode="auto">
              <a:xfrm>
                <a:off x="2834" y="2962"/>
                <a:ext cx="318" cy="1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0488" tIns="44450" rIns="90488" bIns="4445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600" dirty="0">
                    <a:latin typeface="Arial" panose="020B0604020202020204" pitchFamily="34" charset="0"/>
                  </a:rPr>
                  <a:t>Dr.</a:t>
                </a:r>
                <a:endParaRPr lang="en-US" altLang="zh-CN" sz="16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7671" name="Line 26"/>
            <p:cNvSpPr>
              <a:spLocks noChangeShapeType="1"/>
            </p:cNvSpPr>
            <p:nvPr/>
          </p:nvSpPr>
          <p:spPr bwMode="auto">
            <a:xfrm>
              <a:off x="2925" y="3098"/>
              <a:ext cx="15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2" name="Line 27"/>
            <p:cNvSpPr>
              <a:spLocks noChangeShapeType="1"/>
            </p:cNvSpPr>
            <p:nvPr/>
          </p:nvSpPr>
          <p:spPr bwMode="auto">
            <a:xfrm flipH="1">
              <a:off x="3651" y="3111"/>
              <a:ext cx="5" cy="81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651" name="Rectangle 28"/>
          <p:cNvSpPr>
            <a:spLocks noChangeArrowheads="1"/>
          </p:cNvSpPr>
          <p:nvPr/>
        </p:nvSpPr>
        <p:spPr bwMode="auto">
          <a:xfrm>
            <a:off x="1050292" y="3310731"/>
            <a:ext cx="1223962" cy="333375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zh-CN" altLang="en-US" sz="1600" i="1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25629" name="Rectangle 29"/>
          <p:cNvSpPr>
            <a:spLocks noChangeArrowheads="1"/>
          </p:cNvSpPr>
          <p:nvPr/>
        </p:nvSpPr>
        <p:spPr bwMode="auto">
          <a:xfrm>
            <a:off x="2634617" y="3087875"/>
            <a:ext cx="776285" cy="333375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rPr>
              <a:t>5000</a:t>
            </a:r>
            <a:endParaRPr lang="en-US" altLang="zh-CN" sz="1600" i="1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grpSp>
        <p:nvGrpSpPr>
          <p:cNvPr id="5" name="Group 33"/>
          <p:cNvGrpSpPr/>
          <p:nvPr/>
        </p:nvGrpSpPr>
        <p:grpSpPr bwMode="auto">
          <a:xfrm>
            <a:off x="5218906" y="935036"/>
            <a:ext cx="3024188" cy="1590396"/>
            <a:chOff x="476" y="2886"/>
            <a:chExt cx="1905" cy="998"/>
          </a:xfrm>
        </p:grpSpPr>
        <p:sp>
          <p:nvSpPr>
            <p:cNvPr id="25610" name="Rectangle 10"/>
            <p:cNvSpPr>
              <a:spLocks noChangeArrowheads="1"/>
            </p:cNvSpPr>
            <p:nvPr/>
          </p:nvSpPr>
          <p:spPr bwMode="auto">
            <a:xfrm>
              <a:off x="476" y="2886"/>
              <a:ext cx="1905" cy="998"/>
            </a:xfrm>
            <a:prstGeom prst="rect">
              <a:avLst/>
            </a:prstGeom>
            <a:solidFill>
              <a:srgbClr val="FCFEB9"/>
            </a:solidFill>
            <a:ln w="12700">
              <a:noFill/>
              <a:miter lim="800000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664" name="Rectangle 13"/>
            <p:cNvSpPr>
              <a:spLocks noChangeArrowheads="1"/>
            </p:cNvSpPr>
            <p:nvPr/>
          </p:nvSpPr>
          <p:spPr bwMode="auto">
            <a:xfrm>
              <a:off x="969" y="2961"/>
              <a:ext cx="868" cy="2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1600" i="1" dirty="0">
                  <a:solidFill>
                    <a:srgbClr val="247C18"/>
                  </a:solidFill>
                  <a:latin typeface="Arial" panose="020B0604020202020204" pitchFamily="34" charset="0"/>
                </a:rPr>
                <a:t>其他应收款</a:t>
              </a:r>
              <a:endPara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665" name="Rectangle 14"/>
            <p:cNvSpPr>
              <a:spLocks noChangeArrowheads="1"/>
            </p:cNvSpPr>
            <p:nvPr/>
          </p:nvSpPr>
          <p:spPr bwMode="auto">
            <a:xfrm>
              <a:off x="559" y="2947"/>
              <a:ext cx="461" cy="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600" dirty="0">
                  <a:latin typeface="Arial" panose="020B0604020202020204" pitchFamily="34" charset="0"/>
                </a:rPr>
                <a:t>Dr.</a:t>
              </a:r>
              <a:endParaRPr lang="en-US" altLang="zh-CN" sz="1600" dirty="0">
                <a:latin typeface="Arial" panose="020B0604020202020204" pitchFamily="34" charset="0"/>
              </a:endParaRPr>
            </a:p>
          </p:txBody>
        </p:sp>
        <p:sp>
          <p:nvSpPr>
            <p:cNvPr id="27666" name="Rectangle 15"/>
            <p:cNvSpPr>
              <a:spLocks noChangeArrowheads="1"/>
            </p:cNvSpPr>
            <p:nvPr/>
          </p:nvSpPr>
          <p:spPr bwMode="auto">
            <a:xfrm>
              <a:off x="2018" y="2961"/>
              <a:ext cx="363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600">
                  <a:latin typeface="Arial" panose="020B0604020202020204" pitchFamily="34" charset="0"/>
                </a:rPr>
                <a:t>Cr</a:t>
              </a:r>
              <a:r>
                <a:rPr lang="en-US" altLang="zh-CN" sz="1600">
                  <a:solidFill>
                    <a:srgbClr val="0033CC"/>
                  </a:solidFill>
                  <a:latin typeface="Arial" panose="020B0604020202020204" pitchFamily="34" charset="0"/>
                </a:rPr>
                <a:t>.</a:t>
              </a:r>
              <a:endParaRPr lang="en-US" altLang="zh-CN" sz="1600">
                <a:solidFill>
                  <a:srgbClr val="0033CC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667" name="Line 16"/>
            <p:cNvSpPr>
              <a:spLocks noChangeShapeType="1"/>
            </p:cNvSpPr>
            <p:nvPr/>
          </p:nvSpPr>
          <p:spPr bwMode="auto">
            <a:xfrm>
              <a:off x="657" y="3203"/>
              <a:ext cx="15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8" name="Line 17"/>
            <p:cNvSpPr>
              <a:spLocks noChangeShapeType="1"/>
            </p:cNvSpPr>
            <p:nvPr/>
          </p:nvSpPr>
          <p:spPr bwMode="auto">
            <a:xfrm>
              <a:off x="1383" y="3203"/>
              <a:ext cx="0" cy="6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9" name="Rectangle 19"/>
            <p:cNvSpPr>
              <a:spLocks noChangeArrowheads="1"/>
            </p:cNvSpPr>
            <p:nvPr/>
          </p:nvSpPr>
          <p:spPr bwMode="auto">
            <a:xfrm>
              <a:off x="1474" y="3339"/>
              <a:ext cx="681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zh-CN" altLang="en-US" sz="1600" i="1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611188" y="1341438"/>
            <a:ext cx="3671887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拓展</a:t>
            </a:r>
            <a:r>
              <a:rPr lang="en-US" altLang="zh-CN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——</a:t>
            </a:r>
            <a:r>
              <a:rPr lang="zh-CN" alt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现金的不同用途支付</a:t>
            </a:r>
            <a:endParaRPr lang="en-US" altLang="zh-CN" b="0" baseline="-2500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5618" name="Rectangle 18"/>
          <p:cNvSpPr>
            <a:spLocks noChangeArrowheads="1"/>
          </p:cNvSpPr>
          <p:nvPr/>
        </p:nvSpPr>
        <p:spPr bwMode="auto">
          <a:xfrm>
            <a:off x="5569527" y="1654176"/>
            <a:ext cx="944778" cy="333375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rPr>
              <a:t>5000</a:t>
            </a:r>
            <a:endParaRPr lang="en-US" altLang="zh-CN" sz="1600" i="1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25636" name="Rectangle 36"/>
          <p:cNvSpPr>
            <a:spLocks noChangeArrowheads="1"/>
          </p:cNvSpPr>
          <p:nvPr/>
        </p:nvSpPr>
        <p:spPr bwMode="auto">
          <a:xfrm>
            <a:off x="468313" y="765175"/>
            <a:ext cx="7127875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zh-CN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.4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复式记账法</a:t>
            </a:r>
            <a:endParaRPr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5637" name="Rectangle 37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360363"/>
          </a:xfrm>
        </p:spPr>
        <p:txBody>
          <a:bodyPr/>
          <a:lstStyle/>
          <a:p>
            <a:pPr>
              <a:defRPr/>
            </a:pPr>
            <a:r>
              <a:rPr kumimoji="0" lang="zh-CN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3</a:t>
            </a:r>
            <a:r>
              <a:rPr kumimoji="0"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复式记账系统</a:t>
            </a:r>
            <a:endParaRPr kumimoji="0"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3382762" y="1829966"/>
            <a:ext cx="2232624" cy="1412769"/>
            <a:chOff x="3382762" y="1829966"/>
            <a:chExt cx="2232624" cy="1412769"/>
          </a:xfrm>
        </p:grpSpPr>
        <p:sp>
          <p:nvSpPr>
            <p:cNvPr id="25631" name="Line 31"/>
            <p:cNvSpPr>
              <a:spLocks noChangeShapeType="1"/>
            </p:cNvSpPr>
            <p:nvPr/>
          </p:nvSpPr>
          <p:spPr bwMode="auto">
            <a:xfrm flipH="1">
              <a:off x="3382762" y="3234430"/>
              <a:ext cx="1304472" cy="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2" name="Line 32"/>
            <p:cNvSpPr>
              <a:spLocks noChangeShapeType="1"/>
            </p:cNvSpPr>
            <p:nvPr/>
          </p:nvSpPr>
          <p:spPr bwMode="auto">
            <a:xfrm>
              <a:off x="4670608" y="1829966"/>
              <a:ext cx="944778" cy="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Line 31"/>
            <p:cNvSpPr>
              <a:spLocks noChangeShapeType="1"/>
            </p:cNvSpPr>
            <p:nvPr/>
          </p:nvSpPr>
          <p:spPr bwMode="auto">
            <a:xfrm>
              <a:off x="4696947" y="1829966"/>
              <a:ext cx="2" cy="141276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283075" y="2194540"/>
            <a:ext cx="87081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现金借给职工出差</a:t>
            </a:r>
            <a:endParaRPr kumimoji="1" lang="zh-CN" altLang="en-US" sz="1200" dirty="0"/>
          </a:p>
        </p:txBody>
      </p:sp>
      <p:grpSp>
        <p:nvGrpSpPr>
          <p:cNvPr id="8" name="Group 33"/>
          <p:cNvGrpSpPr/>
          <p:nvPr/>
        </p:nvGrpSpPr>
        <p:grpSpPr bwMode="auto">
          <a:xfrm>
            <a:off x="5285408" y="2830338"/>
            <a:ext cx="3024188" cy="1590396"/>
            <a:chOff x="476" y="2886"/>
            <a:chExt cx="1905" cy="998"/>
          </a:xfrm>
        </p:grpSpPr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476" y="2886"/>
              <a:ext cx="1905" cy="998"/>
            </a:xfrm>
            <a:prstGeom prst="rect">
              <a:avLst/>
            </a:prstGeom>
            <a:solidFill>
              <a:srgbClr val="FCFEB9"/>
            </a:solidFill>
            <a:ln w="12700">
              <a:noFill/>
              <a:miter lim="800000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1069" y="2961"/>
              <a:ext cx="821" cy="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1600" i="1" dirty="0">
                  <a:solidFill>
                    <a:srgbClr val="247C18"/>
                  </a:solidFill>
                  <a:latin typeface="Arial" panose="020B0604020202020204" pitchFamily="34" charset="0"/>
                </a:rPr>
                <a:t>固定资产</a:t>
              </a:r>
              <a:endPara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559" y="2947"/>
              <a:ext cx="461" cy="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600" dirty="0">
                  <a:latin typeface="Arial" panose="020B0604020202020204" pitchFamily="34" charset="0"/>
                </a:rPr>
                <a:t>Dr.</a:t>
              </a:r>
              <a:endParaRPr lang="en-US" altLang="zh-CN" sz="1600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1938" y="2961"/>
              <a:ext cx="363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600" dirty="0">
                  <a:latin typeface="Arial" panose="020B0604020202020204" pitchFamily="34" charset="0"/>
                </a:rPr>
                <a:t>Cr</a:t>
              </a:r>
              <a:r>
                <a:rPr lang="en-US" altLang="zh-CN" sz="1600" dirty="0">
                  <a:solidFill>
                    <a:srgbClr val="0033CC"/>
                  </a:solidFill>
                  <a:latin typeface="Arial" panose="020B0604020202020204" pitchFamily="34" charset="0"/>
                </a:rPr>
                <a:t>.</a:t>
              </a:r>
              <a:endParaRPr lang="en-US" altLang="zh-CN" sz="1600" dirty="0">
                <a:solidFill>
                  <a:srgbClr val="0033CC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Line 16"/>
            <p:cNvSpPr>
              <a:spLocks noChangeShapeType="1"/>
            </p:cNvSpPr>
            <p:nvPr/>
          </p:nvSpPr>
          <p:spPr bwMode="auto">
            <a:xfrm>
              <a:off x="657" y="3203"/>
              <a:ext cx="15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17"/>
            <p:cNvSpPr>
              <a:spLocks noChangeShapeType="1"/>
            </p:cNvSpPr>
            <p:nvPr/>
          </p:nvSpPr>
          <p:spPr bwMode="auto">
            <a:xfrm>
              <a:off x="1383" y="3203"/>
              <a:ext cx="0" cy="6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1474" y="3339"/>
              <a:ext cx="681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zh-CN" altLang="en-US" sz="1600" i="1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5561212" y="3591043"/>
            <a:ext cx="944778" cy="333375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rPr>
              <a:t>3000</a:t>
            </a:r>
            <a:endParaRPr lang="en-US" altLang="zh-CN" sz="1600" i="1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grpSp>
        <p:nvGrpSpPr>
          <p:cNvPr id="17" name="Group 33"/>
          <p:cNvGrpSpPr/>
          <p:nvPr/>
        </p:nvGrpSpPr>
        <p:grpSpPr bwMode="auto">
          <a:xfrm>
            <a:off x="5277092" y="4642512"/>
            <a:ext cx="3024184" cy="1590396"/>
            <a:chOff x="476" y="2886"/>
            <a:chExt cx="1806" cy="998"/>
          </a:xfrm>
        </p:grpSpPr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476" y="2886"/>
              <a:ext cx="1806" cy="998"/>
            </a:xfrm>
            <a:prstGeom prst="rect">
              <a:avLst/>
            </a:prstGeom>
            <a:solidFill>
              <a:srgbClr val="FCFEB9"/>
            </a:solidFill>
            <a:ln w="12700">
              <a:noFill/>
              <a:miter lim="800000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1064" y="2961"/>
              <a:ext cx="821" cy="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1600" i="1" dirty="0">
                  <a:solidFill>
                    <a:srgbClr val="247C18"/>
                  </a:solidFill>
                  <a:latin typeface="Arial" panose="020B0604020202020204" pitchFamily="34" charset="0"/>
                </a:rPr>
                <a:t>管理费用</a:t>
              </a:r>
              <a:endPara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559" y="2947"/>
              <a:ext cx="461" cy="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600" dirty="0">
                  <a:latin typeface="Arial" panose="020B0604020202020204" pitchFamily="34" charset="0"/>
                </a:rPr>
                <a:t>Dr.</a:t>
              </a:r>
              <a:endParaRPr lang="en-US" altLang="zh-CN" sz="1600" dirty="0">
                <a:latin typeface="Arial" panose="020B0604020202020204" pitchFamily="34" charset="0"/>
              </a:endParaRPr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1889" y="2961"/>
              <a:ext cx="363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600" dirty="0">
                  <a:latin typeface="Arial" panose="020B0604020202020204" pitchFamily="34" charset="0"/>
                </a:rPr>
                <a:t>Cr</a:t>
              </a:r>
              <a:r>
                <a:rPr lang="en-US" altLang="zh-CN" sz="1600" dirty="0">
                  <a:solidFill>
                    <a:srgbClr val="0033CC"/>
                  </a:solidFill>
                  <a:latin typeface="Arial" panose="020B0604020202020204" pitchFamily="34" charset="0"/>
                </a:rPr>
                <a:t>.</a:t>
              </a:r>
              <a:endParaRPr lang="en-US" altLang="zh-CN" sz="1600" dirty="0">
                <a:solidFill>
                  <a:srgbClr val="0033CC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Line 16"/>
            <p:cNvSpPr>
              <a:spLocks noChangeShapeType="1"/>
            </p:cNvSpPr>
            <p:nvPr/>
          </p:nvSpPr>
          <p:spPr bwMode="auto">
            <a:xfrm>
              <a:off x="657" y="3203"/>
              <a:ext cx="15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17"/>
            <p:cNvSpPr>
              <a:spLocks noChangeShapeType="1"/>
            </p:cNvSpPr>
            <p:nvPr/>
          </p:nvSpPr>
          <p:spPr bwMode="auto">
            <a:xfrm>
              <a:off x="1383" y="3203"/>
              <a:ext cx="0" cy="6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1474" y="3339"/>
              <a:ext cx="681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zh-CN" altLang="en-US" sz="1600" i="1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5727469" y="5361652"/>
            <a:ext cx="944778" cy="333375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rPr>
              <a:t>1000</a:t>
            </a:r>
            <a:endParaRPr lang="en-US" altLang="zh-CN" sz="1600" i="1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26" name="Rectangle 29"/>
          <p:cNvSpPr>
            <a:spLocks noChangeArrowheads="1"/>
          </p:cNvSpPr>
          <p:nvPr/>
        </p:nvSpPr>
        <p:spPr bwMode="auto">
          <a:xfrm>
            <a:off x="2667868" y="3594951"/>
            <a:ext cx="888751" cy="335989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rPr>
              <a:t>3000</a:t>
            </a:r>
            <a:endParaRPr lang="en-US" altLang="zh-CN" sz="1600" i="1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27" name="Line 32"/>
          <p:cNvSpPr>
            <a:spLocks noChangeShapeType="1"/>
          </p:cNvSpPr>
          <p:nvPr/>
        </p:nvSpPr>
        <p:spPr bwMode="auto">
          <a:xfrm>
            <a:off x="3556619" y="3744551"/>
            <a:ext cx="2023561" cy="0"/>
          </a:xfrm>
          <a:prstGeom prst="line">
            <a:avLst/>
          </a:prstGeom>
          <a:noFill/>
          <a:ln w="38100">
            <a:solidFill>
              <a:schemeClr val="accent2">
                <a:lumMod val="50000"/>
              </a:schemeClr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Rectangle 29"/>
          <p:cNvSpPr>
            <a:spLocks noChangeArrowheads="1"/>
          </p:cNvSpPr>
          <p:nvPr/>
        </p:nvSpPr>
        <p:spPr bwMode="auto">
          <a:xfrm>
            <a:off x="2684493" y="4284907"/>
            <a:ext cx="888751" cy="335989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rPr>
              <a:t>1000</a:t>
            </a:r>
            <a:endParaRPr lang="en-US" altLang="zh-CN" sz="1600" i="1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499141" y="4448476"/>
            <a:ext cx="2265874" cy="1039091"/>
            <a:chOff x="3499141" y="4448476"/>
            <a:chExt cx="2265874" cy="1039091"/>
          </a:xfrm>
        </p:grpSpPr>
        <p:sp>
          <p:nvSpPr>
            <p:cNvPr id="29" name="Line 31"/>
            <p:cNvSpPr>
              <a:spLocks noChangeShapeType="1"/>
            </p:cNvSpPr>
            <p:nvPr/>
          </p:nvSpPr>
          <p:spPr bwMode="auto">
            <a:xfrm flipH="1">
              <a:off x="3499141" y="4456401"/>
              <a:ext cx="1304472" cy="1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31"/>
            <p:cNvSpPr>
              <a:spLocks noChangeShapeType="1"/>
            </p:cNvSpPr>
            <p:nvPr/>
          </p:nvSpPr>
          <p:spPr bwMode="auto">
            <a:xfrm>
              <a:off x="4813325" y="4448476"/>
              <a:ext cx="4365" cy="102130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>
              <a:off x="4820237" y="5487566"/>
              <a:ext cx="944778" cy="1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4222323" y="3485306"/>
            <a:ext cx="843803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现金购买办公设备</a:t>
            </a:r>
            <a:endParaRPr kumimoji="1" lang="en-US" altLang="zh-CN" sz="1200" dirty="0"/>
          </a:p>
        </p:txBody>
      </p:sp>
      <p:sp>
        <p:nvSpPr>
          <p:cNvPr id="33" name="文本框 32"/>
          <p:cNvSpPr txBox="1"/>
          <p:nvPr/>
        </p:nvSpPr>
        <p:spPr>
          <a:xfrm>
            <a:off x="4330677" y="4649085"/>
            <a:ext cx="818850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支付管理用水电</a:t>
            </a:r>
            <a:endParaRPr kumimoji="1" lang="zh-CN" altLang="en-US" sz="1200" dirty="0"/>
          </a:p>
        </p:txBody>
      </p:sp>
      <p:sp>
        <p:nvSpPr>
          <p:cNvPr id="4" name="Rectangle 29"/>
          <p:cNvSpPr>
            <a:spLocks noChangeArrowheads="1"/>
          </p:cNvSpPr>
          <p:nvPr/>
        </p:nvSpPr>
        <p:spPr bwMode="auto">
          <a:xfrm>
            <a:off x="1121730" y="3154627"/>
            <a:ext cx="1051547" cy="582211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1600" i="1" dirty="0">
                <a:solidFill>
                  <a:srgbClr val="247C18"/>
                </a:solidFill>
                <a:latin typeface="Arial" panose="020B0604020202020204" pitchFamily="34" charset="0"/>
              </a:rPr>
              <a:t>期初余额</a:t>
            </a:r>
            <a:r>
              <a: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rPr>
              <a:t>10000</a:t>
            </a:r>
            <a:endParaRPr lang="en-US" altLang="zh-CN" sz="1600" i="1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2" dur="2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1" dur="2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29" grpId="0"/>
      <p:bldP spid="25604" grpId="0"/>
      <p:bldP spid="25618" grpId="0"/>
      <p:bldP spid="7" grpId="0" animBg="1"/>
      <p:bldP spid="16" grpId="0"/>
      <p:bldP spid="25" grpId="0"/>
      <p:bldP spid="26" grpId="0"/>
      <p:bldP spid="27" grpId="0" animBg="1"/>
      <p:bldP spid="28" grpId="0"/>
      <p:bldP spid="32" grpId="0" animBg="1"/>
      <p:bldP spid="33" grpId="0" animBg="1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1D178E67-2DB7-CF4C-92EA-9C20A7A309C1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grpSp>
        <p:nvGrpSpPr>
          <p:cNvPr id="2" name="Group 36"/>
          <p:cNvGrpSpPr/>
          <p:nvPr/>
        </p:nvGrpSpPr>
        <p:grpSpPr bwMode="auto">
          <a:xfrm>
            <a:off x="208136" y="4652963"/>
            <a:ext cx="3024188" cy="1727200"/>
            <a:chOff x="476" y="2931"/>
            <a:chExt cx="1905" cy="1088"/>
          </a:xfrm>
        </p:grpSpPr>
        <p:sp>
          <p:nvSpPr>
            <p:cNvPr id="24592" name="Rectangle 16"/>
            <p:cNvSpPr>
              <a:spLocks noChangeArrowheads="1"/>
            </p:cNvSpPr>
            <p:nvPr/>
          </p:nvSpPr>
          <p:spPr bwMode="auto">
            <a:xfrm>
              <a:off x="476" y="2931"/>
              <a:ext cx="1905" cy="1088"/>
            </a:xfrm>
            <a:prstGeom prst="rect">
              <a:avLst/>
            </a:prstGeom>
            <a:solidFill>
              <a:srgbClr val="FCFEB9"/>
            </a:solidFill>
            <a:ln w="12700">
              <a:noFill/>
              <a:miter lim="800000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694" name="Rectangle 17"/>
            <p:cNvSpPr>
              <a:spLocks noChangeArrowheads="1"/>
            </p:cNvSpPr>
            <p:nvPr/>
          </p:nvSpPr>
          <p:spPr bwMode="auto">
            <a:xfrm>
              <a:off x="1144" y="2976"/>
              <a:ext cx="874" cy="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1600" i="1" dirty="0">
                  <a:solidFill>
                    <a:srgbClr val="247C18"/>
                  </a:solidFill>
                  <a:latin typeface="Arial" panose="020B0604020202020204" pitchFamily="34" charset="0"/>
                </a:rPr>
                <a:t>库存商品</a:t>
              </a:r>
              <a:r>
                <a:rPr lang="en-US" altLang="zh-CN" sz="1600" i="1" dirty="0">
                  <a:solidFill>
                    <a:srgbClr val="247C18"/>
                  </a:solidFill>
                  <a:latin typeface="Arial" panose="020B0604020202020204" pitchFamily="34" charset="0"/>
                </a:rPr>
                <a:t>-M</a:t>
              </a:r>
              <a:endPara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695" name="Rectangle 18"/>
            <p:cNvSpPr>
              <a:spLocks noChangeArrowheads="1"/>
            </p:cNvSpPr>
            <p:nvPr/>
          </p:nvSpPr>
          <p:spPr bwMode="auto">
            <a:xfrm>
              <a:off x="574" y="2962"/>
              <a:ext cx="446" cy="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600" dirty="0">
                  <a:latin typeface="Arial" panose="020B0604020202020204" pitchFamily="34" charset="0"/>
                </a:rPr>
                <a:t>Dr.</a:t>
              </a:r>
              <a:endParaRPr lang="en-US" altLang="zh-CN" sz="1600" dirty="0">
                <a:latin typeface="Arial" panose="020B0604020202020204" pitchFamily="34" charset="0"/>
              </a:endParaRPr>
            </a:p>
          </p:txBody>
        </p:sp>
        <p:sp>
          <p:nvSpPr>
            <p:cNvPr id="28696" name="Rectangle 19"/>
            <p:cNvSpPr>
              <a:spLocks noChangeArrowheads="1"/>
            </p:cNvSpPr>
            <p:nvPr/>
          </p:nvSpPr>
          <p:spPr bwMode="auto">
            <a:xfrm>
              <a:off x="2018" y="2976"/>
              <a:ext cx="363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600" dirty="0">
                  <a:latin typeface="Arial" panose="020B0604020202020204" pitchFamily="34" charset="0"/>
                </a:rPr>
                <a:t>Cr</a:t>
              </a:r>
              <a:r>
                <a:rPr lang="en-US" altLang="zh-CN" sz="1600" dirty="0">
                  <a:solidFill>
                    <a:srgbClr val="0033CC"/>
                  </a:solidFill>
                  <a:latin typeface="Arial" panose="020B0604020202020204" pitchFamily="34" charset="0"/>
                </a:rPr>
                <a:t>.</a:t>
              </a:r>
              <a:endParaRPr lang="en-US" altLang="zh-CN" sz="1600" dirty="0">
                <a:solidFill>
                  <a:srgbClr val="0033CC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697" name="Line 20"/>
            <p:cNvSpPr>
              <a:spLocks noChangeShapeType="1"/>
            </p:cNvSpPr>
            <p:nvPr/>
          </p:nvSpPr>
          <p:spPr bwMode="auto">
            <a:xfrm>
              <a:off x="657" y="3248"/>
              <a:ext cx="15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8" name="Line 21"/>
            <p:cNvSpPr>
              <a:spLocks noChangeShapeType="1"/>
            </p:cNvSpPr>
            <p:nvPr/>
          </p:nvSpPr>
          <p:spPr bwMode="auto">
            <a:xfrm>
              <a:off x="1383" y="3248"/>
              <a:ext cx="0" cy="6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9" name="Rectangle 23"/>
            <p:cNvSpPr>
              <a:spLocks noChangeArrowheads="1"/>
            </p:cNvSpPr>
            <p:nvPr/>
          </p:nvSpPr>
          <p:spPr bwMode="auto">
            <a:xfrm>
              <a:off x="1474" y="3384"/>
              <a:ext cx="681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zh-CN" altLang="en-US" sz="1600" i="1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39750" y="1341438"/>
            <a:ext cx="3671888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b="0">
                <a:effectLst>
                  <a:outerShdw blurRad="38100" dist="38100" dir="2700000" algn="tl">
                    <a:srgbClr val="DDDDDD"/>
                  </a:outerShdw>
                </a:effectLst>
              </a:rPr>
              <a:t>举例</a:t>
            </a:r>
            <a:r>
              <a:rPr lang="en-US" altLang="zh-CN" b="0">
                <a:effectLst>
                  <a:outerShdw blurRad="38100" dist="38100" dir="2700000" algn="tl">
                    <a:srgbClr val="DDDDDD"/>
                  </a:outerShdw>
                </a:effectLst>
              </a:rPr>
              <a:t>:</a:t>
            </a:r>
            <a:endParaRPr lang="en-US" altLang="zh-CN" b="0" baseline="-250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468313" y="2060575"/>
            <a:ext cx="8280400" cy="4619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zh-CN" b="0">
                <a:effectLst>
                  <a:outerShdw blurRad="38100" dist="38100" dir="2700000" algn="tl">
                    <a:srgbClr val="FFFFFF"/>
                  </a:outerShdw>
                </a:effectLst>
              </a:rPr>
              <a:t>2.</a:t>
            </a:r>
            <a:r>
              <a:rPr lang="zh-CN" altLang="en-US" b="0">
                <a:effectLst>
                  <a:outerShdw blurRad="38100" dist="38100" dir="2700000" algn="tl">
                    <a:srgbClr val="FFFFFF"/>
                  </a:outerShdw>
                </a:effectLst>
              </a:rPr>
              <a:t>企业用</a:t>
            </a:r>
            <a:r>
              <a:rPr lang="en-US" altLang="zh-CN" b="0">
                <a:effectLst>
                  <a:outerShdw blurRad="38100" dist="38100" dir="2700000" algn="tl">
                    <a:srgbClr val="FFFFFF"/>
                  </a:outerShdw>
                </a:effectLst>
              </a:rPr>
              <a:t>10,000</a:t>
            </a:r>
            <a:r>
              <a:rPr lang="zh-CN" altLang="en-US" b="0">
                <a:effectLst>
                  <a:outerShdw blurRad="38100" dist="38100" dir="2700000" algn="tl">
                    <a:srgbClr val="FFFFFF"/>
                  </a:outerShdw>
                </a:effectLst>
              </a:rPr>
              <a:t>元采购商品</a:t>
            </a:r>
            <a:r>
              <a:rPr lang="en-US" altLang="zh-CN" b="0">
                <a:effectLst>
                  <a:outerShdw blurRad="38100" dist="38100" dir="2700000" algn="tl">
                    <a:srgbClr val="FFFFFF"/>
                  </a:outerShdw>
                </a:effectLst>
              </a:rPr>
              <a:t>M,</a:t>
            </a:r>
            <a:r>
              <a:rPr lang="zh-CN" altLang="en-US" b="0">
                <a:effectLst>
                  <a:outerShdw blurRad="38100" dist="38100" dir="2700000" algn="tl">
                    <a:srgbClr val="FFFFFF"/>
                  </a:outerShdw>
                </a:effectLst>
              </a:rPr>
              <a:t>款项已经用现金付讫</a:t>
            </a:r>
            <a:r>
              <a:rPr lang="en-US" altLang="zh-CN" b="0"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  <a:endParaRPr lang="en-US" altLang="zh-CN" b="0" baseline="-2500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684213" y="2997200"/>
            <a:ext cx="7775575" cy="1662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资产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                          = </a:t>
            </a:r>
            <a:r>
              <a:rPr lang="zh-CN" altLang="en-US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负债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 + </a:t>
            </a:r>
            <a:r>
              <a:rPr lang="zh-CN" altLang="en-US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所有者权益</a:t>
            </a:r>
            <a:endParaRPr lang="en-US" altLang="zh-CN" sz="2800" baseline="-25000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algn="l">
              <a:defRPr/>
            </a:pPr>
            <a:r>
              <a:rPr lang="en-US" altLang="zh-CN" sz="2000" b="0">
                <a:effectLst>
                  <a:outerShdw blurRad="38100" dist="38100" dir="2700000" algn="tl">
                    <a:srgbClr val="DDDDDD"/>
                  </a:outerShdw>
                </a:effectLst>
              </a:rPr>
              <a:t>50,000                                 =        0      +   50,000</a:t>
            </a:r>
            <a:endParaRPr lang="en-US" altLang="zh-CN" sz="2000" b="0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algn="l">
              <a:lnSpc>
                <a:spcPct val="135000"/>
              </a:lnSpc>
              <a:defRPr/>
            </a:pPr>
            <a:r>
              <a:rPr lang="en-US" altLang="zh-CN" sz="2000" b="0">
                <a:effectLst>
                  <a:outerShdw blurRad="38100" dist="38100" dir="2700000" algn="tl">
                    <a:srgbClr val="DDDDDD"/>
                  </a:outerShdw>
                </a:effectLst>
              </a:rPr>
              <a:t>+10,000 - 10,000                 =        0</a:t>
            </a:r>
            <a:endParaRPr lang="en-US" altLang="zh-CN" sz="2000" b="0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algn="l">
              <a:lnSpc>
                <a:spcPct val="135000"/>
              </a:lnSpc>
              <a:defRPr/>
            </a:pPr>
            <a:r>
              <a:rPr lang="en-US" altLang="zh-CN" sz="2000" b="0">
                <a:effectLst>
                  <a:outerShdw blurRad="38100" dist="38100" dir="2700000" algn="tl">
                    <a:srgbClr val="DDDDDD"/>
                  </a:outerShdw>
                </a:effectLst>
              </a:rPr>
              <a:t>50,000                                 =       0      +   50,000</a:t>
            </a:r>
            <a:endParaRPr lang="en-US" altLang="zh-CN" sz="2000" b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4598" name="Rectangle 22"/>
          <p:cNvSpPr>
            <a:spLocks noChangeArrowheads="1"/>
          </p:cNvSpPr>
          <p:nvPr/>
        </p:nvSpPr>
        <p:spPr bwMode="auto">
          <a:xfrm>
            <a:off x="495474" y="5372100"/>
            <a:ext cx="1008062" cy="333375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rPr>
              <a:t>10000</a:t>
            </a:r>
            <a:endParaRPr lang="en-US" altLang="zh-CN" sz="1600" i="1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Group 37"/>
          <p:cNvGrpSpPr/>
          <p:nvPr/>
        </p:nvGrpSpPr>
        <p:grpSpPr bwMode="auto">
          <a:xfrm>
            <a:off x="3676824" y="4724400"/>
            <a:ext cx="3298825" cy="1657350"/>
            <a:chOff x="2752" y="2976"/>
            <a:chExt cx="2078" cy="1044"/>
          </a:xfrm>
        </p:grpSpPr>
        <p:sp>
          <p:nvSpPr>
            <p:cNvPr id="24601" name="Rectangle 25"/>
            <p:cNvSpPr>
              <a:spLocks noChangeArrowheads="1"/>
            </p:cNvSpPr>
            <p:nvPr/>
          </p:nvSpPr>
          <p:spPr bwMode="auto">
            <a:xfrm>
              <a:off x="2752" y="2976"/>
              <a:ext cx="2078" cy="1044"/>
            </a:xfrm>
            <a:prstGeom prst="rect">
              <a:avLst/>
            </a:prstGeom>
            <a:solidFill>
              <a:srgbClr val="FCFEB9"/>
            </a:solidFill>
            <a:ln w="12700">
              <a:noFill/>
              <a:miter lim="800000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687" name="Rectangle 26"/>
            <p:cNvSpPr>
              <a:spLocks noChangeArrowheads="1"/>
            </p:cNvSpPr>
            <p:nvPr/>
          </p:nvSpPr>
          <p:spPr bwMode="auto">
            <a:xfrm>
              <a:off x="3394" y="3019"/>
              <a:ext cx="1040" cy="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1600" i="1" dirty="0">
                  <a:solidFill>
                    <a:srgbClr val="247C18"/>
                  </a:solidFill>
                  <a:latin typeface="Arial" panose="020B0604020202020204" pitchFamily="34" charset="0"/>
                </a:rPr>
                <a:t>库存现金</a:t>
              </a:r>
              <a:endPara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688" name="Rectangle 27"/>
            <p:cNvSpPr>
              <a:spLocks noChangeArrowheads="1"/>
            </p:cNvSpPr>
            <p:nvPr/>
          </p:nvSpPr>
          <p:spPr bwMode="auto">
            <a:xfrm>
              <a:off x="2950" y="3006"/>
              <a:ext cx="396" cy="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600" dirty="0">
                  <a:latin typeface="Arial" panose="020B0604020202020204" pitchFamily="34" charset="0"/>
                </a:rPr>
                <a:t>Dr.</a:t>
              </a:r>
              <a:endParaRPr lang="en-US" altLang="zh-CN" sz="1600" dirty="0">
                <a:latin typeface="Arial" panose="020B0604020202020204" pitchFamily="34" charset="0"/>
              </a:endParaRPr>
            </a:p>
          </p:txBody>
        </p:sp>
        <p:sp>
          <p:nvSpPr>
            <p:cNvPr id="28689" name="Rectangle 28"/>
            <p:cNvSpPr>
              <a:spLocks noChangeArrowheads="1"/>
            </p:cNvSpPr>
            <p:nvPr/>
          </p:nvSpPr>
          <p:spPr bwMode="auto">
            <a:xfrm>
              <a:off x="4434" y="3019"/>
              <a:ext cx="396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600">
                  <a:latin typeface="Arial" panose="020B0604020202020204" pitchFamily="34" charset="0"/>
                </a:rPr>
                <a:t>Cr.</a:t>
              </a:r>
              <a:endParaRPr lang="en-US" altLang="zh-CN" sz="1600">
                <a:latin typeface="Arial" panose="020B0604020202020204" pitchFamily="34" charset="0"/>
              </a:endParaRPr>
            </a:p>
          </p:txBody>
        </p:sp>
        <p:sp>
          <p:nvSpPr>
            <p:cNvPr id="28690" name="Line 29"/>
            <p:cNvSpPr>
              <a:spLocks noChangeShapeType="1"/>
            </p:cNvSpPr>
            <p:nvPr/>
          </p:nvSpPr>
          <p:spPr bwMode="auto">
            <a:xfrm>
              <a:off x="2950" y="3280"/>
              <a:ext cx="16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1" name="Line 30"/>
            <p:cNvSpPr>
              <a:spLocks noChangeShapeType="1"/>
            </p:cNvSpPr>
            <p:nvPr/>
          </p:nvSpPr>
          <p:spPr bwMode="auto">
            <a:xfrm>
              <a:off x="3742" y="3280"/>
              <a:ext cx="0" cy="6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2" name="Rectangle 31"/>
            <p:cNvSpPr>
              <a:spLocks noChangeArrowheads="1"/>
            </p:cNvSpPr>
            <p:nvPr/>
          </p:nvSpPr>
          <p:spPr bwMode="auto">
            <a:xfrm>
              <a:off x="2801" y="3411"/>
              <a:ext cx="841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zh-CN" altLang="en-US" sz="1600" i="1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4608" name="Rectangle 32"/>
          <p:cNvSpPr>
            <a:spLocks noChangeArrowheads="1"/>
          </p:cNvSpPr>
          <p:nvPr/>
        </p:nvSpPr>
        <p:spPr bwMode="auto">
          <a:xfrm>
            <a:off x="5572297" y="5445125"/>
            <a:ext cx="1000125" cy="333375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rPr>
              <a:t>10000</a:t>
            </a:r>
            <a:endParaRPr lang="en-US" altLang="zh-CN" sz="1600" i="1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24609" name="Line 33"/>
          <p:cNvSpPr>
            <a:spLocks noChangeShapeType="1"/>
          </p:cNvSpPr>
          <p:nvPr/>
        </p:nvSpPr>
        <p:spPr bwMode="auto">
          <a:xfrm>
            <a:off x="6040611" y="5734050"/>
            <a:ext cx="0" cy="720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610" name="Line 34"/>
          <p:cNvSpPr>
            <a:spLocks noChangeShapeType="1"/>
          </p:cNvSpPr>
          <p:nvPr/>
        </p:nvSpPr>
        <p:spPr bwMode="auto">
          <a:xfrm flipH="1">
            <a:off x="928861" y="6453188"/>
            <a:ext cx="51117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611" name="Line 35"/>
          <p:cNvSpPr>
            <a:spLocks noChangeShapeType="1"/>
          </p:cNvSpPr>
          <p:nvPr/>
        </p:nvSpPr>
        <p:spPr bwMode="auto">
          <a:xfrm flipV="1">
            <a:off x="928861" y="5732463"/>
            <a:ext cx="0" cy="720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Rectangle 36"/>
          <p:cNvSpPr>
            <a:spLocks noChangeArrowheads="1"/>
          </p:cNvSpPr>
          <p:nvPr/>
        </p:nvSpPr>
        <p:spPr bwMode="auto">
          <a:xfrm>
            <a:off x="468313" y="765175"/>
            <a:ext cx="7127875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zh-CN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.4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复式记账法</a:t>
            </a:r>
            <a:endParaRPr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1" name="Rectangle 37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360363"/>
          </a:xfrm>
        </p:spPr>
        <p:txBody>
          <a:bodyPr/>
          <a:lstStyle/>
          <a:p>
            <a:pPr>
              <a:defRPr/>
            </a:pPr>
            <a:r>
              <a:rPr kumimoji="0" lang="zh-CN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3</a:t>
            </a:r>
            <a:r>
              <a:rPr kumimoji="0"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复式记账系统</a:t>
            </a:r>
            <a:endParaRPr kumimoji="0"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20075" y="5467350"/>
            <a:ext cx="2232486" cy="69397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/>
              <a:t>借：库存商品  </a:t>
            </a:r>
            <a:r>
              <a:rPr kumimoji="1" lang="en-US" altLang="zh-CN" sz="1400" dirty="0"/>
              <a:t>10000</a:t>
            </a:r>
            <a:endParaRPr kumimoji="1" lang="en-US" altLang="zh-CN" sz="1400" dirty="0"/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  贷：库存现金    </a:t>
            </a:r>
            <a:r>
              <a:rPr kumimoji="1" lang="en-US" altLang="zh-CN" sz="1400" dirty="0"/>
              <a:t>10000</a:t>
            </a:r>
            <a:endParaRPr kumimoji="1"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10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24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1000"/>
                                        <p:tgtEl>
                                          <p:spTgt spid="245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1000"/>
                                        <p:tgtEl>
                                          <p:spTgt spid="245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1000"/>
                                        <p:tgtEl>
                                          <p:spTgt spid="245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500"/>
                                        <p:tgtEl>
                                          <p:spTgt spid="24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5" dur="500"/>
                                        <p:tgtEl>
                                          <p:spTgt spid="24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9" dur="500"/>
                                        <p:tgtEl>
                                          <p:spTgt spid="24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  <p:bldP spid="24589" grpId="0" animBg="1"/>
      <p:bldP spid="24590" grpId="0" build="p"/>
      <p:bldP spid="24598" grpId="0"/>
      <p:bldP spid="24608" grpId="0"/>
      <p:bldP spid="24609" grpId="0" animBg="1"/>
      <p:bldP spid="24610" grpId="0" animBg="1"/>
      <p:bldP spid="24611" grpId="0" animBg="1"/>
      <p:bldP spid="5" grpId="0" animBg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68E40FC5-3FBF-1F47-9182-EDAC07FA7C22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539750" y="1341438"/>
            <a:ext cx="3671888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b="0">
                <a:effectLst>
                  <a:outerShdw blurRad="38100" dist="38100" dir="2700000" algn="tl">
                    <a:srgbClr val="DDDDDD"/>
                  </a:outerShdw>
                </a:effectLst>
              </a:rPr>
              <a:t>例子</a:t>
            </a:r>
            <a:r>
              <a:rPr lang="en-US" altLang="zh-CN" b="0">
                <a:effectLst>
                  <a:outerShdw blurRad="38100" dist="38100" dir="2700000" algn="tl">
                    <a:srgbClr val="DDDDDD"/>
                  </a:outerShdw>
                </a:effectLst>
              </a:rPr>
              <a:t>:</a:t>
            </a:r>
            <a:endParaRPr lang="en-US" altLang="zh-CN" b="0" baseline="-250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468313" y="1844675"/>
            <a:ext cx="8280400" cy="4619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zh-CN" b="0">
                <a:effectLst>
                  <a:outerShdw blurRad="38100" dist="38100" dir="2700000" algn="tl">
                    <a:srgbClr val="FFFFFF"/>
                  </a:outerShdw>
                </a:effectLst>
              </a:rPr>
              <a:t>3.</a:t>
            </a:r>
            <a:r>
              <a:rPr lang="zh-CN" altLang="en-US" b="0">
                <a:effectLst>
                  <a:outerShdw blurRad="38100" dist="38100" dir="2700000" algn="tl">
                    <a:srgbClr val="FFFFFF"/>
                  </a:outerShdw>
                </a:effectLst>
              </a:rPr>
              <a:t>企业以</a:t>
            </a:r>
            <a:r>
              <a:rPr lang="en-US" altLang="zh-CN" b="0">
                <a:effectLst>
                  <a:outerShdw blurRad="38100" dist="38100" dir="2700000" algn="tl">
                    <a:srgbClr val="FFFFFF"/>
                  </a:outerShdw>
                </a:effectLst>
              </a:rPr>
              <a:t>20000</a:t>
            </a:r>
            <a:r>
              <a:rPr lang="zh-CN" altLang="en-US" b="0">
                <a:effectLst>
                  <a:outerShdw blurRad="38100" dist="38100" dir="2700000" algn="tl">
                    <a:srgbClr val="FFFFFF"/>
                  </a:outerShdw>
                </a:effectLst>
              </a:rPr>
              <a:t>元现金的价款出售商品</a:t>
            </a:r>
            <a:r>
              <a:rPr lang="en-US" altLang="zh-CN" b="0">
                <a:effectLst>
                  <a:outerShdw blurRad="38100" dist="38100" dir="2700000" algn="tl">
                    <a:srgbClr val="FFFFFF"/>
                  </a:outerShdw>
                </a:effectLst>
              </a:rPr>
              <a:t>M</a:t>
            </a:r>
            <a:r>
              <a:rPr lang="zh-CN" altLang="en-US" b="0">
                <a:effectLst>
                  <a:outerShdw blurRad="38100" dist="38100" dir="2700000" algn="tl">
                    <a:srgbClr val="FFFFFF"/>
                  </a:outerShdw>
                </a:effectLst>
              </a:rPr>
              <a:t>。</a:t>
            </a:r>
            <a:endParaRPr lang="en-US" altLang="zh-CN" b="0" baseline="-2500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6092" name="Rectangle 12"/>
          <p:cNvSpPr>
            <a:spLocks noChangeArrowheads="1"/>
          </p:cNvSpPr>
          <p:nvPr/>
        </p:nvSpPr>
        <p:spPr bwMode="auto">
          <a:xfrm>
            <a:off x="684213" y="2997200"/>
            <a:ext cx="7775575" cy="9382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资产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                 =    </a:t>
            </a:r>
            <a:r>
              <a:rPr lang="zh-CN" altLang="en-US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负债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   +   </a:t>
            </a:r>
            <a:r>
              <a:rPr lang="zh-CN" altLang="en-US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权益</a:t>
            </a:r>
            <a:endParaRPr lang="en-US" altLang="zh-CN" sz="2800" baseline="-25000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algn="l">
              <a:lnSpc>
                <a:spcPct val="135000"/>
              </a:lnSpc>
              <a:defRPr/>
            </a:pPr>
            <a:r>
              <a:rPr lang="en-US" altLang="zh-CN" sz="2000" b="0">
                <a:effectLst>
                  <a:outerShdw blurRad="38100" dist="38100" dir="2700000" algn="tl">
                    <a:srgbClr val="DDDDDD"/>
                  </a:outerShdw>
                </a:effectLst>
              </a:rPr>
              <a:t>50,000                      =       0          +     50,000</a:t>
            </a:r>
            <a:endParaRPr lang="en-US" altLang="zh-CN" sz="2000" b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6106" name="Rectangle 26"/>
          <p:cNvSpPr>
            <a:spLocks noChangeArrowheads="1"/>
          </p:cNvSpPr>
          <p:nvPr/>
        </p:nvSpPr>
        <p:spPr bwMode="auto">
          <a:xfrm>
            <a:off x="468313" y="138113"/>
            <a:ext cx="4664075" cy="487362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342900" indent="-342900" algn="l">
              <a:lnSpc>
                <a:spcPct val="90000"/>
              </a:lnSpc>
              <a:defRPr/>
            </a:pPr>
            <a:r>
              <a:rPr lang="zh-CN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复式记账系统</a:t>
            </a:r>
            <a:endParaRPr lang="en-US" altLang="zh-CN" sz="2800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6107" name="Rectangle 27"/>
          <p:cNvSpPr>
            <a:spLocks noChangeArrowheads="1"/>
          </p:cNvSpPr>
          <p:nvPr/>
        </p:nvSpPr>
        <p:spPr bwMode="auto">
          <a:xfrm>
            <a:off x="468313" y="765175"/>
            <a:ext cx="7127875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zh-CN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.4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复式记账法</a:t>
            </a:r>
            <a:endParaRPr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6108" name="Rectangle 28"/>
          <p:cNvSpPr>
            <a:spLocks noChangeArrowheads="1"/>
          </p:cNvSpPr>
          <p:nvPr/>
        </p:nvSpPr>
        <p:spPr bwMode="auto">
          <a:xfrm>
            <a:off x="250825" y="4219575"/>
            <a:ext cx="8532813" cy="460375"/>
          </a:xfrm>
          <a:prstGeom prst="rect">
            <a:avLst/>
          </a:prstGeom>
          <a:solidFill>
            <a:srgbClr val="FF99CC">
              <a:alpha val="80000"/>
            </a:srgbClr>
          </a:solidFill>
          <a:ln w="28575" algn="ctr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342900" indent="-342900" algn="l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交易</a:t>
            </a:r>
            <a:r>
              <a: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: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从销售角度，取得收入而增加资产。</a:t>
            </a:r>
            <a:endParaRPr lang="en-US" altLang="zh-CN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6110" name="Rectangle 30"/>
          <p:cNvSpPr>
            <a:spLocks noChangeArrowheads="1"/>
          </p:cNvSpPr>
          <p:nvPr/>
        </p:nvSpPr>
        <p:spPr bwMode="auto">
          <a:xfrm>
            <a:off x="250824" y="5084763"/>
            <a:ext cx="8245475" cy="1174680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资产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           =    </a:t>
            </a:r>
            <a:r>
              <a:rPr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负债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  +   </a:t>
            </a:r>
            <a:r>
              <a:rPr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权益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 +  </a:t>
            </a:r>
            <a:r>
              <a:rPr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收入</a:t>
            </a:r>
            <a:endParaRPr lang="en-US" altLang="zh-CN" sz="280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defRPr/>
            </a:pP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+20000 (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现金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) 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                                                     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+20000</a:t>
            </a:r>
            <a:endParaRPr lang="en-US" altLang="zh-CN" sz="2000" b="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46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1000"/>
                                        <p:tgtEl>
                                          <p:spTgt spid="46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2000"/>
                                        <p:tgtEl>
                                          <p:spTgt spid="46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90" grpId="0"/>
      <p:bldP spid="46091" grpId="0" animBg="1"/>
      <p:bldP spid="46092" grpId="0"/>
      <p:bldP spid="46108" grpId="0" animBg="1"/>
      <p:bldP spid="46110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01C3E326-C3EE-7F4A-9C10-19499E4EE52A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539750" y="1341438"/>
            <a:ext cx="3671888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b="0">
                <a:effectLst>
                  <a:outerShdw blurRad="38100" dist="38100" dir="2700000" algn="tl">
                    <a:srgbClr val="DDDDDD"/>
                  </a:outerShdw>
                </a:effectLst>
              </a:rPr>
              <a:t>例子</a:t>
            </a:r>
            <a:r>
              <a:rPr lang="en-US" altLang="zh-CN" b="0">
                <a:effectLst>
                  <a:outerShdw blurRad="38100" dist="38100" dir="2700000" algn="tl">
                    <a:srgbClr val="DDDDDD"/>
                  </a:outerShdw>
                </a:effectLst>
              </a:rPr>
              <a:t>:</a:t>
            </a:r>
            <a:endParaRPr lang="en-US" altLang="zh-CN" b="0" baseline="-250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468313" y="1844675"/>
            <a:ext cx="8280400" cy="4667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zh-CN" b="0">
                <a:effectLst>
                  <a:outerShdw blurRad="38100" dist="38100" dir="2700000" algn="tl">
                    <a:srgbClr val="FFFFFF"/>
                  </a:outerShdw>
                </a:effectLst>
              </a:rPr>
              <a:t>4.M</a:t>
            </a:r>
            <a:r>
              <a:rPr lang="zh-CN" altLang="en-US" b="0">
                <a:effectLst>
                  <a:outerShdw blurRad="38100" dist="38100" dir="2700000" algn="tl">
                    <a:srgbClr val="FFFFFF"/>
                  </a:outerShdw>
                </a:effectLst>
              </a:rPr>
              <a:t>商品成本是</a:t>
            </a:r>
            <a:r>
              <a:rPr lang="en-US" altLang="zh-CN" b="0">
                <a:effectLst>
                  <a:outerShdw blurRad="38100" dist="38100" dir="2700000" algn="tl">
                    <a:srgbClr val="FFFFFF"/>
                  </a:outerShdw>
                </a:effectLst>
              </a:rPr>
              <a:t> RMB10,000.</a:t>
            </a:r>
            <a:endParaRPr lang="en-US" altLang="zh-CN" b="0" baseline="-2500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539750" y="134938"/>
            <a:ext cx="2775494" cy="523220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342900" indent="-342900" algn="l">
              <a:defRPr/>
            </a:pPr>
            <a:r>
              <a:rPr lang="zh-CN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复式记账系统</a:t>
            </a:r>
            <a:endParaRPr lang="en-US" altLang="zh-CN" sz="2800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468313" y="765175"/>
            <a:ext cx="7127875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zh-CN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.4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复式记账法</a:t>
            </a:r>
            <a:endParaRPr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auto">
          <a:xfrm>
            <a:off x="287338" y="2822575"/>
            <a:ext cx="8532812" cy="461963"/>
          </a:xfrm>
          <a:prstGeom prst="rect">
            <a:avLst/>
          </a:prstGeom>
          <a:solidFill>
            <a:srgbClr val="FF99CC">
              <a:alpha val="80000"/>
            </a:srgbClr>
          </a:solidFill>
          <a:ln w="28575" algn="ctr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342900" indent="-342900" algn="l">
              <a:defRPr/>
            </a:pPr>
            <a:r>
              <a:rPr lang="zh-CN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从成本的角度：由于商品</a:t>
            </a: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</a:rPr>
              <a:t>M</a:t>
            </a:r>
            <a:r>
              <a:rPr lang="zh-CN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减少而产生的成本</a:t>
            </a:r>
            <a:endParaRPr lang="en-US" altLang="zh-CN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9160" name="Rectangle 8"/>
          <p:cNvSpPr>
            <a:spLocks noChangeArrowheads="1"/>
          </p:cNvSpPr>
          <p:nvPr/>
        </p:nvSpPr>
        <p:spPr bwMode="auto">
          <a:xfrm>
            <a:off x="395287" y="4437063"/>
            <a:ext cx="8685422" cy="1174680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资产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      +</a:t>
            </a:r>
            <a:r>
              <a:rPr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费用 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=   </a:t>
            </a:r>
            <a:r>
              <a:rPr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负债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+   </a:t>
            </a:r>
            <a:r>
              <a:rPr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权益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 +  </a:t>
            </a:r>
            <a:r>
              <a:rPr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收入</a:t>
            </a:r>
            <a:endParaRPr lang="en-US" altLang="zh-CN" sz="280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342900" indent="-342900" algn="l">
              <a:lnSpc>
                <a:spcPct val="150000"/>
              </a:lnSpc>
              <a:defRPr/>
            </a:pP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-10000         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+10000 (</a:t>
            </a:r>
            <a:r>
              <a:rPr lang="zh-CN" altLang="en-US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销售成本</a:t>
            </a:r>
            <a:r>
              <a:rPr lang="en-US" altLang="zh-CN" sz="20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)                                 </a:t>
            </a:r>
            <a:endParaRPr lang="en-US" altLang="zh-CN" sz="2000" b="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10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10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" grpId="0"/>
      <p:bldP spid="49155" grpId="0" animBg="1"/>
      <p:bldP spid="49159" grpId="0" animBg="1"/>
      <p:bldP spid="4916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049789ED-EAF8-544A-B23E-C1A6172DDAA2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grpSp>
        <p:nvGrpSpPr>
          <p:cNvPr id="2" name="Group 2"/>
          <p:cNvGrpSpPr/>
          <p:nvPr/>
        </p:nvGrpSpPr>
        <p:grpSpPr bwMode="auto">
          <a:xfrm>
            <a:off x="755651" y="1844675"/>
            <a:ext cx="3024188" cy="1727200"/>
            <a:chOff x="476" y="2931"/>
            <a:chExt cx="1905" cy="1088"/>
          </a:xfrm>
        </p:grpSpPr>
        <p:sp>
          <p:nvSpPr>
            <p:cNvPr id="47107" name="Rectangle 3"/>
            <p:cNvSpPr>
              <a:spLocks noChangeArrowheads="1"/>
            </p:cNvSpPr>
            <p:nvPr/>
          </p:nvSpPr>
          <p:spPr bwMode="auto">
            <a:xfrm>
              <a:off x="476" y="2931"/>
              <a:ext cx="1905" cy="1088"/>
            </a:xfrm>
            <a:prstGeom prst="rect">
              <a:avLst/>
            </a:prstGeom>
            <a:solidFill>
              <a:srgbClr val="FCFEB9"/>
            </a:solidFill>
            <a:ln w="12700">
              <a:noFill/>
              <a:miter lim="800000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89" name="Rectangle 4"/>
            <p:cNvSpPr>
              <a:spLocks noChangeArrowheads="1"/>
            </p:cNvSpPr>
            <p:nvPr/>
          </p:nvSpPr>
          <p:spPr bwMode="auto">
            <a:xfrm>
              <a:off x="1203" y="2976"/>
              <a:ext cx="815" cy="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1600" i="1" dirty="0">
                  <a:solidFill>
                    <a:srgbClr val="247C18"/>
                  </a:solidFill>
                  <a:latin typeface="Arial" panose="020B0604020202020204" pitchFamily="34" charset="0"/>
                </a:rPr>
                <a:t>现金</a:t>
              </a:r>
              <a:endPara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790" name="Rectangle 5"/>
            <p:cNvSpPr>
              <a:spLocks noChangeArrowheads="1"/>
            </p:cNvSpPr>
            <p:nvPr/>
          </p:nvSpPr>
          <p:spPr bwMode="auto">
            <a:xfrm>
              <a:off x="612" y="2962"/>
              <a:ext cx="408" cy="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600" dirty="0">
                  <a:latin typeface="Arial" panose="020B0604020202020204" pitchFamily="34" charset="0"/>
                </a:rPr>
                <a:t>Dr.</a:t>
              </a:r>
              <a:endParaRPr lang="en-US" altLang="zh-CN" sz="1600" dirty="0">
                <a:latin typeface="Arial" panose="020B0604020202020204" pitchFamily="34" charset="0"/>
              </a:endParaRPr>
            </a:p>
          </p:txBody>
        </p:sp>
        <p:sp>
          <p:nvSpPr>
            <p:cNvPr id="31791" name="Rectangle 6"/>
            <p:cNvSpPr>
              <a:spLocks noChangeArrowheads="1"/>
            </p:cNvSpPr>
            <p:nvPr/>
          </p:nvSpPr>
          <p:spPr bwMode="auto">
            <a:xfrm>
              <a:off x="2018" y="2976"/>
              <a:ext cx="363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600">
                  <a:latin typeface="Arial" panose="020B0604020202020204" pitchFamily="34" charset="0"/>
                </a:rPr>
                <a:t>Cr</a:t>
              </a:r>
              <a:r>
                <a:rPr lang="en-US" altLang="zh-CN" sz="1600">
                  <a:solidFill>
                    <a:srgbClr val="0033CC"/>
                  </a:solidFill>
                  <a:latin typeface="Arial" panose="020B0604020202020204" pitchFamily="34" charset="0"/>
                </a:rPr>
                <a:t>.</a:t>
              </a:r>
              <a:endParaRPr lang="en-US" altLang="zh-CN" sz="1600">
                <a:solidFill>
                  <a:srgbClr val="0033CC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111" name="Line 7"/>
            <p:cNvSpPr>
              <a:spLocks noChangeShapeType="1"/>
            </p:cNvSpPr>
            <p:nvPr/>
          </p:nvSpPr>
          <p:spPr bwMode="auto">
            <a:xfrm>
              <a:off x="657" y="3248"/>
              <a:ext cx="15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112" name="Line 8"/>
            <p:cNvSpPr>
              <a:spLocks noChangeShapeType="1"/>
            </p:cNvSpPr>
            <p:nvPr/>
          </p:nvSpPr>
          <p:spPr bwMode="auto">
            <a:xfrm>
              <a:off x="1383" y="3248"/>
              <a:ext cx="0" cy="6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94" name="Rectangle 9"/>
            <p:cNvSpPr>
              <a:spLocks noChangeArrowheads="1"/>
            </p:cNvSpPr>
            <p:nvPr/>
          </p:nvSpPr>
          <p:spPr bwMode="auto">
            <a:xfrm>
              <a:off x="1474" y="3384"/>
              <a:ext cx="681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zh-CN" altLang="en-US" sz="1600" i="1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7117" name="Rectangle 13"/>
          <p:cNvSpPr>
            <a:spLocks noChangeArrowheads="1"/>
          </p:cNvSpPr>
          <p:nvPr/>
        </p:nvSpPr>
        <p:spPr bwMode="auto">
          <a:xfrm>
            <a:off x="1103962" y="2563813"/>
            <a:ext cx="947088" cy="333375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rPr>
              <a:t>20000</a:t>
            </a:r>
            <a:endParaRPr lang="en-US" altLang="zh-CN" sz="1600" i="1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Group 14"/>
          <p:cNvGrpSpPr/>
          <p:nvPr/>
        </p:nvGrpSpPr>
        <p:grpSpPr bwMode="auto">
          <a:xfrm>
            <a:off x="4224337" y="1916113"/>
            <a:ext cx="3298825" cy="1657350"/>
            <a:chOff x="2752" y="2976"/>
            <a:chExt cx="2078" cy="1044"/>
          </a:xfrm>
        </p:grpSpPr>
        <p:sp>
          <p:nvSpPr>
            <p:cNvPr id="47119" name="Rectangle 15"/>
            <p:cNvSpPr>
              <a:spLocks noChangeArrowheads="1"/>
            </p:cNvSpPr>
            <p:nvPr/>
          </p:nvSpPr>
          <p:spPr bwMode="auto">
            <a:xfrm>
              <a:off x="2752" y="2976"/>
              <a:ext cx="2078" cy="1044"/>
            </a:xfrm>
            <a:prstGeom prst="rect">
              <a:avLst/>
            </a:prstGeom>
            <a:solidFill>
              <a:srgbClr val="FCFEB9"/>
            </a:solidFill>
            <a:ln w="12700">
              <a:noFill/>
              <a:miter lim="800000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82" name="Rectangle 16"/>
            <p:cNvSpPr>
              <a:spLocks noChangeArrowheads="1"/>
            </p:cNvSpPr>
            <p:nvPr/>
          </p:nvSpPr>
          <p:spPr bwMode="auto">
            <a:xfrm>
              <a:off x="3438" y="3006"/>
              <a:ext cx="856" cy="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1600" i="1" dirty="0">
                  <a:solidFill>
                    <a:srgbClr val="247C18"/>
                  </a:solidFill>
                  <a:latin typeface="Arial" panose="020B0604020202020204" pitchFamily="34" charset="0"/>
                </a:rPr>
                <a:t>销售收入</a:t>
              </a:r>
              <a:endPara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783" name="Rectangle 17"/>
            <p:cNvSpPr>
              <a:spLocks noChangeArrowheads="1"/>
            </p:cNvSpPr>
            <p:nvPr/>
          </p:nvSpPr>
          <p:spPr bwMode="auto">
            <a:xfrm>
              <a:off x="2950" y="3006"/>
              <a:ext cx="396" cy="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600" dirty="0">
                  <a:latin typeface="Arial" panose="020B0604020202020204" pitchFamily="34" charset="0"/>
                </a:rPr>
                <a:t>Dr.</a:t>
              </a:r>
              <a:endParaRPr lang="en-US" altLang="zh-CN" sz="1600" dirty="0">
                <a:latin typeface="Arial" panose="020B0604020202020204" pitchFamily="34" charset="0"/>
              </a:endParaRPr>
            </a:p>
          </p:txBody>
        </p:sp>
        <p:sp>
          <p:nvSpPr>
            <p:cNvPr id="31784" name="Rectangle 18"/>
            <p:cNvSpPr>
              <a:spLocks noChangeArrowheads="1"/>
            </p:cNvSpPr>
            <p:nvPr/>
          </p:nvSpPr>
          <p:spPr bwMode="auto">
            <a:xfrm>
              <a:off x="4434" y="3019"/>
              <a:ext cx="396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600">
                  <a:latin typeface="Arial" panose="020B0604020202020204" pitchFamily="34" charset="0"/>
                </a:rPr>
                <a:t>Cr.</a:t>
              </a:r>
              <a:endParaRPr lang="en-US" altLang="zh-CN" sz="1600">
                <a:latin typeface="Arial" panose="020B0604020202020204" pitchFamily="34" charset="0"/>
              </a:endParaRPr>
            </a:p>
          </p:txBody>
        </p:sp>
        <p:sp>
          <p:nvSpPr>
            <p:cNvPr id="47123" name="Line 19"/>
            <p:cNvSpPr>
              <a:spLocks noChangeShapeType="1"/>
            </p:cNvSpPr>
            <p:nvPr/>
          </p:nvSpPr>
          <p:spPr bwMode="auto">
            <a:xfrm>
              <a:off x="2950" y="3280"/>
              <a:ext cx="16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124" name="Line 20"/>
            <p:cNvSpPr>
              <a:spLocks noChangeShapeType="1"/>
            </p:cNvSpPr>
            <p:nvPr/>
          </p:nvSpPr>
          <p:spPr bwMode="auto">
            <a:xfrm>
              <a:off x="3742" y="3280"/>
              <a:ext cx="0" cy="6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87" name="Rectangle 21"/>
            <p:cNvSpPr>
              <a:spLocks noChangeArrowheads="1"/>
            </p:cNvSpPr>
            <p:nvPr/>
          </p:nvSpPr>
          <p:spPr bwMode="auto">
            <a:xfrm>
              <a:off x="2801" y="3411"/>
              <a:ext cx="841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zh-CN" altLang="en-US" sz="1600" i="1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7126" name="Rectangle 22"/>
          <p:cNvSpPr>
            <a:spLocks noChangeArrowheads="1"/>
          </p:cNvSpPr>
          <p:nvPr/>
        </p:nvSpPr>
        <p:spPr bwMode="auto">
          <a:xfrm>
            <a:off x="6092541" y="2636838"/>
            <a:ext cx="1027397" cy="333375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rPr>
              <a:t>20000</a:t>
            </a:r>
            <a:endParaRPr lang="en-US" altLang="zh-CN" sz="1600" i="1" dirty="0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47127" name="Line 23"/>
          <p:cNvSpPr>
            <a:spLocks noChangeShapeType="1"/>
          </p:cNvSpPr>
          <p:nvPr/>
        </p:nvSpPr>
        <p:spPr bwMode="auto">
          <a:xfrm>
            <a:off x="6588125" y="2925763"/>
            <a:ext cx="0" cy="720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8" name="Line 24"/>
          <p:cNvSpPr>
            <a:spLocks noChangeShapeType="1"/>
          </p:cNvSpPr>
          <p:nvPr/>
        </p:nvSpPr>
        <p:spPr bwMode="auto">
          <a:xfrm flipH="1">
            <a:off x="1476375" y="3644900"/>
            <a:ext cx="51117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9" name="Line 25"/>
          <p:cNvSpPr>
            <a:spLocks noChangeShapeType="1"/>
          </p:cNvSpPr>
          <p:nvPr/>
        </p:nvSpPr>
        <p:spPr bwMode="auto">
          <a:xfrm flipV="1">
            <a:off x="1476375" y="2924175"/>
            <a:ext cx="0" cy="720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30" name="Rectangle 26"/>
          <p:cNvSpPr>
            <a:spLocks noChangeArrowheads="1"/>
          </p:cNvSpPr>
          <p:nvPr/>
        </p:nvSpPr>
        <p:spPr bwMode="auto">
          <a:xfrm>
            <a:off x="684213" y="188913"/>
            <a:ext cx="2775494" cy="523220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342900" indent="-342900" algn="l">
              <a:defRPr/>
            </a:pPr>
            <a:r>
              <a:rPr lang="zh-CN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复式记账系统</a:t>
            </a:r>
            <a:endParaRPr lang="en-US" altLang="zh-CN" sz="2800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7131" name="Rectangle 27"/>
          <p:cNvSpPr>
            <a:spLocks noChangeArrowheads="1"/>
          </p:cNvSpPr>
          <p:nvPr/>
        </p:nvSpPr>
        <p:spPr bwMode="auto">
          <a:xfrm>
            <a:off x="684213" y="765175"/>
            <a:ext cx="7127875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zh-CN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.4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复式记账法</a:t>
            </a:r>
            <a:endParaRPr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grpSp>
        <p:nvGrpSpPr>
          <p:cNvPr id="4" name="Group 28"/>
          <p:cNvGrpSpPr/>
          <p:nvPr/>
        </p:nvGrpSpPr>
        <p:grpSpPr bwMode="auto">
          <a:xfrm>
            <a:off x="684213" y="4652963"/>
            <a:ext cx="3024188" cy="1727200"/>
            <a:chOff x="476" y="2931"/>
            <a:chExt cx="1905" cy="1088"/>
          </a:xfrm>
        </p:grpSpPr>
        <p:sp>
          <p:nvSpPr>
            <p:cNvPr id="47133" name="Rectangle 29"/>
            <p:cNvSpPr>
              <a:spLocks noChangeArrowheads="1"/>
            </p:cNvSpPr>
            <p:nvPr/>
          </p:nvSpPr>
          <p:spPr bwMode="auto">
            <a:xfrm>
              <a:off x="476" y="2931"/>
              <a:ext cx="1905" cy="1088"/>
            </a:xfrm>
            <a:prstGeom prst="rect">
              <a:avLst/>
            </a:prstGeom>
            <a:solidFill>
              <a:srgbClr val="FCFEB9"/>
            </a:solidFill>
            <a:ln w="12700">
              <a:noFill/>
              <a:miter lim="800000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75" name="Rectangle 30"/>
            <p:cNvSpPr>
              <a:spLocks noChangeArrowheads="1"/>
            </p:cNvSpPr>
            <p:nvPr/>
          </p:nvSpPr>
          <p:spPr bwMode="auto">
            <a:xfrm>
              <a:off x="1065" y="2976"/>
              <a:ext cx="953" cy="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1600" i="1" dirty="0">
                  <a:solidFill>
                    <a:srgbClr val="247C18"/>
                  </a:solidFill>
                  <a:latin typeface="Arial" panose="020B0604020202020204" pitchFamily="34" charset="0"/>
                </a:rPr>
                <a:t>库存商品</a:t>
              </a:r>
              <a:r>
                <a:rPr lang="en-US" altLang="zh-CN" sz="1600" i="1" dirty="0">
                  <a:solidFill>
                    <a:srgbClr val="247C18"/>
                  </a:solidFill>
                  <a:latin typeface="Arial" panose="020B0604020202020204" pitchFamily="34" charset="0"/>
                </a:rPr>
                <a:t>-M</a:t>
              </a:r>
              <a:endPara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776" name="Rectangle 31"/>
            <p:cNvSpPr>
              <a:spLocks noChangeArrowheads="1"/>
            </p:cNvSpPr>
            <p:nvPr/>
          </p:nvSpPr>
          <p:spPr bwMode="auto">
            <a:xfrm>
              <a:off x="599" y="2962"/>
              <a:ext cx="421" cy="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600" dirty="0">
                  <a:latin typeface="Arial" panose="020B0604020202020204" pitchFamily="34" charset="0"/>
                </a:rPr>
                <a:t>Dr.</a:t>
              </a:r>
              <a:endParaRPr lang="en-US" altLang="zh-CN" sz="1600" dirty="0">
                <a:latin typeface="Arial" panose="020B0604020202020204" pitchFamily="34" charset="0"/>
              </a:endParaRPr>
            </a:p>
          </p:txBody>
        </p:sp>
        <p:sp>
          <p:nvSpPr>
            <p:cNvPr id="31777" name="Rectangle 32"/>
            <p:cNvSpPr>
              <a:spLocks noChangeArrowheads="1"/>
            </p:cNvSpPr>
            <p:nvPr/>
          </p:nvSpPr>
          <p:spPr bwMode="auto">
            <a:xfrm>
              <a:off x="2018" y="2976"/>
              <a:ext cx="363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600">
                  <a:latin typeface="Arial" panose="020B0604020202020204" pitchFamily="34" charset="0"/>
                </a:rPr>
                <a:t>Cr</a:t>
              </a:r>
              <a:r>
                <a:rPr lang="en-US" altLang="zh-CN" sz="1600">
                  <a:solidFill>
                    <a:srgbClr val="0033CC"/>
                  </a:solidFill>
                  <a:latin typeface="Arial" panose="020B0604020202020204" pitchFamily="34" charset="0"/>
                </a:rPr>
                <a:t>.</a:t>
              </a:r>
              <a:endParaRPr lang="en-US" altLang="zh-CN" sz="1600">
                <a:solidFill>
                  <a:srgbClr val="0033CC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137" name="Line 33"/>
            <p:cNvSpPr>
              <a:spLocks noChangeShapeType="1"/>
            </p:cNvSpPr>
            <p:nvPr/>
          </p:nvSpPr>
          <p:spPr bwMode="auto">
            <a:xfrm>
              <a:off x="657" y="3248"/>
              <a:ext cx="15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138" name="Line 34"/>
            <p:cNvSpPr>
              <a:spLocks noChangeShapeType="1"/>
            </p:cNvSpPr>
            <p:nvPr/>
          </p:nvSpPr>
          <p:spPr bwMode="auto">
            <a:xfrm>
              <a:off x="1383" y="3248"/>
              <a:ext cx="0" cy="6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80" name="Rectangle 35"/>
            <p:cNvSpPr>
              <a:spLocks noChangeArrowheads="1"/>
            </p:cNvSpPr>
            <p:nvPr/>
          </p:nvSpPr>
          <p:spPr bwMode="auto">
            <a:xfrm>
              <a:off x="1474" y="3384"/>
              <a:ext cx="681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zh-CN" altLang="en-US" sz="1600" i="1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7140" name="Rectangle 36"/>
          <p:cNvSpPr>
            <a:spLocks noChangeArrowheads="1"/>
          </p:cNvSpPr>
          <p:nvPr/>
        </p:nvSpPr>
        <p:spPr bwMode="auto">
          <a:xfrm>
            <a:off x="2339975" y="5372100"/>
            <a:ext cx="1223963" cy="333375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i="1">
                <a:solidFill>
                  <a:srgbClr val="247C18"/>
                </a:solidFill>
                <a:latin typeface="Arial" panose="020B0604020202020204" pitchFamily="34" charset="0"/>
              </a:rPr>
              <a:t>10000</a:t>
            </a:r>
            <a:endParaRPr lang="en-US" altLang="zh-CN" sz="1600" i="1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grpSp>
        <p:nvGrpSpPr>
          <p:cNvPr id="5" name="Group 37"/>
          <p:cNvGrpSpPr/>
          <p:nvPr/>
        </p:nvGrpSpPr>
        <p:grpSpPr bwMode="auto">
          <a:xfrm>
            <a:off x="4152901" y="4724400"/>
            <a:ext cx="3298825" cy="1657350"/>
            <a:chOff x="2752" y="2976"/>
            <a:chExt cx="2078" cy="1044"/>
          </a:xfrm>
        </p:grpSpPr>
        <p:sp>
          <p:nvSpPr>
            <p:cNvPr id="47142" name="Rectangle 38"/>
            <p:cNvSpPr>
              <a:spLocks noChangeArrowheads="1"/>
            </p:cNvSpPr>
            <p:nvPr/>
          </p:nvSpPr>
          <p:spPr bwMode="auto">
            <a:xfrm>
              <a:off x="2752" y="2976"/>
              <a:ext cx="2078" cy="1044"/>
            </a:xfrm>
            <a:prstGeom prst="rect">
              <a:avLst/>
            </a:prstGeom>
            <a:solidFill>
              <a:srgbClr val="FCFEB9"/>
            </a:solidFill>
            <a:ln w="12700">
              <a:noFill/>
              <a:miter lim="800000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68" name="Rectangle 39"/>
            <p:cNvSpPr>
              <a:spLocks noChangeArrowheads="1"/>
            </p:cNvSpPr>
            <p:nvPr/>
          </p:nvSpPr>
          <p:spPr bwMode="auto">
            <a:xfrm>
              <a:off x="3461" y="3019"/>
              <a:ext cx="973" cy="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1600" i="1" dirty="0">
                  <a:solidFill>
                    <a:srgbClr val="247C18"/>
                  </a:solidFill>
                  <a:latin typeface="Arial" panose="020B0604020202020204" pitchFamily="34" charset="0"/>
                </a:rPr>
                <a:t>销售成本</a:t>
              </a:r>
              <a:endParaRPr lang="en-US" altLang="zh-CN" sz="1600" i="1" dirty="0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769" name="Rectangle 40"/>
            <p:cNvSpPr>
              <a:spLocks noChangeArrowheads="1"/>
            </p:cNvSpPr>
            <p:nvPr/>
          </p:nvSpPr>
          <p:spPr bwMode="auto">
            <a:xfrm>
              <a:off x="2880" y="3006"/>
              <a:ext cx="466" cy="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600" dirty="0">
                  <a:latin typeface="Arial" panose="020B0604020202020204" pitchFamily="34" charset="0"/>
                </a:rPr>
                <a:t>Dr.</a:t>
              </a:r>
              <a:endParaRPr lang="en-US" altLang="zh-CN" sz="1600" dirty="0">
                <a:latin typeface="Arial" panose="020B0604020202020204" pitchFamily="34" charset="0"/>
              </a:endParaRPr>
            </a:p>
          </p:txBody>
        </p:sp>
        <p:sp>
          <p:nvSpPr>
            <p:cNvPr id="31770" name="Rectangle 41"/>
            <p:cNvSpPr>
              <a:spLocks noChangeArrowheads="1"/>
            </p:cNvSpPr>
            <p:nvPr/>
          </p:nvSpPr>
          <p:spPr bwMode="auto">
            <a:xfrm>
              <a:off x="4434" y="3019"/>
              <a:ext cx="396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600">
                  <a:latin typeface="Arial" panose="020B0604020202020204" pitchFamily="34" charset="0"/>
                </a:rPr>
                <a:t>Cr.</a:t>
              </a:r>
              <a:endParaRPr lang="en-US" altLang="zh-CN" sz="1600">
                <a:latin typeface="Arial" panose="020B0604020202020204" pitchFamily="34" charset="0"/>
              </a:endParaRPr>
            </a:p>
          </p:txBody>
        </p:sp>
        <p:sp>
          <p:nvSpPr>
            <p:cNvPr id="47146" name="Line 42"/>
            <p:cNvSpPr>
              <a:spLocks noChangeShapeType="1"/>
            </p:cNvSpPr>
            <p:nvPr/>
          </p:nvSpPr>
          <p:spPr bwMode="auto">
            <a:xfrm>
              <a:off x="2950" y="3280"/>
              <a:ext cx="16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147" name="Line 43"/>
            <p:cNvSpPr>
              <a:spLocks noChangeShapeType="1"/>
            </p:cNvSpPr>
            <p:nvPr/>
          </p:nvSpPr>
          <p:spPr bwMode="auto">
            <a:xfrm>
              <a:off x="3742" y="3280"/>
              <a:ext cx="0" cy="6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73" name="Rectangle 44"/>
            <p:cNvSpPr>
              <a:spLocks noChangeArrowheads="1"/>
            </p:cNvSpPr>
            <p:nvPr/>
          </p:nvSpPr>
          <p:spPr bwMode="auto">
            <a:xfrm>
              <a:off x="2801" y="3411"/>
              <a:ext cx="841" cy="210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zh-CN" altLang="en-US" sz="1600" i="1">
                <a:solidFill>
                  <a:srgbClr val="247C18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7149" name="Rectangle 45"/>
          <p:cNvSpPr>
            <a:spLocks noChangeArrowheads="1"/>
          </p:cNvSpPr>
          <p:nvPr/>
        </p:nvSpPr>
        <p:spPr bwMode="auto">
          <a:xfrm>
            <a:off x="4356100" y="5443538"/>
            <a:ext cx="1179513" cy="333375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i="1">
                <a:solidFill>
                  <a:srgbClr val="247C18"/>
                </a:solidFill>
                <a:latin typeface="Arial" panose="020B0604020202020204" pitchFamily="34" charset="0"/>
              </a:rPr>
              <a:t>10000</a:t>
            </a:r>
            <a:endParaRPr lang="en-US" altLang="zh-CN" sz="1600" i="1">
              <a:solidFill>
                <a:srgbClr val="247C18"/>
              </a:solidFill>
              <a:latin typeface="Arial" panose="020B0604020202020204" pitchFamily="34" charset="0"/>
            </a:endParaRPr>
          </a:p>
        </p:txBody>
      </p:sp>
      <p:sp>
        <p:nvSpPr>
          <p:cNvPr id="47150" name="Line 46"/>
          <p:cNvSpPr>
            <a:spLocks noChangeShapeType="1"/>
          </p:cNvSpPr>
          <p:nvPr/>
        </p:nvSpPr>
        <p:spPr bwMode="auto">
          <a:xfrm>
            <a:off x="4761408" y="5803900"/>
            <a:ext cx="0" cy="720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51" name="Line 47"/>
          <p:cNvSpPr>
            <a:spLocks noChangeShapeType="1"/>
          </p:cNvSpPr>
          <p:nvPr/>
        </p:nvSpPr>
        <p:spPr bwMode="auto">
          <a:xfrm flipH="1" flipV="1">
            <a:off x="2916238" y="6524625"/>
            <a:ext cx="184517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52" name="Line 48"/>
          <p:cNvSpPr>
            <a:spLocks noChangeShapeType="1"/>
          </p:cNvSpPr>
          <p:nvPr/>
        </p:nvSpPr>
        <p:spPr bwMode="auto">
          <a:xfrm flipV="1">
            <a:off x="2916238" y="5805488"/>
            <a:ext cx="0" cy="720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53" name="Rectangle 49"/>
          <p:cNvSpPr>
            <a:spLocks noChangeArrowheads="1"/>
          </p:cNvSpPr>
          <p:nvPr/>
        </p:nvSpPr>
        <p:spPr bwMode="auto">
          <a:xfrm>
            <a:off x="2938463" y="1339850"/>
            <a:ext cx="606425" cy="339725"/>
          </a:xfrm>
          <a:prstGeom prst="rect">
            <a:avLst/>
          </a:prstGeom>
          <a:solidFill>
            <a:schemeClr val="accent1"/>
          </a:solidFill>
          <a:ln w="2857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342900" indent="-342900">
              <a:defRPr/>
            </a:pPr>
            <a:r>
              <a: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</a:rPr>
              <a:t>例</a:t>
            </a:r>
            <a:r>
              <a:rPr lang="en-US" altLang="zh-CN" sz="1600">
                <a:effectLst>
                  <a:outerShdw blurRad="38100" dist="38100" dir="2700000" algn="tl">
                    <a:srgbClr val="FFFFFF"/>
                  </a:outerShdw>
                </a:effectLst>
              </a:rPr>
              <a:t> 3</a:t>
            </a:r>
            <a:endParaRPr lang="en-US" altLang="zh-CN" sz="160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7154" name="Rectangle 50"/>
          <p:cNvSpPr>
            <a:spLocks noChangeArrowheads="1"/>
          </p:cNvSpPr>
          <p:nvPr/>
        </p:nvSpPr>
        <p:spPr bwMode="auto">
          <a:xfrm>
            <a:off x="3154363" y="4148138"/>
            <a:ext cx="606425" cy="339725"/>
          </a:xfrm>
          <a:prstGeom prst="rect">
            <a:avLst/>
          </a:prstGeom>
          <a:solidFill>
            <a:schemeClr val="accent1"/>
          </a:solidFill>
          <a:ln w="2857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342900" indent="-342900">
              <a:defRPr/>
            </a:pPr>
            <a:r>
              <a: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</a:rPr>
              <a:t>例</a:t>
            </a:r>
            <a:r>
              <a:rPr lang="en-US" altLang="zh-CN" sz="1600">
                <a:effectLst>
                  <a:outerShdw blurRad="38100" dist="38100" dir="2700000" algn="tl">
                    <a:srgbClr val="FFFFFF"/>
                  </a:outerShdw>
                </a:effectLst>
              </a:rPr>
              <a:t> 4</a:t>
            </a:r>
            <a:endParaRPr lang="en-US" altLang="zh-CN" sz="160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7155" name="Rectangle 51"/>
          <p:cNvSpPr>
            <a:spLocks noChangeArrowheads="1"/>
          </p:cNvSpPr>
          <p:nvPr/>
        </p:nvSpPr>
        <p:spPr bwMode="auto">
          <a:xfrm>
            <a:off x="7451725" y="2628651"/>
            <a:ext cx="1401762" cy="339725"/>
          </a:xfrm>
          <a:prstGeom prst="rect">
            <a:avLst/>
          </a:prstGeom>
          <a:solidFill>
            <a:schemeClr val="accent1"/>
          </a:solidFill>
          <a:ln w="2857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342900" indent="-342900" algn="r">
              <a:defRPr/>
            </a:pPr>
            <a:r>
              <a:rPr lang="zh-CN" altLang="en-US" sz="16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收入</a:t>
            </a:r>
            <a:r>
              <a:rPr lang="en-US" altLang="zh-CN" sz="16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20,000</a:t>
            </a:r>
            <a:endParaRPr lang="en-US" altLang="zh-CN" sz="16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7156" name="Rectangle 52"/>
          <p:cNvSpPr>
            <a:spLocks noChangeArrowheads="1"/>
          </p:cNvSpPr>
          <p:nvPr/>
        </p:nvSpPr>
        <p:spPr bwMode="auto">
          <a:xfrm>
            <a:off x="7507288" y="4845050"/>
            <a:ext cx="1401762" cy="339725"/>
          </a:xfrm>
          <a:prstGeom prst="rect">
            <a:avLst/>
          </a:prstGeom>
          <a:solidFill>
            <a:schemeClr val="accent1"/>
          </a:solidFill>
          <a:ln w="2857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342900" indent="-342900" algn="r">
              <a:defRPr/>
            </a:pPr>
            <a:r>
              <a:rPr lang="zh-CN" altLang="en-US" sz="16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费用</a:t>
            </a:r>
            <a:r>
              <a:rPr lang="en-US" altLang="zh-CN" sz="16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10,000</a:t>
            </a:r>
            <a:endParaRPr lang="en-US" altLang="zh-CN" sz="16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7157" name="Rectangle 53"/>
          <p:cNvSpPr>
            <a:spLocks noChangeArrowheads="1"/>
          </p:cNvSpPr>
          <p:nvPr/>
        </p:nvSpPr>
        <p:spPr bwMode="auto">
          <a:xfrm>
            <a:off x="7526338" y="5710238"/>
            <a:ext cx="1398587" cy="339725"/>
          </a:xfrm>
          <a:prstGeom prst="rect">
            <a:avLst/>
          </a:prstGeom>
          <a:solidFill>
            <a:srgbClr val="00FF00"/>
          </a:solidFill>
          <a:ln w="2857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342900" indent="-342900" algn="r">
              <a:defRPr/>
            </a:pPr>
            <a:r>
              <a:rPr lang="zh-CN" altLang="en-US" sz="16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利润</a:t>
            </a:r>
            <a:r>
              <a:rPr lang="en-US" altLang="zh-CN" sz="16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10,000</a:t>
            </a:r>
            <a:endParaRPr lang="en-US" altLang="zh-CN" sz="16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77271" y="6115725"/>
            <a:ext cx="2177099" cy="69397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/>
              <a:t>借：销售成本  </a:t>
            </a:r>
            <a:r>
              <a:rPr kumimoji="1" lang="en-US" altLang="zh-CN" sz="1400" dirty="0"/>
              <a:t>10000</a:t>
            </a:r>
            <a:endParaRPr kumimoji="1" lang="en-US" altLang="zh-CN" sz="1400" dirty="0"/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  贷：库存商品   </a:t>
            </a:r>
            <a:r>
              <a:rPr kumimoji="1" lang="en-US" altLang="zh-CN" sz="1400" dirty="0"/>
              <a:t>50000</a:t>
            </a:r>
            <a:endParaRPr kumimoji="1" lang="zh-CN" altLang="en-US" sz="1400" dirty="0"/>
          </a:p>
        </p:txBody>
      </p:sp>
      <p:sp>
        <p:nvSpPr>
          <p:cNvPr id="7" name="文本框 6"/>
          <p:cNvSpPr txBox="1"/>
          <p:nvPr/>
        </p:nvSpPr>
        <p:spPr>
          <a:xfrm>
            <a:off x="6732589" y="3074868"/>
            <a:ext cx="2270148" cy="69397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/>
              <a:t>借：现金  </a:t>
            </a:r>
            <a:r>
              <a:rPr kumimoji="1" lang="en-US" altLang="zh-CN" sz="1400" dirty="0"/>
              <a:t>20000</a:t>
            </a:r>
            <a:endParaRPr kumimoji="1" lang="en-US" altLang="zh-CN" sz="1400" dirty="0"/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  贷：销售收入     </a:t>
            </a:r>
            <a:r>
              <a:rPr kumimoji="1" lang="en-US" altLang="zh-CN" sz="1400" dirty="0"/>
              <a:t>20000</a:t>
            </a:r>
            <a:endParaRPr kumimoji="1"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47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47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47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7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7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7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7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7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2" dur="500"/>
                                        <p:tgtEl>
                                          <p:spTgt spid="47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6" dur="500"/>
                                        <p:tgtEl>
                                          <p:spTgt spid="47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0" dur="500"/>
                                        <p:tgtEl>
                                          <p:spTgt spid="47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7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7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7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7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7" grpId="0"/>
      <p:bldP spid="47126" grpId="0"/>
      <p:bldP spid="47140" grpId="0"/>
      <p:bldP spid="47149" grpId="0"/>
      <p:bldP spid="47153" grpId="0" animBg="1"/>
      <p:bldP spid="47154" grpId="0" animBg="1"/>
      <p:bldP spid="47155" grpId="0" animBg="1"/>
      <p:bldP spid="47156" grpId="0" animBg="1"/>
      <p:bldP spid="47157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AFF13598-7997-C84B-BCC9-E7C8646CC7D3}" type="slidenum">
              <a:rPr lang="en-US" altLang="zh-CN" sz="1400" b="0">
                <a:solidFill>
                  <a:srgbClr val="006699"/>
                </a:solidFill>
              </a:rPr>
            </a:fld>
            <a:endParaRPr lang="en-US" altLang="zh-CN" sz="1400" b="0">
              <a:solidFill>
                <a:srgbClr val="006699"/>
              </a:solidFill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333375"/>
            <a:ext cx="8459788" cy="720725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en-US" altLang="zh-CN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1.</a:t>
            </a:r>
            <a:r>
              <a:rPr kumimoji="0" lang="zh-CN" altLang="en-US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企业经营环境</a:t>
            </a:r>
            <a:endParaRPr kumimoji="0" lang="en-US" altLang="zh-CN" sz="36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Group 28"/>
          <p:cNvGrpSpPr/>
          <p:nvPr/>
        </p:nvGrpSpPr>
        <p:grpSpPr bwMode="auto">
          <a:xfrm>
            <a:off x="684213" y="1412875"/>
            <a:ext cx="7848600" cy="2273300"/>
            <a:chOff x="431" y="890"/>
            <a:chExt cx="4944" cy="1432"/>
          </a:xfrm>
        </p:grpSpPr>
        <p:sp>
          <p:nvSpPr>
            <p:cNvPr id="2054" name="Rectangle 6"/>
            <p:cNvSpPr>
              <a:spLocks noChangeArrowheads="1"/>
            </p:cNvSpPr>
            <p:nvPr/>
          </p:nvSpPr>
          <p:spPr bwMode="auto">
            <a:xfrm>
              <a:off x="431" y="890"/>
              <a:ext cx="4944" cy="143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3018" name="Text Box 8"/>
            <p:cNvSpPr txBox="1">
              <a:spLocks noChangeArrowheads="1"/>
            </p:cNvSpPr>
            <p:nvPr/>
          </p:nvSpPr>
          <p:spPr bwMode="auto">
            <a:xfrm>
              <a:off x="2562" y="981"/>
              <a:ext cx="1632" cy="2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6666"/>
                  </a:solidFill>
                </a:rPr>
                <a:t>Owner/</a:t>
              </a:r>
              <a:r>
                <a:rPr lang="zh-CN" altLang="en-US" dirty="0">
                  <a:solidFill>
                    <a:srgbClr val="006666"/>
                  </a:solidFill>
                </a:rPr>
                <a:t>所有者</a:t>
              </a:r>
              <a:endParaRPr lang="en-US" altLang="zh-CN" dirty="0">
                <a:solidFill>
                  <a:srgbClr val="006666"/>
                </a:solidFill>
              </a:endParaRPr>
            </a:p>
          </p:txBody>
        </p:sp>
        <p:sp>
          <p:nvSpPr>
            <p:cNvPr id="43019" name="Text Box 9"/>
            <p:cNvSpPr txBox="1">
              <a:spLocks noChangeArrowheads="1"/>
            </p:cNvSpPr>
            <p:nvPr/>
          </p:nvSpPr>
          <p:spPr bwMode="auto">
            <a:xfrm>
              <a:off x="2018" y="1344"/>
              <a:ext cx="3085" cy="83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srgbClr val="006699"/>
                  </a:solidFill>
                </a:rPr>
                <a:t>The owner is the person who owns shares in a enterprise.</a:t>
              </a:r>
              <a:endParaRPr lang="en-US" altLang="zh-CN" sz="1800" dirty="0">
                <a:solidFill>
                  <a:srgbClr val="006699"/>
                </a:solidFill>
              </a:endParaRPr>
            </a:p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srgbClr val="006699"/>
                  </a:solidFill>
                </a:rPr>
                <a:t>Sometimes the owner creates the enterprise</a:t>
              </a:r>
              <a:endParaRPr lang="en-US" altLang="zh-CN" sz="1800" dirty="0">
                <a:solidFill>
                  <a:srgbClr val="006699"/>
                </a:solidFill>
              </a:endParaRPr>
            </a:p>
          </p:txBody>
        </p:sp>
        <p:graphicFrame>
          <p:nvGraphicFramePr>
            <p:cNvPr id="43020" name="Object 21"/>
            <p:cNvGraphicFramePr/>
            <p:nvPr/>
          </p:nvGraphicFramePr>
          <p:xfrm>
            <a:off x="748" y="1117"/>
            <a:ext cx="998" cy="10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Clip" r:id="rId1" imgW="2393315" imgH="3469005" progId="MS_ClipArt_Gallery.2">
                    <p:embed/>
                  </p:oleObj>
                </mc:Choice>
                <mc:Fallback>
                  <p:oleObj name="Clip" r:id="rId1" imgW="2393315" imgH="3469005" progId="MS_ClipArt_Gallery.2">
                    <p:embed/>
                    <p:pic>
                      <p:nvPicPr>
                        <p:cNvPr id="0" name="图片 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8" y="1117"/>
                          <a:ext cx="998" cy="10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29"/>
          <p:cNvGrpSpPr/>
          <p:nvPr/>
        </p:nvGrpSpPr>
        <p:grpSpPr bwMode="auto">
          <a:xfrm>
            <a:off x="684213" y="4005264"/>
            <a:ext cx="7848600" cy="2341563"/>
            <a:chOff x="431" y="2523"/>
            <a:chExt cx="4944" cy="1475"/>
          </a:xfrm>
        </p:grpSpPr>
        <p:sp>
          <p:nvSpPr>
            <p:cNvPr id="2070" name="Rectangle 22"/>
            <p:cNvSpPr>
              <a:spLocks noChangeArrowheads="1"/>
            </p:cNvSpPr>
            <p:nvPr/>
          </p:nvSpPr>
          <p:spPr bwMode="auto">
            <a:xfrm>
              <a:off x="431" y="2523"/>
              <a:ext cx="4944" cy="143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3014" name="Text Box 23"/>
            <p:cNvSpPr txBox="1">
              <a:spLocks noChangeArrowheads="1"/>
            </p:cNvSpPr>
            <p:nvPr/>
          </p:nvSpPr>
          <p:spPr bwMode="auto">
            <a:xfrm>
              <a:off x="2206" y="2614"/>
              <a:ext cx="2148" cy="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6666"/>
                  </a:solidFill>
                </a:rPr>
                <a:t>Investors/</a:t>
              </a:r>
              <a:r>
                <a:rPr lang="zh-CN" altLang="en-US" dirty="0">
                  <a:solidFill>
                    <a:srgbClr val="006666"/>
                  </a:solidFill>
                </a:rPr>
                <a:t>投资人</a:t>
              </a:r>
              <a:endParaRPr lang="en-US" altLang="zh-CN" dirty="0">
                <a:solidFill>
                  <a:srgbClr val="006666"/>
                </a:solidFill>
              </a:endParaRPr>
            </a:p>
          </p:txBody>
        </p:sp>
        <p:graphicFrame>
          <p:nvGraphicFramePr>
            <p:cNvPr id="43015" name="Object 26"/>
            <p:cNvGraphicFramePr/>
            <p:nvPr/>
          </p:nvGraphicFramePr>
          <p:xfrm>
            <a:off x="612" y="2840"/>
            <a:ext cx="1086" cy="7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Clip" r:id="rId3" imgW="2286635" imgH="1430655" progId="MS_ClipArt_Gallery.5">
                    <p:embed/>
                  </p:oleObj>
                </mc:Choice>
                <mc:Fallback>
                  <p:oleObj name="Clip" r:id="rId3" imgW="2286635" imgH="1430655" progId="MS_ClipArt_Gallery.5">
                    <p:embed/>
                    <p:pic>
                      <p:nvPicPr>
                        <p:cNvPr id="0" name="图片 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2840"/>
                          <a:ext cx="1086" cy="7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16" name="Text Box 27"/>
            <p:cNvSpPr txBox="1">
              <a:spLocks noChangeArrowheads="1"/>
            </p:cNvSpPr>
            <p:nvPr/>
          </p:nvSpPr>
          <p:spPr bwMode="auto">
            <a:xfrm>
              <a:off x="1837" y="3067"/>
              <a:ext cx="3504" cy="9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srgbClr val="0066FF"/>
                  </a:solidFill>
                </a:rPr>
                <a:t>Investors</a:t>
              </a:r>
              <a:r>
                <a:rPr lang="en-US" altLang="zh-CN" sz="1800" dirty="0">
                  <a:solidFill>
                    <a:srgbClr val="006699"/>
                  </a:solidFill>
                </a:rPr>
                <a:t> buy ownership in the company in the form of stock.</a:t>
              </a:r>
              <a:endParaRPr lang="en-US" altLang="zh-CN" sz="1800" dirty="0">
                <a:solidFill>
                  <a:srgbClr val="006699"/>
                </a:solidFill>
              </a:endParaRPr>
            </a:p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srgbClr val="006699"/>
                  </a:solidFill>
                </a:rPr>
                <a:t>Investor are also owners</a:t>
              </a:r>
              <a:endParaRPr lang="en-US" altLang="zh-CN" sz="1800" dirty="0">
                <a:solidFill>
                  <a:srgbClr val="006699"/>
                </a:solidFill>
              </a:endParaRPr>
            </a:p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1800" dirty="0">
                  <a:solidFill>
                    <a:srgbClr val="006699"/>
                  </a:solidFill>
                </a:rPr>
                <a:t>投资人也是所有者</a:t>
              </a:r>
              <a:endParaRPr lang="en-US" altLang="zh-CN" sz="1800" dirty="0">
                <a:solidFill>
                  <a:srgbClr val="006699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3"/>
          <p:cNvGrpSpPr/>
          <p:nvPr/>
        </p:nvGrpSpPr>
        <p:grpSpPr bwMode="auto">
          <a:xfrm>
            <a:off x="3203576" y="2694333"/>
            <a:ext cx="2946400" cy="2951162"/>
            <a:chOff x="2064" y="709"/>
            <a:chExt cx="1856" cy="1859"/>
          </a:xfrm>
        </p:grpSpPr>
        <p:sp>
          <p:nvSpPr>
            <p:cNvPr id="32801" name="Rectangle 63"/>
            <p:cNvSpPr>
              <a:spLocks noChangeArrowheads="1"/>
            </p:cNvSpPr>
            <p:nvPr/>
          </p:nvSpPr>
          <p:spPr bwMode="auto">
            <a:xfrm>
              <a:off x="2064" y="709"/>
              <a:ext cx="1815" cy="1859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rgbClr val="FFFFFF"/>
              </a:solidFill>
              <a:miter lim="800000"/>
              <a:tailEnd type="none" w="sm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02" name="Line 64"/>
            <p:cNvSpPr>
              <a:spLocks noChangeShapeType="1"/>
            </p:cNvSpPr>
            <p:nvPr/>
          </p:nvSpPr>
          <p:spPr bwMode="auto">
            <a:xfrm>
              <a:off x="2110" y="981"/>
              <a:ext cx="172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none" w="sm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803" name="Rectangle 65"/>
            <p:cNvSpPr>
              <a:spLocks noChangeArrowheads="1"/>
            </p:cNvSpPr>
            <p:nvPr/>
          </p:nvSpPr>
          <p:spPr bwMode="auto">
            <a:xfrm>
              <a:off x="2666" y="799"/>
              <a:ext cx="836" cy="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/>
            <a:p>
              <a:r>
                <a:rPr kumimoji="1" lang="en-US" altLang="zh-CN" sz="1400" dirty="0">
                  <a:latin typeface="Tahoma" panose="020B0604030504040204" charset="0"/>
                </a:rPr>
                <a:t> </a:t>
              </a:r>
              <a:r>
                <a:rPr kumimoji="1" lang="zh-CN" altLang="en-US" sz="1400" dirty="0">
                  <a:latin typeface="Tahoma" panose="020B0604030504040204" charset="0"/>
                </a:rPr>
                <a:t>本年利润</a:t>
              </a:r>
              <a:endParaRPr kumimoji="1" lang="en-US" altLang="zh-CN" sz="1400" dirty="0">
                <a:latin typeface="Tahoma" panose="020B0604030504040204" charset="0"/>
              </a:endParaRPr>
            </a:p>
          </p:txBody>
        </p:sp>
        <p:sp>
          <p:nvSpPr>
            <p:cNvPr id="32804" name="Line 66"/>
            <p:cNvSpPr>
              <a:spLocks noChangeShapeType="1"/>
            </p:cNvSpPr>
            <p:nvPr/>
          </p:nvSpPr>
          <p:spPr bwMode="auto">
            <a:xfrm flipH="1">
              <a:off x="2971" y="981"/>
              <a:ext cx="1" cy="149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none" w="sm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805" name="Rectangle 67"/>
            <p:cNvSpPr>
              <a:spLocks noChangeArrowheads="1"/>
            </p:cNvSpPr>
            <p:nvPr/>
          </p:nvSpPr>
          <p:spPr bwMode="auto">
            <a:xfrm>
              <a:off x="3607" y="799"/>
              <a:ext cx="313" cy="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/>
            <a:p>
              <a:r>
                <a:rPr kumimoji="1" lang="en-US" altLang="zh-CN" sz="1600">
                  <a:latin typeface="Tahoma" panose="020B0604030504040204" charset="0"/>
                </a:rPr>
                <a:t>Cr</a:t>
              </a:r>
              <a:endParaRPr kumimoji="1" lang="en-US" altLang="zh-CN" sz="1600">
                <a:latin typeface="Tahoma" panose="020B0604030504040204" charset="0"/>
              </a:endParaRPr>
            </a:p>
          </p:txBody>
        </p:sp>
        <p:sp>
          <p:nvSpPr>
            <p:cNvPr id="32806" name="Rectangle 68"/>
            <p:cNvSpPr>
              <a:spLocks noChangeArrowheads="1"/>
            </p:cNvSpPr>
            <p:nvPr/>
          </p:nvSpPr>
          <p:spPr bwMode="auto">
            <a:xfrm>
              <a:off x="2218" y="799"/>
              <a:ext cx="117" cy="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/>
            <a:p>
              <a:r>
                <a:rPr kumimoji="1" lang="en-US" altLang="zh-CN" sz="1600" dirty="0" err="1">
                  <a:latin typeface="Tahoma" panose="020B0604030504040204" charset="0"/>
                </a:rPr>
                <a:t>Dr</a:t>
              </a:r>
              <a:endParaRPr kumimoji="1" lang="en-US" altLang="zh-CN" sz="1600" dirty="0">
                <a:latin typeface="Tahoma" panose="020B0604030504040204" charset="0"/>
              </a:endParaRPr>
            </a:p>
          </p:txBody>
        </p:sp>
      </p:grpSp>
      <p:grpSp>
        <p:nvGrpSpPr>
          <p:cNvPr id="3" name="Group 206"/>
          <p:cNvGrpSpPr/>
          <p:nvPr/>
        </p:nvGrpSpPr>
        <p:grpSpPr bwMode="auto">
          <a:xfrm>
            <a:off x="6659563" y="2694333"/>
            <a:ext cx="2232025" cy="1008062"/>
            <a:chOff x="4241" y="709"/>
            <a:chExt cx="1248" cy="635"/>
          </a:xfrm>
        </p:grpSpPr>
        <p:grpSp>
          <p:nvGrpSpPr>
            <p:cNvPr id="32793" name="Group 40"/>
            <p:cNvGrpSpPr/>
            <p:nvPr/>
          </p:nvGrpSpPr>
          <p:grpSpPr bwMode="auto">
            <a:xfrm>
              <a:off x="4241" y="709"/>
              <a:ext cx="1248" cy="635"/>
              <a:chOff x="2971" y="2750"/>
              <a:chExt cx="1248" cy="635"/>
            </a:xfrm>
          </p:grpSpPr>
          <p:sp>
            <p:nvSpPr>
              <p:cNvPr id="32795" name="Rectangle 41"/>
              <p:cNvSpPr>
                <a:spLocks noChangeArrowheads="1"/>
              </p:cNvSpPr>
              <p:nvPr/>
            </p:nvSpPr>
            <p:spPr bwMode="auto">
              <a:xfrm>
                <a:off x="2971" y="2750"/>
                <a:ext cx="1248" cy="635"/>
              </a:xfrm>
              <a:prstGeom prst="rect">
                <a:avLst/>
              </a:prstGeom>
              <a:solidFill>
                <a:srgbClr val="FF9966"/>
              </a:solidFill>
              <a:ln w="28575">
                <a:solidFill>
                  <a:srgbClr val="FFFFFF"/>
                </a:solidFill>
                <a:miter lim="800000"/>
                <a:tailEnd type="none" w="sm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796" name="Line 42"/>
              <p:cNvSpPr>
                <a:spLocks noChangeShapeType="1"/>
              </p:cNvSpPr>
              <p:nvPr/>
            </p:nvSpPr>
            <p:spPr bwMode="auto">
              <a:xfrm>
                <a:off x="3077" y="2948"/>
                <a:ext cx="1061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none" w="sm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2797" name="Rectangle 43"/>
              <p:cNvSpPr>
                <a:spLocks noChangeArrowheads="1"/>
              </p:cNvSpPr>
              <p:nvPr/>
            </p:nvSpPr>
            <p:spPr bwMode="auto">
              <a:xfrm>
                <a:off x="3254" y="2783"/>
                <a:ext cx="637" cy="132"/>
              </a:xfrm>
              <a:prstGeom prst="rect">
                <a:avLst/>
              </a:prstGeom>
              <a:solidFill>
                <a:srgbClr val="FF9966"/>
              </a:solidFill>
              <a:ln>
                <a:noFill/>
              </a:ln>
            </p:spPr>
            <p:txBody>
              <a:bodyPr wrap="none" anchor="ctr"/>
              <a:lstStyle/>
              <a:p>
                <a:r>
                  <a:rPr kumimoji="1" lang="zh-CN" altLang="en-US" sz="1800" dirty="0">
                    <a:latin typeface="Tahoma" panose="020B0604030504040204" charset="0"/>
                  </a:rPr>
                  <a:t> 销售收入</a:t>
                </a:r>
                <a:endParaRPr kumimoji="1" lang="en-US" altLang="zh-CN" sz="1800" dirty="0">
                  <a:latin typeface="Tahoma" panose="020B0604030504040204" charset="0"/>
                </a:endParaRPr>
              </a:p>
            </p:txBody>
          </p:sp>
          <p:sp>
            <p:nvSpPr>
              <p:cNvPr id="32798" name="Line 44"/>
              <p:cNvSpPr>
                <a:spLocks noChangeShapeType="1"/>
              </p:cNvSpPr>
              <p:nvPr/>
            </p:nvSpPr>
            <p:spPr bwMode="auto">
              <a:xfrm>
                <a:off x="3560" y="2976"/>
                <a:ext cx="0" cy="36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none" w="sm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2799" name="Rectangle 45"/>
              <p:cNvSpPr>
                <a:spLocks noChangeArrowheads="1"/>
              </p:cNvSpPr>
              <p:nvPr/>
            </p:nvSpPr>
            <p:spPr bwMode="auto">
              <a:xfrm>
                <a:off x="3891" y="2785"/>
                <a:ext cx="176" cy="139"/>
              </a:xfrm>
              <a:prstGeom prst="rect">
                <a:avLst/>
              </a:prstGeom>
              <a:solidFill>
                <a:srgbClr val="FF9966"/>
              </a:solidFill>
              <a:ln>
                <a:noFill/>
              </a:ln>
            </p:spPr>
            <p:txBody>
              <a:bodyPr wrap="none" anchor="ctr"/>
              <a:lstStyle/>
              <a:p>
                <a:r>
                  <a:rPr kumimoji="1" lang="en-US" altLang="zh-CN" sz="1600">
                    <a:latin typeface="Tahoma" panose="020B0604030504040204" charset="0"/>
                  </a:rPr>
                  <a:t>Cr</a:t>
                </a:r>
                <a:endParaRPr kumimoji="1" lang="en-US" altLang="zh-CN" sz="1600">
                  <a:latin typeface="Tahoma" panose="020B0604030504040204" charset="0"/>
                </a:endParaRPr>
              </a:p>
            </p:txBody>
          </p:sp>
          <p:sp>
            <p:nvSpPr>
              <p:cNvPr id="32800" name="Rectangle 46"/>
              <p:cNvSpPr>
                <a:spLocks noChangeArrowheads="1"/>
              </p:cNvSpPr>
              <p:nvPr/>
            </p:nvSpPr>
            <p:spPr bwMode="auto">
              <a:xfrm>
                <a:off x="3077" y="2785"/>
                <a:ext cx="177" cy="139"/>
              </a:xfrm>
              <a:prstGeom prst="rect">
                <a:avLst/>
              </a:prstGeom>
              <a:solidFill>
                <a:srgbClr val="FF9966"/>
              </a:solidFill>
              <a:ln>
                <a:noFill/>
              </a:ln>
            </p:spPr>
            <p:txBody>
              <a:bodyPr wrap="none" anchor="ctr"/>
              <a:lstStyle/>
              <a:p>
                <a:r>
                  <a:rPr kumimoji="1" lang="en-US" altLang="zh-CN" sz="1600">
                    <a:latin typeface="Tahoma" panose="020B0604030504040204" charset="0"/>
                  </a:rPr>
                  <a:t>Dr</a:t>
                </a:r>
                <a:endParaRPr kumimoji="1" lang="en-US" altLang="zh-CN" sz="1600">
                  <a:latin typeface="Tahoma" panose="020B0604030504040204" charset="0"/>
                </a:endParaRPr>
              </a:p>
            </p:txBody>
          </p:sp>
        </p:grpSp>
        <p:sp>
          <p:nvSpPr>
            <p:cNvPr id="32794" name="Rectangle 56"/>
            <p:cNvSpPr>
              <a:spLocks noChangeArrowheads="1"/>
            </p:cNvSpPr>
            <p:nvPr/>
          </p:nvSpPr>
          <p:spPr bwMode="auto">
            <a:xfrm>
              <a:off x="4921" y="1071"/>
              <a:ext cx="495" cy="92"/>
            </a:xfrm>
            <a:prstGeom prst="rect">
              <a:avLst/>
            </a:prstGeom>
            <a:solidFill>
              <a:srgbClr val="FF9966"/>
            </a:solidFill>
            <a:ln>
              <a:noFill/>
            </a:ln>
          </p:spPr>
          <p:txBody>
            <a:bodyPr wrap="none" anchor="ctr"/>
            <a:lstStyle/>
            <a:p>
              <a:r>
                <a:rPr kumimoji="1" lang="en-US" altLang="zh-CN" sz="1600" dirty="0">
                  <a:latin typeface="Tahoma" panose="020B0604030504040204" charset="0"/>
                </a:rPr>
                <a:t>20000</a:t>
              </a:r>
              <a:endParaRPr kumimoji="1" lang="en-US" altLang="zh-CN" sz="1600" dirty="0">
                <a:latin typeface="Tahoma" panose="020B0604030504040204" charset="0"/>
              </a:endParaRPr>
            </a:p>
          </p:txBody>
        </p:sp>
      </p:grpSp>
      <p:grpSp>
        <p:nvGrpSpPr>
          <p:cNvPr id="5" name="Group 197"/>
          <p:cNvGrpSpPr/>
          <p:nvPr/>
        </p:nvGrpSpPr>
        <p:grpSpPr bwMode="auto">
          <a:xfrm>
            <a:off x="322263" y="2694333"/>
            <a:ext cx="2520950" cy="1008062"/>
            <a:chOff x="249" y="709"/>
            <a:chExt cx="1588" cy="635"/>
          </a:xfrm>
        </p:grpSpPr>
        <p:grpSp>
          <p:nvGrpSpPr>
            <p:cNvPr id="32785" name="Group 10"/>
            <p:cNvGrpSpPr/>
            <p:nvPr/>
          </p:nvGrpSpPr>
          <p:grpSpPr bwMode="auto">
            <a:xfrm>
              <a:off x="249" y="709"/>
              <a:ext cx="1588" cy="635"/>
              <a:chOff x="1519" y="2750"/>
              <a:chExt cx="1248" cy="635"/>
            </a:xfrm>
          </p:grpSpPr>
          <p:sp>
            <p:nvSpPr>
              <p:cNvPr id="32787" name="Rectangle 11"/>
              <p:cNvSpPr>
                <a:spLocks noChangeArrowheads="1"/>
              </p:cNvSpPr>
              <p:nvPr/>
            </p:nvSpPr>
            <p:spPr bwMode="auto">
              <a:xfrm>
                <a:off x="1519" y="2750"/>
                <a:ext cx="1248" cy="635"/>
              </a:xfrm>
              <a:prstGeom prst="rect">
                <a:avLst/>
              </a:prstGeom>
              <a:solidFill>
                <a:srgbClr val="FF9966"/>
              </a:solidFill>
              <a:ln w="28575">
                <a:solidFill>
                  <a:srgbClr val="FFFFFF"/>
                </a:solidFill>
                <a:miter lim="800000"/>
                <a:tailEnd type="none" w="sm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788" name="Line 12"/>
              <p:cNvSpPr>
                <a:spLocks noChangeShapeType="1"/>
              </p:cNvSpPr>
              <p:nvPr/>
            </p:nvSpPr>
            <p:spPr bwMode="auto">
              <a:xfrm>
                <a:off x="1610" y="2931"/>
                <a:ext cx="1061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none" w="sm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2789" name="Rectangle 13"/>
              <p:cNvSpPr>
                <a:spLocks noChangeArrowheads="1"/>
              </p:cNvSpPr>
              <p:nvPr/>
            </p:nvSpPr>
            <p:spPr bwMode="auto">
              <a:xfrm>
                <a:off x="1902" y="2795"/>
                <a:ext cx="660" cy="92"/>
              </a:xfrm>
              <a:prstGeom prst="rect">
                <a:avLst/>
              </a:prstGeom>
              <a:solidFill>
                <a:srgbClr val="FF9966"/>
              </a:solidFill>
              <a:ln>
                <a:noFill/>
              </a:ln>
            </p:spPr>
            <p:txBody>
              <a:bodyPr wrap="none" anchor="ctr"/>
              <a:lstStyle/>
              <a:p>
                <a:r>
                  <a:rPr kumimoji="1" lang="zh-CN" altLang="en-US" sz="1800" dirty="0">
                    <a:latin typeface="Tahoma" panose="020B0604030504040204" charset="0"/>
                  </a:rPr>
                  <a:t>销售成本</a:t>
                </a:r>
                <a:endParaRPr kumimoji="1" lang="en-US" altLang="zh-CN" sz="1800" dirty="0">
                  <a:latin typeface="Tahoma" panose="020B0604030504040204" charset="0"/>
                </a:endParaRPr>
              </a:p>
            </p:txBody>
          </p:sp>
          <p:sp>
            <p:nvSpPr>
              <p:cNvPr id="32790" name="Line 14"/>
              <p:cNvSpPr>
                <a:spLocks noChangeShapeType="1"/>
              </p:cNvSpPr>
              <p:nvPr/>
            </p:nvSpPr>
            <p:spPr bwMode="auto">
              <a:xfrm>
                <a:off x="2154" y="2931"/>
                <a:ext cx="0" cy="4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none" w="sm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2791" name="Rectangle 15"/>
              <p:cNvSpPr>
                <a:spLocks noChangeArrowheads="1"/>
              </p:cNvSpPr>
              <p:nvPr/>
            </p:nvSpPr>
            <p:spPr bwMode="auto">
              <a:xfrm>
                <a:off x="2562" y="2795"/>
                <a:ext cx="176" cy="98"/>
              </a:xfrm>
              <a:prstGeom prst="rect">
                <a:avLst/>
              </a:prstGeom>
              <a:solidFill>
                <a:srgbClr val="FF9966"/>
              </a:solidFill>
              <a:ln>
                <a:noFill/>
              </a:ln>
            </p:spPr>
            <p:txBody>
              <a:bodyPr wrap="none" anchor="ctr"/>
              <a:lstStyle/>
              <a:p>
                <a:r>
                  <a:rPr kumimoji="1" lang="en-US" altLang="zh-CN" sz="1600">
                    <a:latin typeface="Tahoma" panose="020B0604030504040204" charset="0"/>
                  </a:rPr>
                  <a:t>Cr</a:t>
                </a:r>
                <a:endParaRPr kumimoji="1" lang="en-US" altLang="zh-CN" sz="1600">
                  <a:latin typeface="Tahoma" panose="020B0604030504040204" charset="0"/>
                </a:endParaRPr>
              </a:p>
            </p:txBody>
          </p:sp>
          <p:sp>
            <p:nvSpPr>
              <p:cNvPr id="32792" name="Rectangle 16"/>
              <p:cNvSpPr>
                <a:spLocks noChangeArrowheads="1"/>
              </p:cNvSpPr>
              <p:nvPr/>
            </p:nvSpPr>
            <p:spPr bwMode="auto">
              <a:xfrm>
                <a:off x="1565" y="2795"/>
                <a:ext cx="177" cy="98"/>
              </a:xfrm>
              <a:prstGeom prst="rect">
                <a:avLst/>
              </a:prstGeom>
              <a:solidFill>
                <a:srgbClr val="FF9966"/>
              </a:solidFill>
              <a:ln>
                <a:noFill/>
              </a:ln>
            </p:spPr>
            <p:txBody>
              <a:bodyPr wrap="none" anchor="ctr"/>
              <a:lstStyle/>
              <a:p>
                <a:r>
                  <a:rPr kumimoji="1" lang="en-US" altLang="zh-CN" sz="1600">
                    <a:latin typeface="Tahoma" panose="020B0604030504040204" charset="0"/>
                  </a:rPr>
                  <a:t>Dr</a:t>
                </a:r>
                <a:endParaRPr kumimoji="1" lang="en-US" altLang="zh-CN" sz="1600">
                  <a:latin typeface="Tahoma" panose="020B0604030504040204" charset="0"/>
                </a:endParaRPr>
              </a:p>
            </p:txBody>
          </p:sp>
        </p:grpSp>
        <p:sp>
          <p:nvSpPr>
            <p:cNvPr id="32786" name="Rectangle 92"/>
            <p:cNvSpPr>
              <a:spLocks noChangeArrowheads="1"/>
            </p:cNvSpPr>
            <p:nvPr/>
          </p:nvSpPr>
          <p:spPr bwMode="auto">
            <a:xfrm>
              <a:off x="340" y="1026"/>
              <a:ext cx="495" cy="92"/>
            </a:xfrm>
            <a:prstGeom prst="rect">
              <a:avLst/>
            </a:prstGeom>
            <a:solidFill>
              <a:srgbClr val="FF9966"/>
            </a:solidFill>
            <a:ln>
              <a:noFill/>
            </a:ln>
          </p:spPr>
          <p:txBody>
            <a:bodyPr wrap="none" anchor="ctr"/>
            <a:lstStyle/>
            <a:p>
              <a:r>
                <a:rPr kumimoji="1" lang="en-US" altLang="zh-CN" sz="1800" dirty="0">
                  <a:latin typeface="Tahoma" panose="020B0604030504040204" charset="0"/>
                </a:rPr>
                <a:t>10000</a:t>
              </a:r>
              <a:endParaRPr kumimoji="1" lang="en-US" altLang="zh-CN" sz="1800" dirty="0">
                <a:latin typeface="Tahoma" panose="020B0604030504040204" charset="0"/>
              </a:endParaRPr>
            </a:p>
          </p:txBody>
        </p:sp>
      </p:grpSp>
      <p:grpSp>
        <p:nvGrpSpPr>
          <p:cNvPr id="7" name="Group 202"/>
          <p:cNvGrpSpPr/>
          <p:nvPr/>
        </p:nvGrpSpPr>
        <p:grpSpPr bwMode="auto">
          <a:xfrm>
            <a:off x="4859338" y="3269008"/>
            <a:ext cx="2657475" cy="146050"/>
            <a:chOff x="3107" y="1071"/>
            <a:chExt cx="1674" cy="92"/>
          </a:xfrm>
        </p:grpSpPr>
        <p:sp>
          <p:nvSpPr>
            <p:cNvPr id="32782" name="Rectangle 117"/>
            <p:cNvSpPr>
              <a:spLocks noChangeArrowheads="1"/>
            </p:cNvSpPr>
            <p:nvPr/>
          </p:nvSpPr>
          <p:spPr bwMode="auto">
            <a:xfrm>
              <a:off x="3107" y="1071"/>
              <a:ext cx="495" cy="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/>
            <a:p>
              <a:r>
                <a:rPr kumimoji="1" lang="en-US" altLang="zh-CN" sz="1600" dirty="0">
                  <a:latin typeface="Tahoma" panose="020B0604030504040204" charset="0"/>
                </a:rPr>
                <a:t>20000</a:t>
              </a:r>
              <a:endParaRPr kumimoji="1" lang="en-US" altLang="zh-CN" sz="1600" dirty="0">
                <a:latin typeface="Tahoma" panose="020B0604030504040204" charset="0"/>
              </a:endParaRPr>
            </a:p>
          </p:txBody>
        </p:sp>
        <p:sp>
          <p:nvSpPr>
            <p:cNvPr id="32783" name="Rectangle 118"/>
            <p:cNvSpPr>
              <a:spLocks noChangeArrowheads="1"/>
            </p:cNvSpPr>
            <p:nvPr/>
          </p:nvSpPr>
          <p:spPr bwMode="auto">
            <a:xfrm>
              <a:off x="4286" y="1071"/>
              <a:ext cx="495" cy="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/>
            <a:p>
              <a:r>
                <a:rPr kumimoji="1" lang="en-US" altLang="zh-CN" sz="1600" dirty="0">
                  <a:latin typeface="Tahoma" panose="020B0604030504040204" charset="0"/>
                </a:rPr>
                <a:t>20000</a:t>
              </a:r>
              <a:endParaRPr kumimoji="1" lang="en-US" altLang="zh-CN" sz="1600" dirty="0">
                <a:latin typeface="Tahoma" panose="020B0604030504040204" charset="0"/>
              </a:endParaRPr>
            </a:p>
          </p:txBody>
        </p:sp>
        <p:sp>
          <p:nvSpPr>
            <p:cNvPr id="32784" name="Line 136"/>
            <p:cNvSpPr>
              <a:spLocks noChangeShapeType="1"/>
            </p:cNvSpPr>
            <p:nvPr/>
          </p:nvSpPr>
          <p:spPr bwMode="auto">
            <a:xfrm flipH="1">
              <a:off x="3560" y="1117"/>
              <a:ext cx="72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780" name="Rectangle 156"/>
          <p:cNvSpPr>
            <a:spLocks noChangeArrowheads="1"/>
          </p:cNvSpPr>
          <p:nvPr/>
        </p:nvSpPr>
        <p:spPr bwMode="auto">
          <a:xfrm>
            <a:off x="4716463" y="4567583"/>
            <a:ext cx="1223962" cy="6477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wrap="none" anchor="ctr"/>
          <a:lstStyle/>
          <a:p>
            <a:r>
              <a:rPr kumimoji="1" lang="zh-CN" altLang="en-US" sz="1600" dirty="0">
                <a:latin typeface="Tahoma" panose="020B0604030504040204" charset="0"/>
              </a:rPr>
              <a:t>   利润</a:t>
            </a:r>
            <a:endParaRPr kumimoji="1" lang="en-US" altLang="zh-CN" sz="1600" dirty="0">
              <a:latin typeface="Tahoma" panose="020B0604030504040204" charset="0"/>
            </a:endParaRPr>
          </a:p>
          <a:p>
            <a:r>
              <a:rPr kumimoji="1" lang="zh-CN" altLang="en-US" sz="1600" dirty="0">
                <a:latin typeface="Tahoma" panose="020B0604030504040204" charset="0"/>
              </a:rPr>
              <a:t>    </a:t>
            </a:r>
            <a:r>
              <a:rPr kumimoji="1" lang="en-US" altLang="zh-CN" sz="1600" dirty="0">
                <a:latin typeface="Tahoma" panose="020B0604030504040204" charset="0"/>
              </a:rPr>
              <a:t>10000</a:t>
            </a:r>
            <a:endParaRPr kumimoji="1" lang="en-US" altLang="zh-CN" sz="1600" dirty="0">
              <a:latin typeface="Tahoma" panose="020B0604030504040204" charset="0"/>
            </a:endParaRPr>
          </a:p>
        </p:txBody>
      </p:sp>
      <p:grpSp>
        <p:nvGrpSpPr>
          <p:cNvPr id="8" name="Group 137"/>
          <p:cNvGrpSpPr/>
          <p:nvPr/>
        </p:nvGrpSpPr>
        <p:grpSpPr bwMode="auto">
          <a:xfrm>
            <a:off x="1690688" y="3197570"/>
            <a:ext cx="2592387" cy="288925"/>
            <a:chOff x="1111" y="1026"/>
            <a:chExt cx="1633" cy="182"/>
          </a:xfrm>
        </p:grpSpPr>
        <p:sp>
          <p:nvSpPr>
            <p:cNvPr id="32779" name="Rectangle 30"/>
            <p:cNvSpPr>
              <a:spLocks noChangeArrowheads="1"/>
            </p:cNvSpPr>
            <p:nvPr/>
          </p:nvSpPr>
          <p:spPr bwMode="auto">
            <a:xfrm>
              <a:off x="2245" y="1026"/>
              <a:ext cx="499" cy="182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/>
            <a:p>
              <a:r>
                <a:rPr kumimoji="1" lang="en-US" altLang="zh-CN" sz="1600" dirty="0">
                  <a:latin typeface="Tahoma" panose="020B0604030504040204" charset="0"/>
                </a:rPr>
                <a:t>10000</a:t>
              </a:r>
              <a:endParaRPr kumimoji="1" lang="en-US" altLang="zh-CN" sz="1600" dirty="0">
                <a:latin typeface="Tahoma" panose="020B0604030504040204" charset="0"/>
              </a:endParaRPr>
            </a:p>
          </p:txBody>
        </p:sp>
        <p:sp>
          <p:nvSpPr>
            <p:cNvPr id="32780" name="Rectangle 31"/>
            <p:cNvSpPr>
              <a:spLocks noChangeArrowheads="1"/>
            </p:cNvSpPr>
            <p:nvPr/>
          </p:nvSpPr>
          <p:spPr bwMode="auto">
            <a:xfrm>
              <a:off x="1111" y="1071"/>
              <a:ext cx="603" cy="92"/>
            </a:xfrm>
            <a:prstGeom prst="rect">
              <a:avLst/>
            </a:prstGeom>
            <a:solidFill>
              <a:srgbClr val="FF9966"/>
            </a:solidFill>
            <a:ln>
              <a:noFill/>
            </a:ln>
          </p:spPr>
          <p:txBody>
            <a:bodyPr wrap="none" anchor="ctr"/>
            <a:lstStyle/>
            <a:p>
              <a:r>
                <a:rPr kumimoji="1" lang="en-US" altLang="zh-CN" sz="1600" dirty="0">
                  <a:latin typeface="Tahoma" panose="020B0604030504040204" charset="0"/>
                </a:rPr>
                <a:t>10000</a:t>
              </a:r>
              <a:endParaRPr kumimoji="1" lang="en-US" altLang="zh-CN" sz="1600" dirty="0">
                <a:latin typeface="Tahoma" panose="020B0604030504040204" charset="0"/>
              </a:endParaRPr>
            </a:p>
          </p:txBody>
        </p:sp>
        <p:sp>
          <p:nvSpPr>
            <p:cNvPr id="32781" name="Line 32"/>
            <p:cNvSpPr>
              <a:spLocks noChangeShapeType="1"/>
            </p:cNvSpPr>
            <p:nvPr/>
          </p:nvSpPr>
          <p:spPr bwMode="auto">
            <a:xfrm>
              <a:off x="1565" y="1117"/>
              <a:ext cx="725" cy="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5" name="Rectangle 26"/>
          <p:cNvSpPr>
            <a:spLocks noChangeArrowheads="1"/>
          </p:cNvSpPr>
          <p:nvPr/>
        </p:nvSpPr>
        <p:spPr bwMode="auto">
          <a:xfrm>
            <a:off x="673100" y="241300"/>
            <a:ext cx="2775494" cy="523220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zh-CN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复式记账系统</a:t>
            </a:r>
            <a:endParaRPr lang="en-US" altLang="zh-CN" sz="2800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26" name="Rectangle 27"/>
          <p:cNvSpPr>
            <a:spLocks noChangeArrowheads="1"/>
          </p:cNvSpPr>
          <p:nvPr/>
        </p:nvSpPr>
        <p:spPr bwMode="auto">
          <a:xfrm>
            <a:off x="684213" y="765175"/>
            <a:ext cx="7127875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zh-CN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.4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复式记账法</a:t>
            </a:r>
            <a:endParaRPr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40" name="Rectangle 3"/>
          <p:cNvSpPr>
            <a:spLocks noChangeArrowheads="1"/>
          </p:cNvSpPr>
          <p:nvPr/>
        </p:nvSpPr>
        <p:spPr bwMode="auto">
          <a:xfrm>
            <a:off x="468313" y="1844675"/>
            <a:ext cx="8280400" cy="4619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zh-CN" b="0">
                <a:effectLst>
                  <a:outerShdw blurRad="38100" dist="38100" dir="2700000" algn="tl">
                    <a:srgbClr val="FFFFFF"/>
                  </a:outerShdw>
                </a:effectLst>
              </a:rPr>
              <a:t>5. </a:t>
            </a:r>
            <a:r>
              <a:rPr lang="zh-CN" altLang="en-US" b="0">
                <a:effectLst>
                  <a:outerShdw blurRad="38100" dist="38100" dir="2700000" algn="tl">
                    <a:srgbClr val="FFFFFF"/>
                  </a:outerShdw>
                </a:effectLst>
              </a:rPr>
              <a:t>将收入和费用转入利润账户，便可以计算利润</a:t>
            </a:r>
            <a:endParaRPr lang="en-US" altLang="zh-CN" b="0" baseline="-2500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cxnSp>
        <p:nvCxnSpPr>
          <p:cNvPr id="142" name="直接连接符 141"/>
          <p:cNvCxnSpPr>
            <a:cxnSpLocks noChangeShapeType="1"/>
          </p:cNvCxnSpPr>
          <p:nvPr/>
        </p:nvCxnSpPr>
        <p:spPr bwMode="auto">
          <a:xfrm>
            <a:off x="3348038" y="4134195"/>
            <a:ext cx="2663825" cy="1588"/>
          </a:xfrm>
          <a:prstGeom prst="line">
            <a:avLst/>
          </a:prstGeom>
          <a:noFill/>
          <a:ln w="50800">
            <a:solidFill>
              <a:srgbClr val="002060"/>
            </a:solidFill>
            <a:round/>
          </a:ln>
        </p:spPr>
      </p:cxnSp>
      <p:sp>
        <p:nvSpPr>
          <p:cNvPr id="40" name="Rectangle 27"/>
          <p:cNvSpPr>
            <a:spLocks noChangeArrowheads="1"/>
          </p:cNvSpPr>
          <p:nvPr/>
        </p:nvSpPr>
        <p:spPr bwMode="auto">
          <a:xfrm>
            <a:off x="6526644" y="5404624"/>
            <a:ext cx="2501483" cy="92333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借：现金  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2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万</a:t>
            </a:r>
            <a:endParaRPr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algn="l">
              <a:defRPr/>
            </a:pPr>
            <a:r>
              <a:rPr lang="zh-CN" altLang="zh-CN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zh-CN" alt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贷：库存商品  </a:t>
            </a:r>
            <a:r>
              <a:rPr lang="en-US" altLang="zh-CN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1</a:t>
            </a:r>
            <a:r>
              <a:rPr lang="zh-CN" alt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万</a:t>
            </a:r>
            <a:endParaRPr lang="en-US" altLang="zh-CN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algn="l">
              <a:defRPr/>
            </a:pPr>
            <a:r>
              <a:rPr lang="zh-CN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 贷：本年利润  </a:t>
            </a:r>
            <a:r>
              <a:rPr lang="zh-CN" altLang="zh-CN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1</a:t>
            </a:r>
            <a:r>
              <a:rPr lang="zh-CN" alt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万</a:t>
            </a:r>
            <a:endParaRPr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cxnSp>
        <p:nvCxnSpPr>
          <p:cNvPr id="6" name="直线连接符 5"/>
          <p:cNvCxnSpPr/>
          <p:nvPr/>
        </p:nvCxnSpPr>
        <p:spPr bwMode="auto">
          <a:xfrm flipH="1">
            <a:off x="7403670" y="5086204"/>
            <a:ext cx="965703" cy="1524000"/>
          </a:xfrm>
          <a:prstGeom prst="lin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线连接符 9"/>
          <p:cNvCxnSpPr/>
          <p:nvPr/>
        </p:nvCxnSpPr>
        <p:spPr bwMode="auto">
          <a:xfrm>
            <a:off x="7096196" y="5086204"/>
            <a:ext cx="1714932" cy="1396332"/>
          </a:xfrm>
          <a:prstGeom prst="lin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文本框 3"/>
          <p:cNvSpPr txBox="1"/>
          <p:nvPr/>
        </p:nvSpPr>
        <p:spPr>
          <a:xfrm>
            <a:off x="450003" y="4350095"/>
            <a:ext cx="2311818" cy="69397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/>
              <a:t>借：本年利润  </a:t>
            </a:r>
            <a:r>
              <a:rPr kumimoji="1" lang="en-US" altLang="zh-CN" sz="1400" dirty="0"/>
              <a:t>10000</a:t>
            </a:r>
            <a:endParaRPr kumimoji="1" lang="en-US" altLang="zh-CN" sz="1400" dirty="0"/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  贷：销售成本     </a:t>
            </a:r>
            <a:r>
              <a:rPr kumimoji="1" lang="en-US" altLang="zh-CN" sz="1400" dirty="0"/>
              <a:t>10000</a:t>
            </a:r>
            <a:endParaRPr kumimoji="1" lang="zh-CN" altLang="en-US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6700256" y="4103466"/>
            <a:ext cx="2232025" cy="69397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/>
              <a:t>借：销售收入  </a:t>
            </a:r>
            <a:r>
              <a:rPr kumimoji="1" lang="en-US" altLang="zh-CN" sz="1400" dirty="0"/>
              <a:t>20000</a:t>
            </a:r>
            <a:endParaRPr kumimoji="1" lang="en-US" altLang="zh-CN" sz="1400" dirty="0"/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  贷：本年利润    </a:t>
            </a:r>
            <a:r>
              <a:rPr kumimoji="1" lang="en-US" altLang="zh-CN" sz="1400" dirty="0"/>
              <a:t>20000</a:t>
            </a:r>
            <a:endParaRPr kumimoji="1"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80" grpId="0" animBg="1"/>
      <p:bldP spid="140" grpId="0" animBg="1"/>
      <p:bldP spid="40" grpId="0" bldLvl="2" animBg="1" build="p"/>
      <p:bldP spid="4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732588" y="6092825"/>
            <a:ext cx="2133600" cy="457200"/>
          </a:xfrm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6DCEE66-E853-E948-8A51-C8B8703DFA03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 dirty="0">
              <a:solidFill>
                <a:schemeClr val="tx1"/>
              </a:solidFill>
            </a:endParaRPr>
          </a:p>
        </p:txBody>
      </p:sp>
      <p:grpSp>
        <p:nvGrpSpPr>
          <p:cNvPr id="2" name="Group 203"/>
          <p:cNvGrpSpPr/>
          <p:nvPr/>
        </p:nvGrpSpPr>
        <p:grpSpPr bwMode="auto">
          <a:xfrm>
            <a:off x="5003801" y="3068638"/>
            <a:ext cx="2946400" cy="1800225"/>
            <a:chOff x="2064" y="709"/>
            <a:chExt cx="1856" cy="1859"/>
          </a:xfrm>
        </p:grpSpPr>
        <p:sp>
          <p:nvSpPr>
            <p:cNvPr id="33816" name="Rectangle 63"/>
            <p:cNvSpPr>
              <a:spLocks noChangeArrowheads="1"/>
            </p:cNvSpPr>
            <p:nvPr/>
          </p:nvSpPr>
          <p:spPr bwMode="auto">
            <a:xfrm>
              <a:off x="2064" y="709"/>
              <a:ext cx="1815" cy="1859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rgbClr val="FFFFFF"/>
              </a:solidFill>
              <a:miter lim="800000"/>
              <a:tailEnd type="none" w="sm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17" name="Line 64"/>
            <p:cNvSpPr>
              <a:spLocks noChangeShapeType="1"/>
            </p:cNvSpPr>
            <p:nvPr/>
          </p:nvSpPr>
          <p:spPr bwMode="auto">
            <a:xfrm>
              <a:off x="2110" y="981"/>
              <a:ext cx="172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none" w="sm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18" name="Rectangle 65"/>
            <p:cNvSpPr>
              <a:spLocks noChangeArrowheads="1"/>
            </p:cNvSpPr>
            <p:nvPr/>
          </p:nvSpPr>
          <p:spPr bwMode="auto">
            <a:xfrm>
              <a:off x="2671" y="784"/>
              <a:ext cx="845" cy="101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/>
            <a:p>
              <a:r>
                <a:rPr kumimoji="1" lang="zh-CN" altLang="en-US" sz="1400" dirty="0">
                  <a:latin typeface="Tahoma" panose="020B0604030504040204" charset="0"/>
                </a:rPr>
                <a:t>本年利润</a:t>
              </a:r>
              <a:endParaRPr kumimoji="1" lang="en-US" altLang="zh-CN" sz="1400" dirty="0">
                <a:latin typeface="Tahoma" panose="020B0604030504040204" charset="0"/>
              </a:endParaRPr>
            </a:p>
          </p:txBody>
        </p:sp>
        <p:sp>
          <p:nvSpPr>
            <p:cNvPr id="33819" name="Line 66"/>
            <p:cNvSpPr>
              <a:spLocks noChangeShapeType="1"/>
            </p:cNvSpPr>
            <p:nvPr/>
          </p:nvSpPr>
          <p:spPr bwMode="auto">
            <a:xfrm flipH="1">
              <a:off x="2971" y="981"/>
              <a:ext cx="1" cy="149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none" w="sm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20" name="Rectangle 67"/>
            <p:cNvSpPr>
              <a:spLocks noChangeArrowheads="1"/>
            </p:cNvSpPr>
            <p:nvPr/>
          </p:nvSpPr>
          <p:spPr bwMode="auto">
            <a:xfrm>
              <a:off x="3607" y="799"/>
              <a:ext cx="313" cy="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/>
            <a:p>
              <a:r>
                <a:rPr kumimoji="1" lang="en-US" altLang="zh-CN" sz="1600">
                  <a:latin typeface="Tahoma" panose="020B0604030504040204" charset="0"/>
                </a:rPr>
                <a:t>Cr</a:t>
              </a:r>
              <a:endParaRPr kumimoji="1" lang="en-US" altLang="zh-CN" sz="1600">
                <a:latin typeface="Tahoma" panose="020B0604030504040204" charset="0"/>
              </a:endParaRPr>
            </a:p>
          </p:txBody>
        </p:sp>
        <p:sp>
          <p:nvSpPr>
            <p:cNvPr id="33821" name="Rectangle 68"/>
            <p:cNvSpPr>
              <a:spLocks noChangeArrowheads="1"/>
            </p:cNvSpPr>
            <p:nvPr/>
          </p:nvSpPr>
          <p:spPr bwMode="auto">
            <a:xfrm>
              <a:off x="2127" y="784"/>
              <a:ext cx="208" cy="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/>
            <a:p>
              <a:r>
                <a:rPr kumimoji="1" lang="en-US" altLang="zh-CN" sz="1600" dirty="0" err="1">
                  <a:latin typeface="Tahoma" panose="020B0604030504040204" charset="0"/>
                </a:rPr>
                <a:t>Dr</a:t>
              </a:r>
              <a:endParaRPr kumimoji="1" lang="en-US" altLang="zh-CN" sz="1600" dirty="0">
                <a:latin typeface="Tahoma" panose="020B0604030504040204" charset="0"/>
              </a:endParaRPr>
            </a:p>
          </p:txBody>
        </p:sp>
      </p:grpSp>
      <p:sp>
        <p:nvSpPr>
          <p:cNvPr id="26780" name="Rectangle 156"/>
          <p:cNvSpPr>
            <a:spLocks noChangeArrowheads="1"/>
          </p:cNvSpPr>
          <p:nvPr/>
        </p:nvSpPr>
        <p:spPr bwMode="auto">
          <a:xfrm>
            <a:off x="6588125" y="3716338"/>
            <a:ext cx="1223963" cy="504825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wrap="none" anchor="ctr"/>
          <a:lstStyle/>
          <a:p>
            <a:r>
              <a:rPr kumimoji="1" lang="zh-CN" altLang="en-US" sz="1600">
                <a:latin typeface="Tahoma" panose="020B0604030504040204" charset="0"/>
              </a:rPr>
              <a:t>利润</a:t>
            </a:r>
            <a:r>
              <a:rPr kumimoji="1" lang="en-US" altLang="zh-CN" sz="1600">
                <a:latin typeface="Tahoma" panose="020B0604030504040204" charset="0"/>
              </a:rPr>
              <a:t>10000</a:t>
            </a:r>
            <a:endParaRPr kumimoji="1" lang="en-US" altLang="zh-CN" sz="1600">
              <a:latin typeface="Tahoma" panose="020B0604030504040204" charset="0"/>
            </a:endParaRPr>
          </a:p>
        </p:txBody>
      </p:sp>
      <p:grpSp>
        <p:nvGrpSpPr>
          <p:cNvPr id="5" name="组 4"/>
          <p:cNvGrpSpPr/>
          <p:nvPr/>
        </p:nvGrpSpPr>
        <p:grpSpPr bwMode="auto">
          <a:xfrm>
            <a:off x="1258888" y="3141663"/>
            <a:ext cx="2665412" cy="1728787"/>
            <a:chOff x="1258888" y="3141663"/>
            <a:chExt cx="2665413" cy="1728787"/>
          </a:xfrm>
        </p:grpSpPr>
        <p:sp>
          <p:nvSpPr>
            <p:cNvPr id="33810" name="Rectangle 168"/>
            <p:cNvSpPr>
              <a:spLocks noChangeArrowheads="1"/>
            </p:cNvSpPr>
            <p:nvPr/>
          </p:nvSpPr>
          <p:spPr bwMode="auto">
            <a:xfrm>
              <a:off x="1258888" y="3141663"/>
              <a:ext cx="2665413" cy="1728787"/>
            </a:xfrm>
            <a:prstGeom prst="rect">
              <a:avLst/>
            </a:prstGeom>
            <a:solidFill>
              <a:srgbClr val="FF9966"/>
            </a:solidFill>
            <a:ln w="28575">
              <a:noFill/>
              <a:miter lim="800000"/>
              <a:tailEnd type="none" w="sm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11" name="Line 169"/>
            <p:cNvSpPr>
              <a:spLocks noChangeShapeType="1"/>
            </p:cNvSpPr>
            <p:nvPr/>
          </p:nvSpPr>
          <p:spPr bwMode="auto">
            <a:xfrm flipV="1">
              <a:off x="1403351" y="3621999"/>
              <a:ext cx="23764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none" w="sm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12" name="Rectangle 170"/>
            <p:cNvSpPr>
              <a:spLocks noChangeArrowheads="1"/>
            </p:cNvSpPr>
            <p:nvPr/>
          </p:nvSpPr>
          <p:spPr bwMode="auto">
            <a:xfrm>
              <a:off x="2107688" y="3239000"/>
              <a:ext cx="1287463" cy="279314"/>
            </a:xfrm>
            <a:prstGeom prst="rect">
              <a:avLst/>
            </a:prstGeom>
            <a:solidFill>
              <a:srgbClr val="FF9966"/>
            </a:solidFill>
            <a:ln>
              <a:noFill/>
            </a:ln>
          </p:spPr>
          <p:txBody>
            <a:bodyPr wrap="none" anchor="ctr"/>
            <a:lstStyle/>
            <a:p>
              <a:r>
                <a:rPr kumimoji="1" lang="zh-CN" altLang="en-US" sz="1600" dirty="0">
                  <a:latin typeface="Tahoma" panose="020B0604030504040204" charset="0"/>
                </a:rPr>
                <a:t>留存收益</a:t>
              </a:r>
              <a:endParaRPr kumimoji="1" lang="en-US" altLang="zh-CN" sz="1600" dirty="0">
                <a:latin typeface="Tahoma" panose="020B0604030504040204" charset="0"/>
              </a:endParaRPr>
            </a:p>
          </p:txBody>
        </p:sp>
        <p:sp>
          <p:nvSpPr>
            <p:cNvPr id="3" name="Line 171"/>
            <p:cNvSpPr>
              <a:spLocks noChangeShapeType="1"/>
            </p:cNvSpPr>
            <p:nvPr/>
          </p:nvSpPr>
          <p:spPr bwMode="auto">
            <a:xfrm>
              <a:off x="2627313" y="3621999"/>
              <a:ext cx="0" cy="11511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none" w="sm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" name="Rectangle 172"/>
            <p:cNvSpPr>
              <a:spLocks noChangeArrowheads="1"/>
            </p:cNvSpPr>
            <p:nvPr/>
          </p:nvSpPr>
          <p:spPr bwMode="auto">
            <a:xfrm>
              <a:off x="3563938" y="3239000"/>
              <a:ext cx="282575" cy="287778"/>
            </a:xfrm>
            <a:prstGeom prst="rect">
              <a:avLst/>
            </a:prstGeom>
            <a:solidFill>
              <a:srgbClr val="FF9966"/>
            </a:solidFill>
            <a:ln>
              <a:noFill/>
            </a:ln>
          </p:spPr>
          <p:txBody>
            <a:bodyPr wrap="none" anchor="ctr"/>
            <a:lstStyle/>
            <a:p>
              <a:r>
                <a:rPr kumimoji="1" lang="en-US" altLang="zh-CN" sz="1600">
                  <a:latin typeface="Tahoma" panose="020B0604030504040204" charset="0"/>
                </a:rPr>
                <a:t>Cr</a:t>
              </a:r>
              <a:endParaRPr kumimoji="1" lang="en-US" altLang="zh-CN" sz="1600">
                <a:latin typeface="Tahoma" panose="020B0604030504040204" charset="0"/>
              </a:endParaRPr>
            </a:p>
          </p:txBody>
        </p:sp>
        <p:sp>
          <p:nvSpPr>
            <p:cNvPr id="7" name="Rectangle 173"/>
            <p:cNvSpPr>
              <a:spLocks noChangeArrowheads="1"/>
            </p:cNvSpPr>
            <p:nvPr/>
          </p:nvSpPr>
          <p:spPr bwMode="auto">
            <a:xfrm>
              <a:off x="1331913" y="3239000"/>
              <a:ext cx="287338" cy="287778"/>
            </a:xfrm>
            <a:prstGeom prst="rect">
              <a:avLst/>
            </a:prstGeom>
            <a:solidFill>
              <a:srgbClr val="FF9966"/>
            </a:solidFill>
            <a:ln>
              <a:noFill/>
            </a:ln>
          </p:spPr>
          <p:txBody>
            <a:bodyPr wrap="none" anchor="ctr"/>
            <a:lstStyle/>
            <a:p>
              <a:r>
                <a:rPr kumimoji="1" lang="en-US" altLang="zh-CN" sz="1600">
                  <a:latin typeface="Tahoma" panose="020B0604030504040204" charset="0"/>
                </a:rPr>
                <a:t>Dr</a:t>
              </a:r>
              <a:endParaRPr kumimoji="1" lang="en-US" altLang="zh-CN" sz="1600">
                <a:latin typeface="Tahoma" panose="020B0604030504040204" charset="0"/>
              </a:endParaRPr>
            </a:p>
          </p:txBody>
        </p:sp>
      </p:grpSp>
      <p:sp>
        <p:nvSpPr>
          <p:cNvPr id="33813" name="Line 191"/>
          <p:cNvSpPr>
            <a:spLocks noChangeShapeType="1"/>
          </p:cNvSpPr>
          <p:nvPr/>
        </p:nvSpPr>
        <p:spPr bwMode="auto">
          <a:xfrm flipV="1">
            <a:off x="1474788" y="4294188"/>
            <a:ext cx="23764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none" w="sm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33814" name="Line 191"/>
          <p:cNvSpPr>
            <a:spLocks noChangeShapeType="1"/>
          </p:cNvSpPr>
          <p:nvPr/>
        </p:nvSpPr>
        <p:spPr bwMode="auto">
          <a:xfrm flipV="1">
            <a:off x="5362575" y="4437063"/>
            <a:ext cx="23764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none" w="sm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33815" name="Line 191"/>
          <p:cNvSpPr>
            <a:spLocks noChangeShapeType="1"/>
          </p:cNvSpPr>
          <p:nvPr/>
        </p:nvSpPr>
        <p:spPr bwMode="auto">
          <a:xfrm flipV="1">
            <a:off x="5362575" y="4579938"/>
            <a:ext cx="23764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none" w="sm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6816" name="Rectangle 192"/>
          <p:cNvSpPr>
            <a:spLocks noChangeArrowheads="1"/>
          </p:cNvSpPr>
          <p:nvPr/>
        </p:nvSpPr>
        <p:spPr bwMode="auto">
          <a:xfrm>
            <a:off x="2700338" y="4437063"/>
            <a:ext cx="1008062" cy="215900"/>
          </a:xfrm>
          <a:prstGeom prst="rect">
            <a:avLst/>
          </a:prstGeom>
          <a:solidFill>
            <a:srgbClr val="FF9966"/>
          </a:solidFill>
          <a:ln>
            <a:noFill/>
          </a:ln>
        </p:spPr>
        <p:txBody>
          <a:bodyPr wrap="none" anchor="ctr"/>
          <a:lstStyle/>
          <a:p>
            <a:r>
              <a:rPr kumimoji="1" lang="en-US" altLang="zh-CN" sz="1600">
                <a:latin typeface="Tahoma" panose="020B0604030504040204" charset="0"/>
              </a:rPr>
              <a:t>10000</a:t>
            </a:r>
            <a:endParaRPr kumimoji="1" lang="en-US" altLang="zh-CN" sz="1600">
              <a:latin typeface="Tahoma" panose="020B0604030504040204" charset="0"/>
            </a:endParaRPr>
          </a:p>
        </p:txBody>
      </p:sp>
      <p:sp>
        <p:nvSpPr>
          <p:cNvPr id="26818" name="AutoShape 194"/>
          <p:cNvSpPr/>
          <p:nvPr/>
        </p:nvSpPr>
        <p:spPr bwMode="auto">
          <a:xfrm>
            <a:off x="755650" y="5589588"/>
            <a:ext cx="1635125" cy="330200"/>
          </a:xfrm>
          <a:prstGeom prst="borderCallout2">
            <a:avLst>
              <a:gd name="adj1" fmla="val 34616"/>
              <a:gd name="adj2" fmla="val 104662"/>
              <a:gd name="adj3" fmla="val 34616"/>
              <a:gd name="adj4" fmla="val 133884"/>
              <a:gd name="adj5" fmla="val -281699"/>
              <a:gd name="adj6" fmla="val 150745"/>
            </a:avLst>
          </a:prstGeom>
          <a:solidFill>
            <a:schemeClr val="accent1"/>
          </a:solidFill>
          <a:ln w="28575">
            <a:solidFill>
              <a:srgbClr val="FF0000"/>
            </a:solidFill>
            <a:miter lim="800000"/>
            <a:headEnd type="triangle" w="med" len="med"/>
          </a:ln>
        </p:spPr>
        <p:txBody>
          <a:bodyPr/>
          <a:lstStyle/>
          <a:p>
            <a:r>
              <a:rPr lang="zh-CN" altLang="en-US" sz="2000"/>
              <a:t>所有者权益</a:t>
            </a:r>
            <a:endParaRPr lang="en-US" altLang="zh-CN" sz="2000"/>
          </a:p>
        </p:txBody>
      </p:sp>
      <p:sp>
        <p:nvSpPr>
          <p:cNvPr id="125" name="Rectangle 26"/>
          <p:cNvSpPr>
            <a:spLocks noChangeArrowheads="1"/>
          </p:cNvSpPr>
          <p:nvPr/>
        </p:nvSpPr>
        <p:spPr bwMode="auto">
          <a:xfrm>
            <a:off x="855663" y="188913"/>
            <a:ext cx="2775494" cy="523220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zh-CN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复式记账系统</a:t>
            </a:r>
            <a:endParaRPr lang="en-US" altLang="zh-CN" sz="2800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26" name="Rectangle 27"/>
          <p:cNvSpPr>
            <a:spLocks noChangeArrowheads="1"/>
          </p:cNvSpPr>
          <p:nvPr/>
        </p:nvSpPr>
        <p:spPr bwMode="auto">
          <a:xfrm>
            <a:off x="684213" y="765175"/>
            <a:ext cx="7127875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zh-CN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.4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复式记账法</a:t>
            </a:r>
            <a:endParaRPr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7" name="Rectangle 3"/>
          <p:cNvSpPr>
            <a:spLocks noChangeArrowheads="1"/>
          </p:cNvSpPr>
          <p:nvPr/>
        </p:nvSpPr>
        <p:spPr bwMode="auto">
          <a:xfrm>
            <a:off x="468313" y="1844675"/>
            <a:ext cx="8280400" cy="4667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zh-CN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6.</a:t>
            </a:r>
            <a:r>
              <a:rPr lang="zh-CN" altLang="en-US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将利润转入留存收益账户</a:t>
            </a:r>
            <a:endParaRPr lang="en-US" altLang="zh-CN" b="0" baseline="-25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pSp>
        <p:nvGrpSpPr>
          <p:cNvPr id="4" name="组合 86"/>
          <p:cNvGrpSpPr/>
          <p:nvPr/>
        </p:nvGrpSpPr>
        <p:grpSpPr bwMode="auto">
          <a:xfrm>
            <a:off x="2698750" y="3666254"/>
            <a:ext cx="3529013" cy="431800"/>
            <a:chOff x="2699439" y="3666390"/>
            <a:chExt cx="3528745" cy="432048"/>
          </a:xfrm>
        </p:grpSpPr>
        <p:grpSp>
          <p:nvGrpSpPr>
            <p:cNvPr id="33806" name="Group 137"/>
            <p:cNvGrpSpPr/>
            <p:nvPr/>
          </p:nvGrpSpPr>
          <p:grpSpPr bwMode="auto">
            <a:xfrm>
              <a:off x="2699439" y="3666390"/>
              <a:ext cx="3528745" cy="432048"/>
              <a:chOff x="1289" y="1035"/>
              <a:chExt cx="1455" cy="182"/>
            </a:xfrm>
          </p:grpSpPr>
          <p:sp>
            <p:nvSpPr>
              <p:cNvPr id="33808" name="Rectangle 30"/>
              <p:cNvSpPr>
                <a:spLocks noChangeArrowheads="1"/>
              </p:cNvSpPr>
              <p:nvPr/>
            </p:nvSpPr>
            <p:spPr bwMode="auto">
              <a:xfrm>
                <a:off x="2269" y="1035"/>
                <a:ext cx="475" cy="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anchor="ctr"/>
              <a:lstStyle/>
              <a:p>
                <a:r>
                  <a:rPr kumimoji="1" lang="en-US" altLang="zh-CN" sz="1600" dirty="0">
                    <a:latin typeface="Tahoma" panose="020B0604030504040204" charset="0"/>
                  </a:rPr>
                  <a:t>10000</a:t>
                </a:r>
                <a:endParaRPr kumimoji="1" lang="en-US" altLang="zh-CN" sz="1600" dirty="0">
                  <a:latin typeface="Tahoma" panose="020B0604030504040204" charset="0"/>
                </a:endParaRPr>
              </a:p>
            </p:txBody>
          </p:sp>
          <p:sp>
            <p:nvSpPr>
              <p:cNvPr id="33809" name="Rectangle 31"/>
              <p:cNvSpPr>
                <a:spLocks noChangeArrowheads="1"/>
              </p:cNvSpPr>
              <p:nvPr/>
            </p:nvSpPr>
            <p:spPr bwMode="auto">
              <a:xfrm>
                <a:off x="1289" y="1087"/>
                <a:ext cx="475" cy="91"/>
              </a:xfrm>
              <a:prstGeom prst="rect">
                <a:avLst/>
              </a:prstGeom>
              <a:solidFill>
                <a:srgbClr val="FF9966"/>
              </a:solidFill>
              <a:ln>
                <a:noFill/>
              </a:ln>
            </p:spPr>
            <p:txBody>
              <a:bodyPr wrap="none" anchor="ctr"/>
              <a:lstStyle/>
              <a:p>
                <a:r>
                  <a:rPr kumimoji="1" lang="en-US" altLang="zh-CN" sz="1600">
                    <a:latin typeface="Tahoma" panose="020B0604030504040204" charset="0"/>
                  </a:rPr>
                  <a:t>10000</a:t>
                </a:r>
                <a:endParaRPr kumimoji="1" lang="en-US" altLang="zh-CN" sz="1600">
                  <a:latin typeface="Tahoma" panose="020B0604030504040204" charset="0"/>
                </a:endParaRPr>
              </a:p>
            </p:txBody>
          </p:sp>
        </p:grpSp>
        <p:cxnSp>
          <p:nvCxnSpPr>
            <p:cNvPr id="33807" name="直接箭头连接符 82"/>
            <p:cNvCxnSpPr>
              <a:cxnSpLocks noChangeShapeType="1"/>
            </p:cNvCxnSpPr>
            <p:nvPr/>
          </p:nvCxnSpPr>
          <p:spPr bwMode="auto">
            <a:xfrm rot="10800000">
              <a:off x="3591713" y="3910877"/>
              <a:ext cx="1512168" cy="1588"/>
            </a:xfrm>
            <a:prstGeom prst="straightConnector1">
              <a:avLst/>
            </a:prstGeom>
            <a:noFill/>
            <a:ln w="50800">
              <a:solidFill>
                <a:srgbClr val="FF0000"/>
              </a:solidFill>
              <a:round/>
              <a:tailEnd type="arrow" w="med" len="med"/>
            </a:ln>
          </p:spPr>
        </p:cxnSp>
      </p:grpSp>
      <p:sp>
        <p:nvSpPr>
          <p:cNvPr id="8" name="文本框 7"/>
          <p:cNvSpPr txBox="1"/>
          <p:nvPr/>
        </p:nvSpPr>
        <p:spPr>
          <a:xfrm>
            <a:off x="5362574" y="5334350"/>
            <a:ext cx="2449514" cy="69397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/>
              <a:t>借：本年利润  </a:t>
            </a:r>
            <a:r>
              <a:rPr kumimoji="1" lang="en-US" altLang="zh-CN" sz="1400" dirty="0"/>
              <a:t>10000</a:t>
            </a:r>
            <a:endParaRPr kumimoji="1" lang="en-US" altLang="zh-CN" sz="1400" dirty="0"/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  贷：留存收益      </a:t>
            </a:r>
            <a:r>
              <a:rPr kumimoji="1" lang="en-US" altLang="zh-CN" sz="1400" dirty="0"/>
              <a:t>10000</a:t>
            </a:r>
            <a:endParaRPr kumimoji="1"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80" grpId="0" animBg="1"/>
      <p:bldP spid="33813" grpId="0" animBg="1"/>
      <p:bldP spid="33814" grpId="0" animBg="1"/>
      <p:bldP spid="33815" grpId="0" animBg="1"/>
      <p:bldP spid="26816" grpId="0" animBg="1"/>
      <p:bldP spid="26818" grpId="0" animBg="1"/>
      <p:bldP spid="7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732588" y="6433647"/>
            <a:ext cx="2133600" cy="457200"/>
          </a:xfrm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43C233E3-6730-A74B-B031-A6524A3F58F4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 dirty="0">
              <a:solidFill>
                <a:schemeClr val="tx1"/>
              </a:solidFill>
            </a:endParaRPr>
          </a:p>
        </p:txBody>
      </p:sp>
      <p:sp>
        <p:nvSpPr>
          <p:cNvPr id="125" name="Rectangle 26"/>
          <p:cNvSpPr>
            <a:spLocks noChangeArrowheads="1"/>
          </p:cNvSpPr>
          <p:nvPr/>
        </p:nvSpPr>
        <p:spPr bwMode="auto">
          <a:xfrm>
            <a:off x="855663" y="188913"/>
            <a:ext cx="2775494" cy="523220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zh-CN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复式记账系统</a:t>
            </a:r>
            <a:endParaRPr lang="en-US" altLang="zh-CN" sz="2800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26" name="Rectangle 27"/>
          <p:cNvSpPr>
            <a:spLocks noChangeArrowheads="1"/>
          </p:cNvSpPr>
          <p:nvPr/>
        </p:nvSpPr>
        <p:spPr bwMode="auto">
          <a:xfrm>
            <a:off x="684213" y="765175"/>
            <a:ext cx="7127875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zh-CN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.4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复式记账法</a:t>
            </a:r>
            <a:endParaRPr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7" name="Rectangle 3"/>
          <p:cNvSpPr>
            <a:spLocks noChangeArrowheads="1"/>
          </p:cNvSpPr>
          <p:nvPr/>
        </p:nvSpPr>
        <p:spPr bwMode="auto">
          <a:xfrm>
            <a:off x="468313" y="1844675"/>
            <a:ext cx="8280400" cy="4667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zh-CN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7.</a:t>
            </a:r>
            <a:r>
              <a:rPr lang="zh-CN" altLang="en-US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公司宣告分配利润</a:t>
            </a:r>
            <a:r>
              <a:rPr lang="en-US" altLang="zh-CN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4000</a:t>
            </a:r>
            <a:r>
              <a:rPr lang="zh-CN" altLang="en-US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元</a:t>
            </a:r>
            <a:endParaRPr lang="en-US" altLang="zh-CN" b="0" baseline="-25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pSp>
        <p:nvGrpSpPr>
          <p:cNvPr id="31" name="Group 208"/>
          <p:cNvGrpSpPr/>
          <p:nvPr/>
        </p:nvGrpSpPr>
        <p:grpSpPr bwMode="auto">
          <a:xfrm>
            <a:off x="610496" y="2819256"/>
            <a:ext cx="3241675" cy="1577975"/>
            <a:chOff x="2064" y="3067"/>
            <a:chExt cx="1701" cy="817"/>
          </a:xfrm>
        </p:grpSpPr>
        <p:sp>
          <p:nvSpPr>
            <p:cNvPr id="34839" name="Rectangle 177"/>
            <p:cNvSpPr>
              <a:spLocks noChangeArrowheads="1"/>
            </p:cNvSpPr>
            <p:nvPr/>
          </p:nvSpPr>
          <p:spPr bwMode="auto">
            <a:xfrm>
              <a:off x="2064" y="3067"/>
              <a:ext cx="1701" cy="817"/>
            </a:xfrm>
            <a:prstGeom prst="rect">
              <a:avLst/>
            </a:prstGeom>
            <a:solidFill>
              <a:srgbClr val="FF9966"/>
            </a:solidFill>
            <a:ln w="28575">
              <a:solidFill>
                <a:srgbClr val="FFFFFF"/>
              </a:solidFill>
              <a:miter lim="800000"/>
              <a:tailEnd type="none" w="sm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40" name="Line 178"/>
            <p:cNvSpPr>
              <a:spLocks noChangeShapeType="1"/>
            </p:cNvSpPr>
            <p:nvPr/>
          </p:nvSpPr>
          <p:spPr bwMode="auto">
            <a:xfrm>
              <a:off x="2200" y="3294"/>
              <a:ext cx="1447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none" w="sm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41" name="Rectangle 179"/>
            <p:cNvSpPr>
              <a:spLocks noChangeArrowheads="1"/>
            </p:cNvSpPr>
            <p:nvPr/>
          </p:nvSpPr>
          <p:spPr bwMode="auto">
            <a:xfrm>
              <a:off x="2680" y="3100"/>
              <a:ext cx="638" cy="132"/>
            </a:xfrm>
            <a:prstGeom prst="rect">
              <a:avLst/>
            </a:prstGeom>
            <a:solidFill>
              <a:srgbClr val="FF9966"/>
            </a:solidFill>
            <a:ln>
              <a:noFill/>
            </a:ln>
          </p:spPr>
          <p:txBody>
            <a:bodyPr wrap="none" anchor="ctr"/>
            <a:lstStyle/>
            <a:p>
              <a:r>
                <a:rPr kumimoji="1" lang="zh-CN" altLang="en-US" sz="1400" dirty="0">
                  <a:latin typeface="Tahoma" panose="020B0604030504040204" charset="0"/>
                </a:rPr>
                <a:t>应付股利</a:t>
              </a:r>
              <a:endParaRPr kumimoji="1" lang="en-US" altLang="zh-CN" sz="1400" dirty="0">
                <a:latin typeface="Tahoma" panose="020B0604030504040204" charset="0"/>
              </a:endParaRPr>
            </a:p>
          </p:txBody>
        </p:sp>
        <p:sp>
          <p:nvSpPr>
            <p:cNvPr id="34842" name="Line 180"/>
            <p:cNvSpPr>
              <a:spLocks noChangeShapeType="1"/>
            </p:cNvSpPr>
            <p:nvPr/>
          </p:nvSpPr>
          <p:spPr bwMode="auto">
            <a:xfrm>
              <a:off x="2880" y="3294"/>
              <a:ext cx="0" cy="5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none" w="sm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43" name="Rectangle 181"/>
            <p:cNvSpPr>
              <a:spLocks noChangeArrowheads="1"/>
            </p:cNvSpPr>
            <p:nvPr/>
          </p:nvSpPr>
          <p:spPr bwMode="auto">
            <a:xfrm>
              <a:off x="3424" y="3113"/>
              <a:ext cx="240" cy="139"/>
            </a:xfrm>
            <a:prstGeom prst="rect">
              <a:avLst/>
            </a:prstGeom>
            <a:solidFill>
              <a:srgbClr val="FF9966"/>
            </a:solidFill>
            <a:ln>
              <a:noFill/>
            </a:ln>
          </p:spPr>
          <p:txBody>
            <a:bodyPr wrap="none" anchor="ctr"/>
            <a:lstStyle/>
            <a:p>
              <a:r>
                <a:rPr kumimoji="1" lang="en-US" altLang="zh-CN" sz="1600">
                  <a:latin typeface="Tahoma" panose="020B0604030504040204" charset="0"/>
                </a:rPr>
                <a:t>Cr</a:t>
              </a:r>
              <a:endParaRPr kumimoji="1" lang="en-US" altLang="zh-CN" sz="1600">
                <a:latin typeface="Tahoma" panose="020B0604030504040204" charset="0"/>
              </a:endParaRPr>
            </a:p>
          </p:txBody>
        </p:sp>
        <p:sp>
          <p:nvSpPr>
            <p:cNvPr id="34844" name="Rectangle 182"/>
            <p:cNvSpPr>
              <a:spLocks noChangeArrowheads="1"/>
            </p:cNvSpPr>
            <p:nvPr/>
          </p:nvSpPr>
          <p:spPr bwMode="auto">
            <a:xfrm>
              <a:off x="2261" y="3113"/>
              <a:ext cx="210" cy="139"/>
            </a:xfrm>
            <a:prstGeom prst="rect">
              <a:avLst/>
            </a:prstGeom>
            <a:solidFill>
              <a:srgbClr val="FF9966"/>
            </a:solidFill>
            <a:ln>
              <a:noFill/>
            </a:ln>
          </p:spPr>
          <p:txBody>
            <a:bodyPr wrap="none" anchor="ctr"/>
            <a:lstStyle/>
            <a:p>
              <a:r>
                <a:rPr kumimoji="1" lang="en-US" altLang="zh-CN" sz="1600" dirty="0" err="1">
                  <a:latin typeface="Tahoma" panose="020B0604030504040204" charset="0"/>
                </a:rPr>
                <a:t>Dr</a:t>
              </a:r>
              <a:endParaRPr kumimoji="1" lang="en-US" altLang="zh-CN" sz="1600" dirty="0">
                <a:latin typeface="Tahoma" panose="020B0604030504040204" charset="0"/>
              </a:endParaRPr>
            </a:p>
          </p:txBody>
        </p:sp>
        <p:sp>
          <p:nvSpPr>
            <p:cNvPr id="34845" name="Line 189"/>
            <p:cNvSpPr>
              <a:spLocks noChangeShapeType="1"/>
            </p:cNvSpPr>
            <p:nvPr/>
          </p:nvSpPr>
          <p:spPr bwMode="auto">
            <a:xfrm>
              <a:off x="2200" y="3612"/>
              <a:ext cx="1447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none" w="sm" len="med"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9" name="Rectangle 190"/>
          <p:cNvSpPr>
            <a:spLocks noChangeArrowheads="1"/>
          </p:cNvSpPr>
          <p:nvPr/>
        </p:nvSpPr>
        <p:spPr bwMode="auto">
          <a:xfrm>
            <a:off x="2663133" y="4108306"/>
            <a:ext cx="785813" cy="146050"/>
          </a:xfrm>
          <a:prstGeom prst="rect">
            <a:avLst/>
          </a:prstGeom>
          <a:solidFill>
            <a:srgbClr val="FF9966"/>
          </a:solidFill>
          <a:ln>
            <a:noFill/>
          </a:ln>
        </p:spPr>
        <p:txBody>
          <a:bodyPr wrap="none" anchor="ctr"/>
          <a:lstStyle/>
          <a:p>
            <a:r>
              <a:rPr kumimoji="1" lang="en-US" altLang="zh-CN" sz="1600">
                <a:latin typeface="Tahoma" panose="020B0604030504040204" charset="0"/>
              </a:rPr>
              <a:t>4000</a:t>
            </a:r>
            <a:endParaRPr kumimoji="1" lang="en-US" altLang="zh-CN" sz="1600">
              <a:latin typeface="Tahoma" panose="020B0604030504040204" charset="0"/>
            </a:endParaRPr>
          </a:p>
        </p:txBody>
      </p:sp>
      <p:grpSp>
        <p:nvGrpSpPr>
          <p:cNvPr id="40" name="Group 207"/>
          <p:cNvGrpSpPr/>
          <p:nvPr/>
        </p:nvGrpSpPr>
        <p:grpSpPr bwMode="auto">
          <a:xfrm>
            <a:off x="4102996" y="2819256"/>
            <a:ext cx="2989262" cy="1577975"/>
            <a:chOff x="3923" y="3067"/>
            <a:chExt cx="1679" cy="817"/>
          </a:xfrm>
        </p:grpSpPr>
        <p:sp>
          <p:nvSpPr>
            <p:cNvPr id="34832" name="Rectangle 168"/>
            <p:cNvSpPr>
              <a:spLocks noChangeArrowheads="1"/>
            </p:cNvSpPr>
            <p:nvPr/>
          </p:nvSpPr>
          <p:spPr bwMode="auto">
            <a:xfrm>
              <a:off x="3923" y="3067"/>
              <a:ext cx="1679" cy="817"/>
            </a:xfrm>
            <a:prstGeom prst="rect">
              <a:avLst/>
            </a:prstGeom>
            <a:solidFill>
              <a:srgbClr val="FF9966"/>
            </a:solidFill>
            <a:ln w="28575">
              <a:solidFill>
                <a:srgbClr val="FFFFFF"/>
              </a:solidFill>
              <a:miter lim="800000"/>
              <a:tailEnd type="none" w="sm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33" name="Line 169"/>
            <p:cNvSpPr>
              <a:spLocks noChangeShapeType="1"/>
            </p:cNvSpPr>
            <p:nvPr/>
          </p:nvSpPr>
          <p:spPr bwMode="auto">
            <a:xfrm flipV="1">
              <a:off x="4014" y="3294"/>
              <a:ext cx="149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none" w="sm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34" name="Rectangle 170"/>
            <p:cNvSpPr>
              <a:spLocks noChangeArrowheads="1"/>
            </p:cNvSpPr>
            <p:nvPr/>
          </p:nvSpPr>
          <p:spPr bwMode="auto">
            <a:xfrm>
              <a:off x="4457" y="3113"/>
              <a:ext cx="686" cy="132"/>
            </a:xfrm>
            <a:prstGeom prst="rect">
              <a:avLst/>
            </a:prstGeom>
            <a:solidFill>
              <a:srgbClr val="FF9966"/>
            </a:solidFill>
            <a:ln>
              <a:noFill/>
            </a:ln>
          </p:spPr>
          <p:txBody>
            <a:bodyPr wrap="none" anchor="ctr"/>
            <a:lstStyle/>
            <a:p>
              <a:r>
                <a:rPr kumimoji="1" lang="zh-CN" altLang="en-US" sz="1600" dirty="0">
                  <a:latin typeface="Tahoma" panose="020B0604030504040204" charset="0"/>
                </a:rPr>
                <a:t>留存收益</a:t>
              </a:r>
              <a:endParaRPr kumimoji="1" lang="en-US" altLang="zh-CN" sz="1600" dirty="0">
                <a:latin typeface="Tahoma" panose="020B0604030504040204" charset="0"/>
              </a:endParaRPr>
            </a:p>
          </p:txBody>
        </p:sp>
        <p:sp>
          <p:nvSpPr>
            <p:cNvPr id="34835" name="Line 171"/>
            <p:cNvSpPr>
              <a:spLocks noChangeShapeType="1"/>
            </p:cNvSpPr>
            <p:nvPr/>
          </p:nvSpPr>
          <p:spPr bwMode="auto">
            <a:xfrm>
              <a:off x="4785" y="3294"/>
              <a:ext cx="0" cy="5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none" w="sm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36" name="Rectangle 172"/>
            <p:cNvSpPr>
              <a:spLocks noChangeArrowheads="1"/>
            </p:cNvSpPr>
            <p:nvPr/>
          </p:nvSpPr>
          <p:spPr bwMode="auto">
            <a:xfrm>
              <a:off x="5375" y="3113"/>
              <a:ext cx="178" cy="136"/>
            </a:xfrm>
            <a:prstGeom prst="rect">
              <a:avLst/>
            </a:prstGeom>
            <a:solidFill>
              <a:srgbClr val="FF9966"/>
            </a:solidFill>
            <a:ln>
              <a:noFill/>
            </a:ln>
          </p:spPr>
          <p:txBody>
            <a:bodyPr wrap="none" anchor="ctr"/>
            <a:lstStyle/>
            <a:p>
              <a:r>
                <a:rPr kumimoji="1" lang="en-US" altLang="zh-CN" sz="1600">
                  <a:latin typeface="Tahoma" panose="020B0604030504040204" charset="0"/>
                </a:rPr>
                <a:t>Cr</a:t>
              </a:r>
              <a:endParaRPr kumimoji="1" lang="en-US" altLang="zh-CN" sz="1600">
                <a:latin typeface="Tahoma" panose="020B0604030504040204" charset="0"/>
              </a:endParaRPr>
            </a:p>
          </p:txBody>
        </p:sp>
        <p:sp>
          <p:nvSpPr>
            <p:cNvPr id="34837" name="Rectangle 173"/>
            <p:cNvSpPr>
              <a:spLocks noChangeArrowheads="1"/>
            </p:cNvSpPr>
            <p:nvPr/>
          </p:nvSpPr>
          <p:spPr bwMode="auto">
            <a:xfrm>
              <a:off x="3969" y="3113"/>
              <a:ext cx="181" cy="136"/>
            </a:xfrm>
            <a:prstGeom prst="rect">
              <a:avLst/>
            </a:prstGeom>
            <a:solidFill>
              <a:srgbClr val="FF9966"/>
            </a:solidFill>
            <a:ln>
              <a:noFill/>
            </a:ln>
          </p:spPr>
          <p:txBody>
            <a:bodyPr wrap="none" anchor="ctr"/>
            <a:lstStyle/>
            <a:p>
              <a:r>
                <a:rPr kumimoji="1" lang="en-US" altLang="zh-CN" sz="1600">
                  <a:latin typeface="Tahoma" panose="020B0604030504040204" charset="0"/>
                </a:rPr>
                <a:t>Dr</a:t>
              </a:r>
              <a:endParaRPr kumimoji="1" lang="en-US" altLang="zh-CN" sz="1600">
                <a:latin typeface="Tahoma" panose="020B0604030504040204" charset="0"/>
              </a:endParaRPr>
            </a:p>
          </p:txBody>
        </p:sp>
        <p:sp>
          <p:nvSpPr>
            <p:cNvPr id="34838" name="Line 191"/>
            <p:cNvSpPr>
              <a:spLocks noChangeShapeType="1"/>
            </p:cNvSpPr>
            <p:nvPr/>
          </p:nvSpPr>
          <p:spPr bwMode="auto">
            <a:xfrm flipV="1">
              <a:off x="4059" y="3612"/>
              <a:ext cx="149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none" w="sm" len="med"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48" name="Rectangle 192"/>
          <p:cNvSpPr>
            <a:spLocks noChangeArrowheads="1"/>
          </p:cNvSpPr>
          <p:nvPr/>
        </p:nvSpPr>
        <p:spPr bwMode="auto">
          <a:xfrm>
            <a:off x="5868296" y="4043218"/>
            <a:ext cx="785812" cy="146050"/>
          </a:xfrm>
          <a:prstGeom prst="rect">
            <a:avLst/>
          </a:prstGeom>
          <a:solidFill>
            <a:srgbClr val="FF9966"/>
          </a:solidFill>
          <a:ln>
            <a:noFill/>
          </a:ln>
        </p:spPr>
        <p:txBody>
          <a:bodyPr wrap="none" anchor="ctr"/>
          <a:lstStyle/>
          <a:p>
            <a:r>
              <a:rPr kumimoji="1" lang="en-US" altLang="zh-CN" sz="1600">
                <a:latin typeface="Tahoma" panose="020B0604030504040204" charset="0"/>
              </a:rPr>
              <a:t>6000</a:t>
            </a:r>
            <a:endParaRPr kumimoji="1" lang="en-US" altLang="zh-CN" sz="1600">
              <a:latin typeface="Tahoma" panose="020B0604030504040204" charset="0"/>
            </a:endParaRPr>
          </a:p>
        </p:txBody>
      </p:sp>
      <p:sp>
        <p:nvSpPr>
          <p:cNvPr id="49" name="AutoShape 193"/>
          <p:cNvSpPr/>
          <p:nvPr/>
        </p:nvSpPr>
        <p:spPr bwMode="auto">
          <a:xfrm>
            <a:off x="539058" y="4908406"/>
            <a:ext cx="1635125" cy="503237"/>
          </a:xfrm>
          <a:prstGeom prst="borderCallout2">
            <a:avLst>
              <a:gd name="adj1" fmla="val 34616"/>
              <a:gd name="adj2" fmla="val 104662"/>
              <a:gd name="adj3" fmla="val 34616"/>
              <a:gd name="adj4" fmla="val 133884"/>
              <a:gd name="adj5" fmla="val -126038"/>
              <a:gd name="adj6" fmla="val 155815"/>
            </a:avLst>
          </a:prstGeom>
          <a:solidFill>
            <a:schemeClr val="accent1"/>
          </a:solidFill>
          <a:ln w="28575">
            <a:solidFill>
              <a:srgbClr val="FF0000"/>
            </a:solidFill>
            <a:miter lim="800000"/>
            <a:headEnd type="triangle" w="med" len="med"/>
          </a:ln>
        </p:spPr>
        <p:txBody>
          <a:bodyPr/>
          <a:lstStyle/>
          <a:p>
            <a:pPr algn="ctr"/>
            <a:r>
              <a:rPr lang="zh-CN" altLang="en-US" sz="2000" dirty="0"/>
              <a:t>负债</a:t>
            </a:r>
            <a:endParaRPr lang="en-US" altLang="zh-CN" sz="2000" dirty="0"/>
          </a:p>
        </p:txBody>
      </p:sp>
      <p:sp>
        <p:nvSpPr>
          <p:cNvPr id="50" name="AutoShape 194"/>
          <p:cNvSpPr/>
          <p:nvPr/>
        </p:nvSpPr>
        <p:spPr bwMode="auto">
          <a:xfrm>
            <a:off x="4139508" y="4979843"/>
            <a:ext cx="1635125" cy="546100"/>
          </a:xfrm>
          <a:prstGeom prst="borderCallout2">
            <a:avLst>
              <a:gd name="adj1" fmla="val 34616"/>
              <a:gd name="adj2" fmla="val 104662"/>
              <a:gd name="adj3" fmla="val 34616"/>
              <a:gd name="adj4" fmla="val 133884"/>
              <a:gd name="adj5" fmla="val -132106"/>
              <a:gd name="adj6" fmla="val 138116"/>
            </a:avLst>
          </a:prstGeom>
          <a:solidFill>
            <a:schemeClr val="accent1"/>
          </a:solidFill>
          <a:ln w="28575">
            <a:solidFill>
              <a:srgbClr val="FF0000"/>
            </a:solidFill>
            <a:miter lim="800000"/>
            <a:headEnd type="triangle" w="med" len="med"/>
          </a:ln>
        </p:spPr>
        <p:txBody>
          <a:bodyPr/>
          <a:lstStyle/>
          <a:p>
            <a:r>
              <a:rPr lang="zh-CN" altLang="en-US" sz="2000"/>
              <a:t>所有者权益</a:t>
            </a:r>
            <a:endParaRPr lang="en-US" altLang="zh-CN" sz="2000"/>
          </a:p>
        </p:txBody>
      </p:sp>
      <p:grpSp>
        <p:nvGrpSpPr>
          <p:cNvPr id="51" name="Group 205"/>
          <p:cNvGrpSpPr/>
          <p:nvPr/>
        </p:nvGrpSpPr>
        <p:grpSpPr bwMode="auto">
          <a:xfrm>
            <a:off x="2771083" y="3395518"/>
            <a:ext cx="2586038" cy="146050"/>
            <a:chOff x="3061" y="3430"/>
            <a:chExt cx="1629" cy="92"/>
          </a:xfrm>
        </p:grpSpPr>
        <p:sp>
          <p:nvSpPr>
            <p:cNvPr id="34829" name="Rectangle 175"/>
            <p:cNvSpPr>
              <a:spLocks noChangeArrowheads="1"/>
            </p:cNvSpPr>
            <p:nvPr/>
          </p:nvSpPr>
          <p:spPr bwMode="auto">
            <a:xfrm>
              <a:off x="4195" y="3430"/>
              <a:ext cx="495" cy="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/>
            <a:p>
              <a:r>
                <a:rPr kumimoji="1" lang="en-US" altLang="zh-CN" sz="1600">
                  <a:latin typeface="Tahoma" panose="020B0604030504040204" charset="0"/>
                </a:rPr>
                <a:t>4000</a:t>
              </a:r>
              <a:endParaRPr kumimoji="1" lang="en-US" altLang="zh-CN" sz="1600">
                <a:latin typeface="Tahoma" panose="020B0604030504040204" charset="0"/>
              </a:endParaRPr>
            </a:p>
          </p:txBody>
        </p:sp>
        <p:sp>
          <p:nvSpPr>
            <p:cNvPr id="34830" name="Rectangle 183"/>
            <p:cNvSpPr>
              <a:spLocks noChangeArrowheads="1"/>
            </p:cNvSpPr>
            <p:nvPr/>
          </p:nvSpPr>
          <p:spPr bwMode="auto">
            <a:xfrm>
              <a:off x="3061" y="3430"/>
              <a:ext cx="495" cy="92"/>
            </a:xfrm>
            <a:prstGeom prst="rect">
              <a:avLst/>
            </a:prstGeom>
            <a:solidFill>
              <a:srgbClr val="FF9966"/>
            </a:solidFill>
            <a:ln>
              <a:noFill/>
            </a:ln>
          </p:spPr>
          <p:txBody>
            <a:bodyPr wrap="none" anchor="ctr"/>
            <a:lstStyle/>
            <a:p>
              <a:r>
                <a:rPr kumimoji="1" lang="en-US" altLang="zh-CN" sz="1600">
                  <a:latin typeface="Tahoma" panose="020B0604030504040204" charset="0"/>
                </a:rPr>
                <a:t>4000</a:t>
              </a:r>
              <a:endParaRPr kumimoji="1" lang="en-US" altLang="zh-CN" sz="1600">
                <a:latin typeface="Tahoma" panose="020B0604030504040204" charset="0"/>
              </a:endParaRPr>
            </a:p>
          </p:txBody>
        </p:sp>
        <p:sp>
          <p:nvSpPr>
            <p:cNvPr id="34831" name="Line 188"/>
            <p:cNvSpPr>
              <a:spLocks noChangeShapeType="1"/>
            </p:cNvSpPr>
            <p:nvPr/>
          </p:nvSpPr>
          <p:spPr bwMode="auto">
            <a:xfrm flipH="1">
              <a:off x="3560" y="3475"/>
              <a:ext cx="635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5" name="Rectangle 192"/>
          <p:cNvSpPr>
            <a:spLocks noChangeArrowheads="1"/>
          </p:cNvSpPr>
          <p:nvPr/>
        </p:nvSpPr>
        <p:spPr bwMode="auto">
          <a:xfrm>
            <a:off x="5868296" y="3466956"/>
            <a:ext cx="785812" cy="146050"/>
          </a:xfrm>
          <a:prstGeom prst="rect">
            <a:avLst/>
          </a:prstGeom>
          <a:solidFill>
            <a:srgbClr val="FF9966"/>
          </a:solidFill>
          <a:ln>
            <a:noFill/>
          </a:ln>
        </p:spPr>
        <p:txBody>
          <a:bodyPr wrap="none" anchor="ctr"/>
          <a:lstStyle/>
          <a:p>
            <a:r>
              <a:rPr kumimoji="1" lang="en-US" altLang="zh-CN" sz="1600">
                <a:latin typeface="Tahoma" panose="020B0604030504040204" charset="0"/>
              </a:rPr>
              <a:t>10000</a:t>
            </a:r>
            <a:endParaRPr kumimoji="1" lang="en-US" altLang="zh-CN" sz="1600">
              <a:latin typeface="Tahoma" panose="020B060403050404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32588" y="4510400"/>
            <a:ext cx="2267809" cy="69397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/>
              <a:t>借：留存收益  </a:t>
            </a:r>
            <a:r>
              <a:rPr kumimoji="1" lang="en-US" altLang="zh-CN" sz="1400" dirty="0"/>
              <a:t>4000</a:t>
            </a:r>
            <a:endParaRPr kumimoji="1" lang="en-US" altLang="zh-CN" sz="1400" dirty="0"/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  贷：应付股利     </a:t>
            </a:r>
            <a:r>
              <a:rPr kumimoji="1" lang="en-US" altLang="zh-CN" sz="1400" dirty="0"/>
              <a:t>4000</a:t>
            </a:r>
            <a:endParaRPr kumimoji="1" lang="zh-CN" altLang="en-US" sz="1400" dirty="0"/>
          </a:p>
        </p:txBody>
      </p:sp>
      <p:sp>
        <p:nvSpPr>
          <p:cNvPr id="3" name="文本框 2"/>
          <p:cNvSpPr txBox="1"/>
          <p:nvPr/>
        </p:nvSpPr>
        <p:spPr>
          <a:xfrm>
            <a:off x="6711754" y="5348969"/>
            <a:ext cx="2267809" cy="101713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/>
              <a:t>假如用现金支付股利</a:t>
            </a:r>
            <a:endParaRPr kumimoji="1" lang="en-US" altLang="zh-CN" sz="1400" dirty="0"/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借：应付股利  </a:t>
            </a:r>
            <a:r>
              <a:rPr kumimoji="1" lang="en-US" altLang="zh-CN" sz="1400" dirty="0"/>
              <a:t>4000</a:t>
            </a:r>
            <a:endParaRPr kumimoji="1" lang="en-US" altLang="zh-CN" sz="1400" dirty="0"/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  贷：库存现金     </a:t>
            </a:r>
            <a:r>
              <a:rPr kumimoji="1" lang="en-US" altLang="zh-CN" sz="1400" dirty="0"/>
              <a:t>4000</a:t>
            </a:r>
            <a:endParaRPr kumimoji="1"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9" grpId="0" animBg="1"/>
      <p:bldP spid="48" grpId="0" animBg="1"/>
      <p:bldP spid="49" grpId="0" animBg="1"/>
      <p:bldP spid="50" grpId="0" animBg="1"/>
      <p:bldP spid="55" grpId="0" animBg="1"/>
      <p:bldP spid="2" grpId="0" animBg="1"/>
      <p:bldP spid="3" grpId="0" animBg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E9F4980A-7586-AD46-BBB6-0B65A69BD95E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863600" y="1341438"/>
            <a:ext cx="7380288" cy="9128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4000" baseline="-25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复式记账的记账规律</a:t>
            </a:r>
            <a:endParaRPr lang="en-US" altLang="zh-CN" sz="4000" baseline="-25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>
              <a:defRPr/>
            </a:pPr>
            <a:endParaRPr lang="en-US" altLang="zh-CN" sz="4000" baseline="-25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6653" name="Rectangle 29"/>
          <p:cNvSpPr>
            <a:spLocks noChangeArrowheads="1"/>
          </p:cNvSpPr>
          <p:nvPr/>
        </p:nvSpPr>
        <p:spPr bwMode="auto">
          <a:xfrm>
            <a:off x="971550" y="2708275"/>
            <a:ext cx="7127875" cy="711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4000">
                <a:effectLst>
                  <a:outerShdw blurRad="38100" dist="38100" dir="2700000" algn="tl">
                    <a:srgbClr val="FFFFFF"/>
                  </a:outerShdw>
                </a:effectLst>
              </a:rPr>
              <a:t>有借必有贷，借贷必相等！</a:t>
            </a:r>
            <a:endParaRPr lang="zh-CN" altLang="en-US" sz="4000" baseline="-2500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6657" name="Rectangle 33"/>
          <p:cNvSpPr>
            <a:spLocks noChangeArrowheads="1"/>
          </p:cNvSpPr>
          <p:nvPr/>
        </p:nvSpPr>
        <p:spPr bwMode="auto">
          <a:xfrm>
            <a:off x="828676" y="3894138"/>
            <a:ext cx="7415212" cy="5232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square">
            <a:spAutoFit/>
          </a:bodyPr>
          <a:lstStyle/>
          <a:p>
            <a:r>
              <a:rPr lang="el-GR" altLang="zh-CN" sz="2800" b="0" dirty="0"/>
              <a:t>Σ</a:t>
            </a:r>
            <a:r>
              <a:rPr lang="zh-CN" altLang="en-US" sz="2800" b="0" dirty="0"/>
              <a:t>所有账户借方发生额</a:t>
            </a:r>
            <a:r>
              <a:rPr lang="en-US" altLang="zh-CN" sz="2800" b="0" dirty="0"/>
              <a:t>=</a:t>
            </a:r>
            <a:r>
              <a:rPr lang="el-GR" altLang="zh-CN" sz="2800" b="0" dirty="0"/>
              <a:t>Σ</a:t>
            </a:r>
            <a:r>
              <a:rPr lang="zh-CN" altLang="en-US" sz="2800" b="0" dirty="0"/>
              <a:t>所有账户贷方发生额</a:t>
            </a:r>
            <a:endParaRPr lang="el-GR" altLang="zh-CN" sz="2800" b="0" dirty="0"/>
          </a:p>
        </p:txBody>
      </p:sp>
      <p:sp>
        <p:nvSpPr>
          <p:cNvPr id="26658" name="Rectangle 34"/>
          <p:cNvSpPr>
            <a:spLocks noChangeArrowheads="1"/>
          </p:cNvSpPr>
          <p:nvPr/>
        </p:nvSpPr>
        <p:spPr bwMode="auto">
          <a:xfrm>
            <a:off x="828676" y="5084763"/>
            <a:ext cx="7415212" cy="5232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square">
            <a:spAutoFit/>
          </a:bodyPr>
          <a:lstStyle/>
          <a:p>
            <a:r>
              <a:rPr lang="el-GR" altLang="zh-CN" sz="2800" b="0" dirty="0"/>
              <a:t>Σ</a:t>
            </a:r>
            <a:r>
              <a:rPr lang="zh-CN" altLang="en-US" sz="2800" b="0" dirty="0"/>
              <a:t>所有账户借方余额</a:t>
            </a:r>
            <a:r>
              <a:rPr lang="en-US" altLang="zh-CN" sz="2800" b="0" dirty="0"/>
              <a:t>=</a:t>
            </a:r>
            <a:r>
              <a:rPr lang="el-GR" altLang="zh-CN" sz="2800" b="0" dirty="0"/>
              <a:t>Σ</a:t>
            </a:r>
            <a:r>
              <a:rPr lang="zh-CN" altLang="en-US" sz="2800" b="0" dirty="0"/>
              <a:t>所有账户贷方余额</a:t>
            </a:r>
            <a:endParaRPr lang="el-GR" altLang="zh-CN" sz="2800" b="0" dirty="0"/>
          </a:p>
        </p:txBody>
      </p:sp>
      <p:sp>
        <p:nvSpPr>
          <p:cNvPr id="10" name="Rectangle 26"/>
          <p:cNvSpPr>
            <a:spLocks noChangeArrowheads="1"/>
          </p:cNvSpPr>
          <p:nvPr/>
        </p:nvSpPr>
        <p:spPr bwMode="auto">
          <a:xfrm>
            <a:off x="855663" y="188913"/>
            <a:ext cx="2775494" cy="523220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zh-CN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复式记账系统</a:t>
            </a:r>
            <a:endParaRPr lang="en-US" altLang="zh-CN" sz="2800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2" name="Rectangle 27"/>
          <p:cNvSpPr>
            <a:spLocks noChangeArrowheads="1"/>
          </p:cNvSpPr>
          <p:nvPr/>
        </p:nvSpPr>
        <p:spPr bwMode="auto">
          <a:xfrm>
            <a:off x="684213" y="765175"/>
            <a:ext cx="7127875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zh-CN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.4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复式记账法</a:t>
            </a:r>
            <a:endParaRPr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0"/>
                                        <p:tgtEl>
                                          <p:spTgt spid="26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0"/>
                                        <p:tgtEl>
                                          <p:spTgt spid="26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0"/>
                                        <p:tgtEl>
                                          <p:spTgt spid="26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 animBg="1"/>
      <p:bldP spid="26653" grpId="0" animBg="1"/>
      <p:bldP spid="26657" grpId="0" animBg="1"/>
      <p:bldP spid="2665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1BFD2D1F-97CB-3D44-A8F5-39856A907F71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10" name="Rectangle 26"/>
          <p:cNvSpPr>
            <a:spLocks noChangeArrowheads="1"/>
          </p:cNvSpPr>
          <p:nvPr/>
        </p:nvSpPr>
        <p:spPr bwMode="auto">
          <a:xfrm>
            <a:off x="855663" y="188913"/>
            <a:ext cx="2775494" cy="523220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zh-CN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复式记账系统</a:t>
            </a:r>
            <a:endParaRPr lang="en-US" altLang="zh-CN" sz="2800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2" name="Rectangle 27"/>
          <p:cNvSpPr>
            <a:spLocks noChangeArrowheads="1"/>
          </p:cNvSpPr>
          <p:nvPr/>
        </p:nvSpPr>
        <p:spPr bwMode="auto">
          <a:xfrm>
            <a:off x="684213" y="765175"/>
            <a:ext cx="7127875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zh-CN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.4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复式记账法</a:t>
            </a:r>
            <a:endParaRPr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graphicFrame>
        <p:nvGraphicFramePr>
          <p:cNvPr id="9" name="Group 487"/>
          <p:cNvGraphicFramePr>
            <a:graphicFrameLocks noGrp="1"/>
          </p:cNvGraphicFramePr>
          <p:nvPr/>
        </p:nvGraphicFramePr>
        <p:xfrm>
          <a:off x="539750" y="1773238"/>
          <a:ext cx="8135938" cy="4395789"/>
        </p:xfrm>
        <a:graphic>
          <a:graphicData uri="http://schemas.openxmlformats.org/drawingml/2006/table">
            <a:tbl>
              <a:tblPr/>
              <a:tblGrid>
                <a:gridCol w="2854325"/>
                <a:gridCol w="863600"/>
                <a:gridCol w="862013"/>
                <a:gridCol w="1041400"/>
                <a:gridCol w="1039812"/>
                <a:gridCol w="738188"/>
                <a:gridCol w="736600"/>
              </a:tblGrid>
              <a:tr h="457176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试算平衡表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62054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科目名称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期初余额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本期发生额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期末余额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</a:tr>
              <a:tr h="365736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Dr.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Cr.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Dr.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Cr.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Dr.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Cr.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现金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应收账款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存货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。。。。。。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61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61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042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合计数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6E39276-4B95-B34D-9985-FCCA02AEBB44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11435" name="Rectangle 171"/>
          <p:cNvSpPr>
            <a:spLocks noChangeArrowheads="1"/>
          </p:cNvSpPr>
          <p:nvPr/>
        </p:nvSpPr>
        <p:spPr bwMode="auto">
          <a:xfrm>
            <a:off x="468313" y="188913"/>
            <a:ext cx="5240337" cy="523875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342900" indent="-342900" algn="l">
              <a:defRPr/>
            </a:pPr>
            <a:r>
              <a:rPr lang="zh-CN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复式记账系统</a:t>
            </a:r>
            <a:endParaRPr lang="en-US" altLang="zh-CN" sz="2800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1436" name="Rectangle 172"/>
          <p:cNvSpPr>
            <a:spLocks noChangeArrowheads="1"/>
          </p:cNvSpPr>
          <p:nvPr/>
        </p:nvSpPr>
        <p:spPr bwMode="auto">
          <a:xfrm>
            <a:off x="684213" y="765175"/>
            <a:ext cx="7127875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zh-CN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.5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会计核算过程</a:t>
            </a:r>
            <a:endParaRPr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1437" name="AutoShape 173"/>
          <p:cNvSpPr>
            <a:spLocks noChangeArrowheads="1"/>
          </p:cNvSpPr>
          <p:nvPr/>
        </p:nvSpPr>
        <p:spPr bwMode="auto">
          <a:xfrm>
            <a:off x="1042988" y="2133600"/>
            <a:ext cx="1655762" cy="3529013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anchor="ctr"/>
          <a:lstStyle/>
          <a:p>
            <a:r>
              <a:rPr lang="zh-CN" altLang="en-US" sz="1800">
                <a:solidFill>
                  <a:schemeClr val="tx1"/>
                </a:solidFill>
              </a:rPr>
              <a:t>原始凭证</a:t>
            </a:r>
            <a:endParaRPr lang="en-US" altLang="zh-CN" sz="1800">
              <a:solidFill>
                <a:schemeClr val="tx1"/>
              </a:solidFill>
            </a:endParaRPr>
          </a:p>
          <a:p>
            <a:endParaRPr lang="en-US" altLang="zh-CN" sz="1800">
              <a:solidFill>
                <a:schemeClr val="tx1"/>
              </a:solidFill>
            </a:endParaRPr>
          </a:p>
          <a:p>
            <a:r>
              <a:rPr lang="zh-CN" altLang="en-US" sz="1800" b="0">
                <a:solidFill>
                  <a:schemeClr val="tx1"/>
                </a:solidFill>
              </a:rPr>
              <a:t>证明业务确实发生的证据</a:t>
            </a:r>
            <a:endParaRPr lang="en-US" altLang="zh-CN" sz="1800" b="0">
              <a:solidFill>
                <a:schemeClr val="tx1"/>
              </a:solidFill>
            </a:endParaRPr>
          </a:p>
        </p:txBody>
      </p:sp>
      <p:sp>
        <p:nvSpPr>
          <p:cNvPr id="11438" name="AutoShape 174"/>
          <p:cNvSpPr>
            <a:spLocks noChangeArrowheads="1"/>
          </p:cNvSpPr>
          <p:nvPr/>
        </p:nvSpPr>
        <p:spPr bwMode="auto">
          <a:xfrm>
            <a:off x="4716463" y="1628775"/>
            <a:ext cx="2506662" cy="116205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28575">
            <a:solidFill>
              <a:srgbClr val="339966"/>
            </a:solidFill>
            <a:round/>
          </a:ln>
          <a:effectLst/>
        </p:spPr>
        <p:txBody>
          <a:bodyPr anchor="ctr"/>
          <a:lstStyle/>
          <a:p>
            <a:pPr marL="342900" indent="-342900">
              <a:defRPr/>
            </a:pPr>
            <a:r>
              <a:rPr lang="zh-CN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发票</a:t>
            </a:r>
            <a:endParaRPr lang="en-US" altLang="zh-CN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1439" name="AutoShape 175"/>
          <p:cNvSpPr>
            <a:spLocks noChangeArrowheads="1"/>
          </p:cNvSpPr>
          <p:nvPr/>
        </p:nvSpPr>
        <p:spPr bwMode="auto">
          <a:xfrm>
            <a:off x="4716463" y="2997200"/>
            <a:ext cx="2506662" cy="116205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28575">
            <a:solidFill>
              <a:srgbClr val="339966"/>
            </a:solidFill>
            <a:round/>
          </a:ln>
          <a:effectLst/>
        </p:spPr>
        <p:txBody>
          <a:bodyPr anchor="ctr"/>
          <a:lstStyle/>
          <a:p>
            <a:pPr marL="342900" indent="-342900">
              <a:defRPr/>
            </a:pPr>
            <a:r>
              <a:rPr lang="zh-CN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银行对账单</a:t>
            </a:r>
            <a:endParaRPr lang="en-US" altLang="zh-CN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1441" name="AutoShape 177"/>
          <p:cNvSpPr/>
          <p:nvPr/>
        </p:nvSpPr>
        <p:spPr bwMode="auto">
          <a:xfrm>
            <a:off x="3348038" y="2205038"/>
            <a:ext cx="719137" cy="3671887"/>
          </a:xfrm>
          <a:prstGeom prst="leftBrace">
            <a:avLst>
              <a:gd name="adj1" fmla="val 42550"/>
              <a:gd name="adj2" fmla="val 50000"/>
            </a:avLst>
          </a:prstGeom>
          <a:noFill/>
          <a:ln w="28575">
            <a:solidFill>
              <a:srgbClr val="FF0000"/>
            </a:solidFill>
            <a:rou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Group 182"/>
          <p:cNvGrpSpPr/>
          <p:nvPr/>
        </p:nvGrpSpPr>
        <p:grpSpPr bwMode="auto">
          <a:xfrm>
            <a:off x="4500563" y="4508500"/>
            <a:ext cx="2663825" cy="1430338"/>
            <a:chOff x="2835" y="2840"/>
            <a:chExt cx="1678" cy="901"/>
          </a:xfrm>
        </p:grpSpPr>
        <p:sp>
          <p:nvSpPr>
            <p:cNvPr id="11442" name="Rectangle 178"/>
            <p:cNvSpPr>
              <a:spLocks noChangeArrowheads="1"/>
            </p:cNvSpPr>
            <p:nvPr/>
          </p:nvSpPr>
          <p:spPr bwMode="auto">
            <a:xfrm>
              <a:off x="3016" y="2840"/>
              <a:ext cx="1497" cy="590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43" name="Rectangle 179"/>
            <p:cNvSpPr>
              <a:spLocks noChangeArrowheads="1"/>
            </p:cNvSpPr>
            <p:nvPr/>
          </p:nvSpPr>
          <p:spPr bwMode="auto">
            <a:xfrm>
              <a:off x="2925" y="3022"/>
              <a:ext cx="1497" cy="590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44" name="Rectangle 180"/>
            <p:cNvSpPr>
              <a:spLocks noChangeArrowheads="1"/>
            </p:cNvSpPr>
            <p:nvPr/>
          </p:nvSpPr>
          <p:spPr bwMode="auto">
            <a:xfrm>
              <a:off x="2835" y="3203"/>
              <a:ext cx="1264" cy="538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</a:ln>
            <a:effectLst/>
          </p:spPr>
          <p:txBody>
            <a:bodyPr anchor="ctr"/>
            <a:lstStyle/>
            <a:p>
              <a:pPr marL="342900" indent="-342900">
                <a:defRPr/>
              </a:pPr>
              <a:r>
                <a:rPr lang="zh-CN" altLang="en-US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收据</a:t>
              </a:r>
              <a:endPara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3" name="AutoShape 175"/>
          <p:cNvSpPr>
            <a:spLocks noChangeArrowheads="1"/>
          </p:cNvSpPr>
          <p:nvPr/>
        </p:nvSpPr>
        <p:spPr bwMode="auto">
          <a:xfrm>
            <a:off x="4859338" y="3213100"/>
            <a:ext cx="2506662" cy="116205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28575">
            <a:solidFill>
              <a:srgbClr val="339966"/>
            </a:solidFill>
            <a:round/>
          </a:ln>
          <a:effectLst/>
        </p:spPr>
        <p:txBody>
          <a:bodyPr anchor="ctr"/>
          <a:lstStyle/>
          <a:p>
            <a:pPr marL="342900" indent="-342900">
              <a:defRPr/>
            </a:pPr>
            <a:r>
              <a:rPr lang="zh-CN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银行账单</a:t>
            </a:r>
            <a:endParaRPr lang="en-US" altLang="zh-CN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2000"/>
                                        <p:tgtEl>
                                          <p:spTgt spid="1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37" grpId="0" animBg="1"/>
      <p:bldP spid="11438" grpId="0" animBg="1"/>
      <p:bldP spid="11439" grpId="0" animBg="1"/>
      <p:bldP spid="11441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D12349CD-356B-9C46-A498-86D518A2E13C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graphicFrame>
        <p:nvGraphicFramePr>
          <p:cNvPr id="50178" name="Object 2"/>
          <p:cNvGraphicFramePr/>
          <p:nvPr/>
        </p:nvGraphicFramePr>
        <p:xfrm>
          <a:off x="398463" y="2670175"/>
          <a:ext cx="8440737" cy="342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工作表" r:id="rId1" imgW="4057650" imgH="1790700" progId="Excel.Sheet.8">
                  <p:embed/>
                </p:oleObj>
              </mc:Choice>
              <mc:Fallback>
                <p:oleObj name="工作表" r:id="rId1" imgW="4057650" imgH="1790700" progId="Excel.Sheet.8">
                  <p:embed/>
                  <p:pic>
                    <p:nvPicPr>
                      <p:cNvPr id="0" name="图片 1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2670175"/>
                        <a:ext cx="8440737" cy="34226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790015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468313" y="1628775"/>
            <a:ext cx="6869112" cy="519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CN" altLang="en-US" sz="2800">
                <a:solidFill>
                  <a:schemeClr val="tx1"/>
                </a:solidFill>
              </a:rPr>
              <a:t>一个典型日记账的例子</a:t>
            </a:r>
            <a:r>
              <a:rPr lang="en-US" altLang="zh-CN" sz="2800">
                <a:solidFill>
                  <a:schemeClr val="tx1"/>
                </a:solidFill>
              </a:rPr>
              <a:t>:</a:t>
            </a:r>
            <a:endParaRPr lang="en-US" altLang="zh-CN" sz="2800">
              <a:solidFill>
                <a:schemeClr val="tx1"/>
              </a:solidFill>
            </a:endParaRPr>
          </a:p>
        </p:txBody>
      </p:sp>
      <p:graphicFrame>
        <p:nvGraphicFramePr>
          <p:cNvPr id="50180" name="Group 4"/>
          <p:cNvGraphicFramePr>
            <a:graphicFrameLocks noGrp="1"/>
          </p:cNvGraphicFramePr>
          <p:nvPr/>
        </p:nvGraphicFramePr>
        <p:xfrm>
          <a:off x="395288" y="4149725"/>
          <a:ext cx="8280400" cy="615950"/>
        </p:xfrm>
        <a:graphic>
          <a:graphicData uri="http://schemas.openxmlformats.org/drawingml/2006/table">
            <a:tbl>
              <a:tblPr/>
              <a:tblGrid>
                <a:gridCol w="720725"/>
                <a:gridCol w="431800"/>
                <a:gridCol w="1255712"/>
                <a:gridCol w="2776538"/>
                <a:gridCol w="936625"/>
                <a:gridCol w="1150937"/>
                <a:gridCol w="1008063"/>
              </a:tblGrid>
              <a:tr h="3079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Jan.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0000" marR="90000" marT="46834" marB="46834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0000" marR="90000" marT="46834" marB="46834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Cash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0000" marR="90000" marT="46834" marB="46834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0000" marR="90000" marT="46834" marB="46834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0000" marR="90000" marT="46834" marB="46834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   20,000 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0000" marR="90000" marT="46834" marB="46834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0000" marR="90000" marT="46834" marB="46834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0000" marR="90000" marT="46834" marB="46834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0000" marR="90000" marT="46834" marB="46834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0000" marR="90000" marT="46834" marB="46834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Contributed Capital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0000" marR="90000" marT="46834" marB="46834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0000" marR="90000" marT="46834" marB="46834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0000" marR="90000" marT="46834" marB="46834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   20,000 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0000" marR="90000" marT="46834" marB="46834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213" name="AutoShape 37"/>
          <p:cNvSpPr>
            <a:spLocks noChangeArrowheads="1"/>
          </p:cNvSpPr>
          <p:nvPr/>
        </p:nvSpPr>
        <p:spPr bwMode="auto">
          <a:xfrm>
            <a:off x="1835150" y="5157788"/>
            <a:ext cx="3960813" cy="792162"/>
          </a:xfrm>
          <a:prstGeom prst="wedgeRoundRectCallout">
            <a:avLst>
              <a:gd name="adj1" fmla="val -31162"/>
              <a:gd name="adj2" fmla="val -11432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/>
          <a:p>
            <a:r>
              <a:rPr lang="zh-CN" altLang="en-US" sz="2000">
                <a:solidFill>
                  <a:schemeClr val="tx1"/>
                </a:solidFill>
              </a:rPr>
              <a:t>会计分录 或</a:t>
            </a:r>
            <a:endParaRPr lang="en-US" altLang="zh-CN" sz="2000">
              <a:solidFill>
                <a:schemeClr val="tx1"/>
              </a:solidFill>
            </a:endParaRPr>
          </a:p>
          <a:p>
            <a:r>
              <a:rPr lang="zh-CN" altLang="en-US" sz="2000">
                <a:solidFill>
                  <a:srgbClr val="FF0000"/>
                </a:solidFill>
              </a:rPr>
              <a:t>日记账分录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50214" name="Rectangle 38"/>
          <p:cNvSpPr>
            <a:spLocks noChangeArrowheads="1"/>
          </p:cNvSpPr>
          <p:nvPr/>
        </p:nvSpPr>
        <p:spPr bwMode="auto">
          <a:xfrm>
            <a:off x="777875" y="173038"/>
            <a:ext cx="2775494" cy="523220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zh-CN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复式记账系统</a:t>
            </a:r>
            <a:endParaRPr lang="en-US" altLang="zh-CN" sz="2800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0216" name="Rectangle 40"/>
          <p:cNvSpPr>
            <a:spLocks noChangeArrowheads="1"/>
          </p:cNvSpPr>
          <p:nvPr/>
        </p:nvSpPr>
        <p:spPr bwMode="auto">
          <a:xfrm>
            <a:off x="4187825" y="188913"/>
            <a:ext cx="184150" cy="523875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342900" indent="-342900">
              <a:defRPr/>
            </a:pPr>
            <a:endParaRPr lang="en-US" altLang="zh-CN" sz="28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217" name="Rectangle 41"/>
          <p:cNvSpPr>
            <a:spLocks noChangeArrowheads="1"/>
          </p:cNvSpPr>
          <p:nvPr/>
        </p:nvSpPr>
        <p:spPr bwMode="auto">
          <a:xfrm>
            <a:off x="684213" y="836613"/>
            <a:ext cx="7127875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zh-CN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.5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会计核算过程</a:t>
            </a:r>
            <a:endParaRPr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3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autoUpdateAnimBg="0"/>
      <p:bldP spid="50213" grpId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4898A8F1-3D03-444C-903C-D21E9485A5E6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468313" y="1628775"/>
            <a:ext cx="6869112" cy="519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CN" altLang="en-US" sz="2800">
                <a:solidFill>
                  <a:schemeClr val="tx1"/>
                </a:solidFill>
              </a:rPr>
              <a:t>我国的会计分录与记账凭证</a:t>
            </a:r>
            <a:endParaRPr lang="en-US" altLang="zh-CN" sz="2800">
              <a:solidFill>
                <a:schemeClr val="tx1"/>
              </a:solidFill>
            </a:endParaRPr>
          </a:p>
        </p:txBody>
      </p:sp>
      <p:sp>
        <p:nvSpPr>
          <p:cNvPr id="50214" name="Rectangle 38"/>
          <p:cNvSpPr>
            <a:spLocks noChangeArrowheads="1"/>
          </p:cNvSpPr>
          <p:nvPr/>
        </p:nvSpPr>
        <p:spPr bwMode="auto">
          <a:xfrm>
            <a:off x="777875" y="173038"/>
            <a:ext cx="2775494" cy="523220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zh-CN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复式记账系统</a:t>
            </a:r>
            <a:endParaRPr lang="en-US" altLang="zh-CN" sz="2800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0216" name="Rectangle 40"/>
          <p:cNvSpPr>
            <a:spLocks noChangeArrowheads="1"/>
          </p:cNvSpPr>
          <p:nvPr/>
        </p:nvSpPr>
        <p:spPr bwMode="auto">
          <a:xfrm>
            <a:off x="4187825" y="188913"/>
            <a:ext cx="184150" cy="523875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342900" indent="-342900">
              <a:defRPr/>
            </a:pPr>
            <a:endParaRPr lang="en-US" altLang="zh-CN" sz="28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217" name="Rectangle 41"/>
          <p:cNvSpPr>
            <a:spLocks noChangeArrowheads="1"/>
          </p:cNvSpPr>
          <p:nvPr/>
        </p:nvSpPr>
        <p:spPr bwMode="auto">
          <a:xfrm>
            <a:off x="684213" y="836613"/>
            <a:ext cx="7127875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zh-CN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.5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会计核算过程</a:t>
            </a:r>
            <a:endParaRPr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10" name="Picture 42" descr="02j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276475"/>
            <a:ext cx="8496300" cy="4068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04B7937E-EEDD-3F46-AEA4-AC1EC307D7BE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graphicFrame>
        <p:nvGraphicFramePr>
          <p:cNvPr id="13351" name="Object 39"/>
          <p:cNvGraphicFramePr/>
          <p:nvPr/>
        </p:nvGraphicFramePr>
        <p:xfrm>
          <a:off x="2916238" y="1628775"/>
          <a:ext cx="6145212" cy="162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工作表" r:id="rId1" imgW="4636135" imgH="1737360" progId="Excel.Sheet.8">
                  <p:embed/>
                </p:oleObj>
              </mc:Choice>
              <mc:Fallback>
                <p:oleObj name="工作表" r:id="rId1" imgW="4636135" imgH="1737360" progId="Excel.Sheet.8">
                  <p:embed/>
                  <p:pic>
                    <p:nvPicPr>
                      <p:cNvPr id="0" name="图片 1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6530"/>
                      <a:stretch>
                        <a:fillRect/>
                      </a:stretch>
                    </p:blipFill>
                    <p:spPr bwMode="auto">
                      <a:xfrm>
                        <a:off x="2916238" y="1628775"/>
                        <a:ext cx="6145212" cy="1620838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790015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52" name="AutoShape 40"/>
          <p:cNvSpPr>
            <a:spLocks noChangeArrowheads="1"/>
          </p:cNvSpPr>
          <p:nvPr/>
        </p:nvSpPr>
        <p:spPr bwMode="auto">
          <a:xfrm>
            <a:off x="250825" y="1628775"/>
            <a:ext cx="1512888" cy="1584325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r>
              <a:rPr lang="zh-CN" altLang="en-US" sz="1800">
                <a:solidFill>
                  <a:schemeClr val="tx1"/>
                </a:solidFill>
              </a:rPr>
              <a:t>原始凭证</a:t>
            </a:r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13353" name="AutoShape 41"/>
          <p:cNvSpPr>
            <a:spLocks noChangeArrowheads="1"/>
          </p:cNvSpPr>
          <p:nvPr/>
        </p:nvSpPr>
        <p:spPr bwMode="auto">
          <a:xfrm>
            <a:off x="1835150" y="2133600"/>
            <a:ext cx="1008063" cy="863600"/>
          </a:xfrm>
          <a:prstGeom prst="rightArrow">
            <a:avLst>
              <a:gd name="adj1" fmla="val 50000"/>
              <a:gd name="adj2" fmla="val 6581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zh-CN" altLang="en-US" sz="1600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作会计</a:t>
            </a:r>
            <a:endParaRPr lang="en-US" altLang="zh-CN" sz="1600" b="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defRPr/>
            </a:pPr>
            <a:r>
              <a:rPr lang="zh-CN" altLang="en-US" sz="1600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分录</a:t>
            </a:r>
            <a:endParaRPr lang="en-US" altLang="zh-CN" sz="1600" b="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13354" name="Object 42"/>
          <p:cNvGraphicFramePr>
            <a:graphicFrameLocks noChangeAspect="1"/>
          </p:cNvGraphicFramePr>
          <p:nvPr/>
        </p:nvGraphicFramePr>
        <p:xfrm>
          <a:off x="4787900" y="4365625"/>
          <a:ext cx="4076700" cy="202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工作表" r:id="rId3" imgW="2971800" imgH="1334770" progId="Excel.Sheet.8">
                  <p:embed/>
                </p:oleObj>
              </mc:Choice>
              <mc:Fallback>
                <p:oleObj name="工作表" r:id="rId3" imgW="2971800" imgH="1334770" progId="Excel.Sheet.8">
                  <p:embed/>
                  <p:pic>
                    <p:nvPicPr>
                      <p:cNvPr id="0" name="图片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365625"/>
                        <a:ext cx="4076700" cy="2024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55" name="Object 43"/>
          <p:cNvGraphicFramePr>
            <a:graphicFrameLocks noChangeAspect="1"/>
          </p:cNvGraphicFramePr>
          <p:nvPr/>
        </p:nvGraphicFramePr>
        <p:xfrm>
          <a:off x="300038" y="4406900"/>
          <a:ext cx="4200525" cy="210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工作表" r:id="rId5" imgW="2770505" imgH="1334770" progId="Excel.Sheet.8">
                  <p:embed/>
                </p:oleObj>
              </mc:Choice>
              <mc:Fallback>
                <p:oleObj name="工作表" r:id="rId5" imgW="2770505" imgH="1334770" progId="Excel.Sheet.8">
                  <p:embed/>
                  <p:pic>
                    <p:nvPicPr>
                      <p:cNvPr id="0" name="图片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8" y="4406900"/>
                        <a:ext cx="4200525" cy="210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56" name="Freeform 44"/>
          <p:cNvSpPr/>
          <p:nvPr/>
        </p:nvSpPr>
        <p:spPr bwMode="auto">
          <a:xfrm>
            <a:off x="0" y="2636838"/>
            <a:ext cx="7308850" cy="3117850"/>
          </a:xfrm>
          <a:custGeom>
            <a:avLst/>
            <a:gdLst/>
            <a:ahLst/>
            <a:cxnLst>
              <a:cxn ang="0">
                <a:pos x="4604" y="98"/>
              </a:cxn>
              <a:cxn ang="0">
                <a:pos x="4332" y="98"/>
              </a:cxn>
              <a:cxn ang="0">
                <a:pos x="3153" y="687"/>
              </a:cxn>
              <a:cxn ang="0">
                <a:pos x="1293" y="778"/>
              </a:cxn>
              <a:cxn ang="0">
                <a:pos x="204" y="824"/>
              </a:cxn>
              <a:cxn ang="0">
                <a:pos x="159" y="1821"/>
              </a:cxn>
              <a:cxn ang="0">
                <a:pos x="1157" y="1685"/>
              </a:cxn>
            </a:cxnLst>
            <a:rect l="0" t="0" r="r" b="b"/>
            <a:pathLst>
              <a:path w="4604" h="1964">
                <a:moveTo>
                  <a:pt x="4604" y="98"/>
                </a:moveTo>
                <a:cubicBezTo>
                  <a:pt x="4589" y="49"/>
                  <a:pt x="4574" y="0"/>
                  <a:pt x="4332" y="98"/>
                </a:cubicBezTo>
                <a:cubicBezTo>
                  <a:pt x="4090" y="196"/>
                  <a:pt x="3659" y="574"/>
                  <a:pt x="3153" y="687"/>
                </a:cubicBezTo>
                <a:cubicBezTo>
                  <a:pt x="2647" y="800"/>
                  <a:pt x="1784" y="755"/>
                  <a:pt x="1293" y="778"/>
                </a:cubicBezTo>
                <a:cubicBezTo>
                  <a:pt x="802" y="801"/>
                  <a:pt x="393" y="650"/>
                  <a:pt x="204" y="824"/>
                </a:cubicBezTo>
                <a:cubicBezTo>
                  <a:pt x="15" y="998"/>
                  <a:pt x="0" y="1678"/>
                  <a:pt x="159" y="1821"/>
                </a:cubicBezTo>
                <a:cubicBezTo>
                  <a:pt x="318" y="1964"/>
                  <a:pt x="737" y="1824"/>
                  <a:pt x="1157" y="1685"/>
                </a:cubicBezTo>
              </a:path>
            </a:pathLst>
          </a:custGeom>
          <a:noFill/>
          <a:ln w="41275">
            <a:solidFill>
              <a:srgbClr val="FF6600"/>
            </a:solidFill>
            <a:rou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57" name="Freeform 45"/>
          <p:cNvSpPr/>
          <p:nvPr/>
        </p:nvSpPr>
        <p:spPr bwMode="auto">
          <a:xfrm>
            <a:off x="7991475" y="2924175"/>
            <a:ext cx="793750" cy="2089150"/>
          </a:xfrm>
          <a:custGeom>
            <a:avLst/>
            <a:gdLst/>
            <a:ahLst/>
            <a:cxnLst>
              <a:cxn ang="0">
                <a:pos x="69" y="0"/>
              </a:cxn>
              <a:cxn ang="0">
                <a:pos x="23" y="137"/>
              </a:cxn>
              <a:cxn ang="0">
                <a:pos x="205" y="636"/>
              </a:cxn>
              <a:cxn ang="0">
                <a:pos x="477" y="1134"/>
              </a:cxn>
              <a:cxn ang="0">
                <a:pos x="69" y="1316"/>
              </a:cxn>
            </a:cxnLst>
            <a:rect l="0" t="0" r="r" b="b"/>
            <a:pathLst>
              <a:path w="500" h="1316">
                <a:moveTo>
                  <a:pt x="69" y="0"/>
                </a:moveTo>
                <a:cubicBezTo>
                  <a:pt x="34" y="15"/>
                  <a:pt x="0" y="31"/>
                  <a:pt x="23" y="137"/>
                </a:cubicBezTo>
                <a:cubicBezTo>
                  <a:pt x="46" y="243"/>
                  <a:pt x="129" y="470"/>
                  <a:pt x="205" y="636"/>
                </a:cubicBezTo>
                <a:cubicBezTo>
                  <a:pt x="281" y="802"/>
                  <a:pt x="500" y="1021"/>
                  <a:pt x="477" y="1134"/>
                </a:cubicBezTo>
                <a:cubicBezTo>
                  <a:pt x="454" y="1247"/>
                  <a:pt x="261" y="1281"/>
                  <a:pt x="69" y="1316"/>
                </a:cubicBezTo>
              </a:path>
            </a:pathLst>
          </a:custGeom>
          <a:noFill/>
          <a:ln w="41275">
            <a:solidFill>
              <a:srgbClr val="FF6600"/>
            </a:solidFill>
            <a:rou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58" name="Rectangle 46"/>
          <p:cNvSpPr>
            <a:spLocks noChangeArrowheads="1"/>
          </p:cNvSpPr>
          <p:nvPr/>
        </p:nvSpPr>
        <p:spPr bwMode="auto">
          <a:xfrm>
            <a:off x="5940425" y="3644900"/>
            <a:ext cx="1944688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r>
              <a:rPr lang="zh-CN" altLang="en-US" sz="1800">
                <a:solidFill>
                  <a:schemeClr val="tx1"/>
                </a:solidFill>
              </a:rPr>
              <a:t>过账</a:t>
            </a:r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13360" name="Rectangle 48"/>
          <p:cNvSpPr>
            <a:spLocks noChangeArrowheads="1"/>
          </p:cNvSpPr>
          <p:nvPr/>
        </p:nvSpPr>
        <p:spPr bwMode="auto">
          <a:xfrm>
            <a:off x="803275" y="188913"/>
            <a:ext cx="2775494" cy="523220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zh-CN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复式记账系统</a:t>
            </a:r>
            <a:endParaRPr lang="en-US" altLang="zh-CN" sz="2800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3361" name="Rectangle 49"/>
          <p:cNvSpPr>
            <a:spLocks noChangeArrowheads="1"/>
          </p:cNvSpPr>
          <p:nvPr/>
        </p:nvSpPr>
        <p:spPr bwMode="auto">
          <a:xfrm>
            <a:off x="684213" y="765175"/>
            <a:ext cx="7127875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zh-CN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.5 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会计核算过程</a:t>
            </a:r>
            <a:endParaRPr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21488" y="981075"/>
            <a:ext cx="142240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记账凭证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3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3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3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3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52" grpId="0" animBg="1" autoUpdateAnimBg="0"/>
      <p:bldP spid="13353" grpId="0" animBg="1" autoUpdateAnimBg="0"/>
      <p:bldP spid="13358" grpId="0" animBg="1" autoUpdateAnimBg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638A1234-8DF3-5F4D-9514-5759AD971F18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graphicFrame>
        <p:nvGraphicFramePr>
          <p:cNvPr id="14342" name="Object 6"/>
          <p:cNvGraphicFramePr>
            <a:graphicFrameLocks noChangeAspect="1"/>
          </p:cNvGraphicFramePr>
          <p:nvPr/>
        </p:nvGraphicFramePr>
        <p:xfrm>
          <a:off x="439738" y="3176588"/>
          <a:ext cx="2935287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工作表" r:id="rId1" imgW="3044825" imgH="1334770" progId="Excel.Sheet.8">
                  <p:embed/>
                </p:oleObj>
              </mc:Choice>
              <mc:Fallback>
                <p:oleObj name="工作表" r:id="rId1" imgW="3044825" imgH="1334770" progId="Excel.Sheet.8">
                  <p:embed/>
                  <p:pic>
                    <p:nvPicPr>
                      <p:cNvPr id="0" name="图片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738" y="3176588"/>
                        <a:ext cx="2935287" cy="144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3" name="Object 7"/>
          <p:cNvGraphicFramePr>
            <a:graphicFrameLocks noChangeAspect="1"/>
          </p:cNvGraphicFramePr>
          <p:nvPr/>
        </p:nvGraphicFramePr>
        <p:xfrm>
          <a:off x="450850" y="1517650"/>
          <a:ext cx="2919413" cy="136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工作表" r:id="rId3" imgW="2770505" imgH="1334770" progId="Excel.Sheet.8">
                  <p:embed/>
                </p:oleObj>
              </mc:Choice>
              <mc:Fallback>
                <p:oleObj name="工作表" r:id="rId3" imgW="2770505" imgH="1334770" progId="Excel.Sheet.8">
                  <p:embed/>
                  <p:pic>
                    <p:nvPicPr>
                      <p:cNvPr id="0" name="图片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" y="1517650"/>
                        <a:ext cx="2919413" cy="136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8" name="Object 12"/>
          <p:cNvGraphicFramePr>
            <a:graphicFrameLocks noChangeAspect="1"/>
          </p:cNvGraphicFramePr>
          <p:nvPr/>
        </p:nvGraphicFramePr>
        <p:xfrm>
          <a:off x="3579813" y="1495425"/>
          <a:ext cx="5586412" cy="491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工作表" r:id="rId5" imgW="4352290" imgH="3886200" progId="Excel.Sheet.8">
                  <p:embed/>
                </p:oleObj>
              </mc:Choice>
              <mc:Fallback>
                <p:oleObj name="工作表" r:id="rId5" imgW="4352290" imgH="3886200" progId="Excel.Sheet.8">
                  <p:embed/>
                  <p:pic>
                    <p:nvPicPr>
                      <p:cNvPr id="0" name="图片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9813" y="1495425"/>
                        <a:ext cx="5586412" cy="4919663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9" name="Rectangle 13"/>
          <p:cNvSpPr>
            <a:spLocks noChangeArrowheads="1"/>
          </p:cNvSpPr>
          <p:nvPr/>
        </p:nvSpPr>
        <p:spPr bwMode="auto">
          <a:xfrm>
            <a:off x="468313" y="4868863"/>
            <a:ext cx="3024187" cy="15128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r>
              <a:rPr lang="zh-CN" altLang="en-US" sz="2000">
                <a:solidFill>
                  <a:schemeClr val="tx1"/>
                </a:solidFill>
              </a:rPr>
              <a:t>编制财务报表</a:t>
            </a:r>
            <a:endParaRPr lang="en-US" altLang="zh-CN" sz="2000">
              <a:solidFill>
                <a:schemeClr val="tx1"/>
              </a:solidFill>
            </a:endParaRPr>
          </a:p>
        </p:txBody>
      </p:sp>
      <p:sp>
        <p:nvSpPr>
          <p:cNvPr id="14356" name="Rectangle 20"/>
          <p:cNvSpPr>
            <a:spLocks noChangeArrowheads="1"/>
          </p:cNvSpPr>
          <p:nvPr/>
        </p:nvSpPr>
        <p:spPr bwMode="auto">
          <a:xfrm>
            <a:off x="701675" y="188913"/>
            <a:ext cx="2775494" cy="523220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zh-CN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复式记账系统</a:t>
            </a:r>
            <a:endParaRPr lang="en-US" altLang="zh-CN" sz="2800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4357" name="Rectangle 21"/>
          <p:cNvSpPr>
            <a:spLocks noChangeArrowheads="1"/>
          </p:cNvSpPr>
          <p:nvPr/>
        </p:nvSpPr>
        <p:spPr bwMode="auto">
          <a:xfrm>
            <a:off x="684213" y="765175"/>
            <a:ext cx="7127875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zh-CN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.5 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会计核算过程</a:t>
            </a:r>
            <a:endParaRPr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4359" name="Freeform 23"/>
          <p:cNvSpPr/>
          <p:nvPr/>
        </p:nvSpPr>
        <p:spPr bwMode="auto">
          <a:xfrm>
            <a:off x="1763713" y="2276475"/>
            <a:ext cx="6030912" cy="552450"/>
          </a:xfrm>
          <a:custGeom>
            <a:avLst/>
            <a:gdLst/>
            <a:ahLst/>
            <a:cxnLst>
              <a:cxn ang="0">
                <a:pos x="0" y="202"/>
              </a:cxn>
              <a:cxn ang="0">
                <a:pos x="54" y="129"/>
              </a:cxn>
              <a:cxn ang="0">
                <a:pos x="109" y="65"/>
              </a:cxn>
              <a:cxn ang="0">
                <a:pos x="256" y="28"/>
              </a:cxn>
              <a:cxn ang="0">
                <a:pos x="1042" y="74"/>
              </a:cxn>
              <a:cxn ang="0">
                <a:pos x="1216" y="129"/>
              </a:cxn>
              <a:cxn ang="0">
                <a:pos x="1718" y="156"/>
              </a:cxn>
              <a:cxn ang="0">
                <a:pos x="1883" y="184"/>
              </a:cxn>
              <a:cxn ang="0">
                <a:pos x="1938" y="202"/>
              </a:cxn>
              <a:cxn ang="0">
                <a:pos x="1984" y="248"/>
              </a:cxn>
              <a:cxn ang="0">
                <a:pos x="2130" y="275"/>
              </a:cxn>
              <a:cxn ang="0">
                <a:pos x="2441" y="284"/>
              </a:cxn>
              <a:cxn ang="0">
                <a:pos x="2587" y="312"/>
              </a:cxn>
              <a:cxn ang="0">
                <a:pos x="2669" y="339"/>
              </a:cxn>
              <a:cxn ang="0">
                <a:pos x="2697" y="348"/>
              </a:cxn>
              <a:cxn ang="0">
                <a:pos x="3410" y="339"/>
              </a:cxn>
              <a:cxn ang="0">
                <a:pos x="3520" y="293"/>
              </a:cxn>
              <a:cxn ang="0">
                <a:pos x="3785" y="275"/>
              </a:cxn>
            </a:cxnLst>
            <a:rect l="0" t="0" r="r" b="b"/>
            <a:pathLst>
              <a:path w="3799" h="348">
                <a:moveTo>
                  <a:pt x="0" y="202"/>
                </a:moveTo>
                <a:cubicBezTo>
                  <a:pt x="17" y="177"/>
                  <a:pt x="40" y="156"/>
                  <a:pt x="54" y="129"/>
                </a:cubicBezTo>
                <a:cubicBezTo>
                  <a:pt x="72" y="94"/>
                  <a:pt x="69" y="78"/>
                  <a:pt x="109" y="65"/>
                </a:cubicBezTo>
                <a:cubicBezTo>
                  <a:pt x="153" y="0"/>
                  <a:pt x="166" y="20"/>
                  <a:pt x="256" y="28"/>
                </a:cubicBezTo>
                <a:cubicBezTo>
                  <a:pt x="489" y="106"/>
                  <a:pt x="870" y="72"/>
                  <a:pt x="1042" y="74"/>
                </a:cubicBezTo>
                <a:cubicBezTo>
                  <a:pt x="1100" y="93"/>
                  <a:pt x="1158" y="110"/>
                  <a:pt x="1216" y="129"/>
                </a:cubicBezTo>
                <a:cubicBezTo>
                  <a:pt x="1252" y="141"/>
                  <a:pt x="1668" y="154"/>
                  <a:pt x="1718" y="156"/>
                </a:cubicBezTo>
                <a:cubicBezTo>
                  <a:pt x="1787" y="162"/>
                  <a:pt x="1823" y="166"/>
                  <a:pt x="1883" y="184"/>
                </a:cubicBezTo>
                <a:cubicBezTo>
                  <a:pt x="1902" y="189"/>
                  <a:pt x="1938" y="202"/>
                  <a:pt x="1938" y="202"/>
                </a:cubicBezTo>
                <a:cubicBezTo>
                  <a:pt x="1956" y="214"/>
                  <a:pt x="1966" y="236"/>
                  <a:pt x="1984" y="248"/>
                </a:cubicBezTo>
                <a:cubicBezTo>
                  <a:pt x="2019" y="270"/>
                  <a:pt x="2098" y="274"/>
                  <a:pt x="2130" y="275"/>
                </a:cubicBezTo>
                <a:cubicBezTo>
                  <a:pt x="2234" y="280"/>
                  <a:pt x="2337" y="281"/>
                  <a:pt x="2441" y="284"/>
                </a:cubicBezTo>
                <a:cubicBezTo>
                  <a:pt x="2492" y="290"/>
                  <a:pt x="2538" y="299"/>
                  <a:pt x="2587" y="312"/>
                </a:cubicBezTo>
                <a:cubicBezTo>
                  <a:pt x="2596" y="314"/>
                  <a:pt x="2651" y="333"/>
                  <a:pt x="2669" y="339"/>
                </a:cubicBezTo>
                <a:cubicBezTo>
                  <a:pt x="2678" y="342"/>
                  <a:pt x="2697" y="348"/>
                  <a:pt x="2697" y="348"/>
                </a:cubicBezTo>
                <a:cubicBezTo>
                  <a:pt x="2935" y="345"/>
                  <a:pt x="3172" y="345"/>
                  <a:pt x="3410" y="339"/>
                </a:cubicBezTo>
                <a:cubicBezTo>
                  <a:pt x="3451" y="338"/>
                  <a:pt x="3486" y="296"/>
                  <a:pt x="3520" y="293"/>
                </a:cubicBezTo>
                <a:cubicBezTo>
                  <a:pt x="3799" y="266"/>
                  <a:pt x="3715" y="345"/>
                  <a:pt x="3785" y="275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60" name="Freeform 24"/>
          <p:cNvSpPr/>
          <p:nvPr/>
        </p:nvSpPr>
        <p:spPr bwMode="auto">
          <a:xfrm>
            <a:off x="2582863" y="4498975"/>
            <a:ext cx="5546725" cy="6905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4" y="37"/>
              </a:cxn>
              <a:cxn ang="0">
                <a:pos x="46" y="55"/>
              </a:cxn>
              <a:cxn ang="0">
                <a:pos x="64" y="83"/>
              </a:cxn>
              <a:cxn ang="0">
                <a:pos x="147" y="174"/>
              </a:cxn>
              <a:cxn ang="0">
                <a:pos x="458" y="183"/>
              </a:cxn>
              <a:cxn ang="0">
                <a:pos x="659" y="211"/>
              </a:cxn>
              <a:cxn ang="0">
                <a:pos x="887" y="247"/>
              </a:cxn>
              <a:cxn ang="0">
                <a:pos x="2103" y="256"/>
              </a:cxn>
              <a:cxn ang="0">
                <a:pos x="2167" y="275"/>
              </a:cxn>
              <a:cxn ang="0">
                <a:pos x="2213" y="302"/>
              </a:cxn>
              <a:cxn ang="0">
                <a:pos x="2304" y="311"/>
              </a:cxn>
              <a:cxn ang="0">
                <a:pos x="2350" y="320"/>
              </a:cxn>
              <a:cxn ang="0">
                <a:pos x="3246" y="229"/>
              </a:cxn>
              <a:cxn ang="0">
                <a:pos x="3411" y="183"/>
              </a:cxn>
              <a:cxn ang="0">
                <a:pos x="3438" y="156"/>
              </a:cxn>
              <a:cxn ang="0">
                <a:pos x="3475" y="137"/>
              </a:cxn>
            </a:cxnLst>
            <a:rect l="0" t="0" r="r" b="b"/>
            <a:pathLst>
              <a:path w="3494" h="435">
                <a:moveTo>
                  <a:pt x="0" y="0"/>
                </a:moveTo>
                <a:cubicBezTo>
                  <a:pt x="25" y="12"/>
                  <a:pt x="56" y="16"/>
                  <a:pt x="74" y="37"/>
                </a:cubicBezTo>
                <a:cubicBezTo>
                  <a:pt x="81" y="46"/>
                  <a:pt x="48" y="44"/>
                  <a:pt x="46" y="55"/>
                </a:cubicBezTo>
                <a:cubicBezTo>
                  <a:pt x="44" y="66"/>
                  <a:pt x="59" y="73"/>
                  <a:pt x="64" y="83"/>
                </a:cubicBezTo>
                <a:cubicBezTo>
                  <a:pt x="81" y="117"/>
                  <a:pt x="99" y="170"/>
                  <a:pt x="147" y="174"/>
                </a:cubicBezTo>
                <a:cubicBezTo>
                  <a:pt x="250" y="182"/>
                  <a:pt x="354" y="180"/>
                  <a:pt x="458" y="183"/>
                </a:cubicBezTo>
                <a:cubicBezTo>
                  <a:pt x="524" y="196"/>
                  <a:pt x="592" y="202"/>
                  <a:pt x="659" y="211"/>
                </a:cubicBezTo>
                <a:cubicBezTo>
                  <a:pt x="720" y="231"/>
                  <a:pt x="819" y="246"/>
                  <a:pt x="887" y="247"/>
                </a:cubicBezTo>
                <a:cubicBezTo>
                  <a:pt x="1292" y="253"/>
                  <a:pt x="1698" y="253"/>
                  <a:pt x="2103" y="256"/>
                </a:cubicBezTo>
                <a:cubicBezTo>
                  <a:pt x="2116" y="259"/>
                  <a:pt x="2153" y="267"/>
                  <a:pt x="2167" y="275"/>
                </a:cubicBezTo>
                <a:cubicBezTo>
                  <a:pt x="2199" y="295"/>
                  <a:pt x="2171" y="296"/>
                  <a:pt x="2213" y="302"/>
                </a:cubicBezTo>
                <a:cubicBezTo>
                  <a:pt x="2243" y="307"/>
                  <a:pt x="2274" y="307"/>
                  <a:pt x="2304" y="311"/>
                </a:cubicBezTo>
                <a:cubicBezTo>
                  <a:pt x="2319" y="313"/>
                  <a:pt x="2335" y="317"/>
                  <a:pt x="2350" y="320"/>
                </a:cubicBezTo>
                <a:cubicBezTo>
                  <a:pt x="3078" y="311"/>
                  <a:pt x="2937" y="435"/>
                  <a:pt x="3246" y="229"/>
                </a:cubicBezTo>
                <a:cubicBezTo>
                  <a:pt x="3218" y="142"/>
                  <a:pt x="3234" y="223"/>
                  <a:pt x="3411" y="183"/>
                </a:cubicBezTo>
                <a:cubicBezTo>
                  <a:pt x="3423" y="180"/>
                  <a:pt x="3427" y="163"/>
                  <a:pt x="3438" y="156"/>
                </a:cubicBezTo>
                <a:cubicBezTo>
                  <a:pt x="3494" y="119"/>
                  <a:pt x="3449" y="166"/>
                  <a:pt x="3475" y="137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20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20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87043591-A7FC-114C-9B77-CB5F928A4CCB}" type="slidenum">
              <a:rPr lang="en-US" altLang="zh-CN" sz="1400" b="0">
                <a:solidFill>
                  <a:srgbClr val="006699"/>
                </a:solidFill>
              </a:rPr>
            </a:fld>
            <a:endParaRPr lang="en-US" altLang="zh-CN" sz="1400" b="0">
              <a:solidFill>
                <a:srgbClr val="006699"/>
              </a:solidFill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333375"/>
            <a:ext cx="8459788" cy="720725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en-US" altLang="zh-CN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1.</a:t>
            </a:r>
            <a:r>
              <a:rPr kumimoji="0" lang="zh-CN" altLang="en-US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企业经营环境</a:t>
            </a:r>
            <a:endParaRPr kumimoji="0" lang="en-US" altLang="zh-CN" sz="36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Group 21"/>
          <p:cNvGrpSpPr/>
          <p:nvPr/>
        </p:nvGrpSpPr>
        <p:grpSpPr bwMode="auto">
          <a:xfrm>
            <a:off x="827088" y="3860802"/>
            <a:ext cx="7848600" cy="2395539"/>
            <a:chOff x="521" y="2432"/>
            <a:chExt cx="4944" cy="1509"/>
          </a:xfrm>
        </p:grpSpPr>
        <p:sp>
          <p:nvSpPr>
            <p:cNvPr id="31753" name="Rectangle 9"/>
            <p:cNvSpPr>
              <a:spLocks noChangeArrowheads="1"/>
            </p:cNvSpPr>
            <p:nvPr/>
          </p:nvSpPr>
          <p:spPr bwMode="auto">
            <a:xfrm>
              <a:off x="521" y="2432"/>
              <a:ext cx="4944" cy="150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5067" name="Rectangle 11"/>
            <p:cNvSpPr>
              <a:spLocks noChangeArrowheads="1"/>
            </p:cNvSpPr>
            <p:nvPr/>
          </p:nvSpPr>
          <p:spPr bwMode="auto">
            <a:xfrm>
              <a:off x="975" y="3566"/>
              <a:ext cx="1159" cy="2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488" tIns="44450" rIns="90488" bIns="4445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>
                  <a:solidFill>
                    <a:srgbClr val="006666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Management</a:t>
              </a:r>
              <a:endParaRPr lang="en-US" altLang="zh-CN" b="1">
                <a:solidFill>
                  <a:srgbClr val="006666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5068" name="Text Box 12"/>
            <p:cNvSpPr txBox="1">
              <a:spLocks noChangeArrowheads="1"/>
            </p:cNvSpPr>
            <p:nvPr/>
          </p:nvSpPr>
          <p:spPr bwMode="auto">
            <a:xfrm>
              <a:off x="2381" y="2574"/>
              <a:ext cx="3000" cy="136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srgbClr val="0066FF"/>
                  </a:solidFill>
                </a:rPr>
                <a:t>Management are the people who make operating decisions for the business, and conduct and control the daily business activities of the business. </a:t>
              </a:r>
              <a:endParaRPr lang="en-US" altLang="zh-CN" sz="1800" dirty="0">
                <a:solidFill>
                  <a:srgbClr val="0066FF"/>
                </a:solidFill>
              </a:endParaRPr>
            </a:p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1800" dirty="0">
                  <a:solidFill>
                    <a:srgbClr val="0066FF"/>
                  </a:solidFill>
                </a:rPr>
                <a:t>管理者作出经营决策、指挥、控制企业日常经营活动</a:t>
              </a:r>
              <a:endParaRPr lang="en-US" altLang="zh-CN" sz="1800" dirty="0">
                <a:solidFill>
                  <a:srgbClr val="006699"/>
                </a:solidFill>
              </a:endParaRPr>
            </a:p>
          </p:txBody>
        </p:sp>
        <p:graphicFrame>
          <p:nvGraphicFramePr>
            <p:cNvPr id="45069" name="Object 15"/>
            <p:cNvGraphicFramePr/>
            <p:nvPr/>
          </p:nvGraphicFramePr>
          <p:xfrm>
            <a:off x="703" y="2659"/>
            <a:ext cx="1542" cy="9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Clip" r:id="rId1" imgW="7760970" imgH="3176270" progId="MS_ClipArt_Gallery.2">
                    <p:embed/>
                  </p:oleObj>
                </mc:Choice>
                <mc:Fallback>
                  <p:oleObj name="Clip" r:id="rId1" imgW="7760970" imgH="3176270" progId="MS_ClipArt_Gallery.2">
                    <p:embed/>
                    <p:pic>
                      <p:nvPicPr>
                        <p:cNvPr id="0" name="图片 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3" y="2659"/>
                          <a:ext cx="1542" cy="9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6"/>
          <p:cNvGrpSpPr/>
          <p:nvPr/>
        </p:nvGrpSpPr>
        <p:grpSpPr bwMode="auto">
          <a:xfrm>
            <a:off x="684213" y="1484313"/>
            <a:ext cx="8077200" cy="1676400"/>
            <a:chOff x="384" y="864"/>
            <a:chExt cx="5088" cy="1056"/>
          </a:xfrm>
        </p:grpSpPr>
        <p:sp>
          <p:nvSpPr>
            <p:cNvPr id="31761" name="Rectangle 17"/>
            <p:cNvSpPr>
              <a:spLocks noChangeArrowheads="1"/>
            </p:cNvSpPr>
            <p:nvPr/>
          </p:nvSpPr>
          <p:spPr bwMode="auto">
            <a:xfrm>
              <a:off x="480" y="864"/>
              <a:ext cx="4944" cy="105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pic>
          <p:nvPicPr>
            <p:cNvPr id="45063" name="Picture 18" descr="teamwk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008"/>
              <a:ext cx="1248" cy="8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064" name="Text Box 19"/>
            <p:cNvSpPr txBox="1">
              <a:spLocks noChangeArrowheads="1"/>
            </p:cNvSpPr>
            <p:nvPr/>
          </p:nvSpPr>
          <p:spPr bwMode="auto">
            <a:xfrm>
              <a:off x="384" y="1680"/>
              <a:ext cx="1632" cy="2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800">
                  <a:solidFill>
                    <a:srgbClr val="006666"/>
                  </a:solidFill>
                </a:rPr>
                <a:t>Owner-Managers</a:t>
              </a:r>
              <a:endParaRPr lang="en-US" altLang="zh-CN" sz="1800">
                <a:solidFill>
                  <a:srgbClr val="006666"/>
                </a:solidFill>
              </a:endParaRPr>
            </a:p>
          </p:txBody>
        </p:sp>
        <p:sp>
          <p:nvSpPr>
            <p:cNvPr id="45065" name="Text Box 20"/>
            <p:cNvSpPr txBox="1">
              <a:spLocks noChangeArrowheads="1"/>
            </p:cNvSpPr>
            <p:nvPr/>
          </p:nvSpPr>
          <p:spPr bwMode="auto">
            <a:xfrm>
              <a:off x="1968" y="1017"/>
              <a:ext cx="3504" cy="75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srgbClr val="006699"/>
                  </a:solidFill>
                </a:rPr>
                <a:t>Founders of the business who also function as managers are called </a:t>
              </a:r>
              <a:r>
                <a:rPr lang="en-US" altLang="zh-CN" sz="1800" dirty="0">
                  <a:solidFill>
                    <a:srgbClr val="0066FF"/>
                  </a:solidFill>
                </a:rPr>
                <a:t>Owner-Mangers</a:t>
              </a:r>
              <a:r>
                <a:rPr lang="en-US" altLang="zh-CN" sz="1800" dirty="0">
                  <a:solidFill>
                    <a:srgbClr val="006699"/>
                  </a:solidFill>
                </a:rPr>
                <a:t>.</a:t>
              </a:r>
              <a:r>
                <a:rPr lang="zh-CN" altLang="en-US" sz="1800" dirty="0">
                  <a:solidFill>
                    <a:srgbClr val="006699"/>
                  </a:solidFill>
                </a:rPr>
                <a:t>企业创立人同时担当管理者，称为业主经理人</a:t>
              </a:r>
              <a:endParaRPr lang="en-US" altLang="zh-CN" sz="1800" dirty="0">
                <a:solidFill>
                  <a:srgbClr val="006699"/>
                </a:solidFill>
              </a:endParaRPr>
            </a:p>
          </p:txBody>
        </p:sp>
      </p:grpSp>
      <p:sp>
        <p:nvSpPr>
          <p:cNvPr id="31766" name="Rectangle 22"/>
          <p:cNvSpPr>
            <a:spLocks noChangeArrowheads="1"/>
          </p:cNvSpPr>
          <p:nvPr/>
        </p:nvSpPr>
        <p:spPr bwMode="auto">
          <a:xfrm>
            <a:off x="4897438" y="2779713"/>
            <a:ext cx="1655762" cy="36671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342900" indent="-34290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业主经理人</a:t>
            </a:r>
            <a:endParaRPr lang="zh-CN" altLang="en-US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3000"/>
                                        <p:tgtEl>
                                          <p:spTgt spid="3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9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1D392773-452E-DB44-95D2-B32794D8CFD9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07950" y="0"/>
            <a:ext cx="4103688" cy="70961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损益与计价的关系</a:t>
            </a:r>
            <a:endParaRPr lang="zh-CN" altLang="en-US" dirty="0"/>
          </a:p>
        </p:txBody>
      </p:sp>
      <p:pic>
        <p:nvPicPr>
          <p:cNvPr id="2" name="图片 1" descr="屏幕快照 2014-09-26 上午7.01.09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81075"/>
            <a:ext cx="1368425" cy="143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 descr="屏幕快照 2014-09-26 上午7.02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565400"/>
            <a:ext cx="3095625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 descr="屏幕快照 2014-09-26 上午7.02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981075"/>
            <a:ext cx="1609725" cy="143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屏幕快照 2014-09-26 上午7.02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581525"/>
            <a:ext cx="3024188" cy="1544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屏幕快照 2014-09-26 上午7.10.5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620713"/>
            <a:ext cx="5426075" cy="579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9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A46C7BFF-9156-6140-9825-AFC2595CDEE7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07950" y="0"/>
            <a:ext cx="4103688" cy="70961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损益与计价的关系</a:t>
            </a:r>
            <a:endParaRPr lang="zh-CN" altLang="en-US" dirty="0"/>
          </a:p>
        </p:txBody>
      </p:sp>
      <p:pic>
        <p:nvPicPr>
          <p:cNvPr id="2" name="图片 1" descr="屏幕快照 2014-09-26 上午7.01.09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981075"/>
            <a:ext cx="1368425" cy="143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 descr="屏幕快照 2014-09-26 上午7.02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565400"/>
            <a:ext cx="302418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 descr="屏幕快照 2014-09-26 上午7.02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981075"/>
            <a:ext cx="1609725" cy="143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屏幕快照 2014-09-26 上午7.02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581525"/>
            <a:ext cx="3097212" cy="15446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140200" y="476250"/>
          <a:ext cx="4464050" cy="5761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1037"/>
                <a:gridCol w="1013013"/>
              </a:tblGrid>
              <a:tr h="423416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000090"/>
                          </a:solidFill>
                        </a:rPr>
                        <a:t>利润表（</a:t>
                      </a:r>
                      <a:r>
                        <a:rPr lang="en-US" altLang="zh-CN" sz="1400" dirty="0">
                          <a:solidFill>
                            <a:srgbClr val="000090"/>
                          </a:solidFill>
                        </a:rPr>
                        <a:t>20XX</a:t>
                      </a:r>
                      <a:r>
                        <a:rPr lang="zh-CN" altLang="en-US" sz="1400" dirty="0">
                          <a:solidFill>
                            <a:srgbClr val="000090"/>
                          </a:solidFill>
                        </a:rPr>
                        <a:t>年度）</a:t>
                      </a:r>
                      <a:endParaRPr lang="zh-CN" altLang="en-US" sz="1400" dirty="0">
                        <a:solidFill>
                          <a:srgbClr val="000090"/>
                        </a:solidFill>
                      </a:endParaRPr>
                    </a:p>
                  </a:txBody>
                  <a:tcPr marL="91431" marR="91431" marT="45723" marB="457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</a:tr>
              <a:tr h="41058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000090"/>
                          </a:solidFill>
                        </a:rPr>
                        <a:t>项目</a:t>
                      </a:r>
                      <a:endParaRPr lang="zh-CN" altLang="en-US" sz="1400" dirty="0">
                        <a:solidFill>
                          <a:srgbClr val="000090"/>
                        </a:solidFill>
                      </a:endParaRPr>
                    </a:p>
                  </a:txBody>
                  <a:tcPr marL="91431" marR="91431" marT="45723" marB="457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000090"/>
                          </a:solidFill>
                        </a:rPr>
                        <a:t>金额</a:t>
                      </a:r>
                      <a:endParaRPr lang="zh-CN" altLang="en-US" sz="1400" dirty="0">
                        <a:solidFill>
                          <a:srgbClr val="000090"/>
                        </a:solidFill>
                      </a:endParaRPr>
                    </a:p>
                  </a:txBody>
                  <a:tcPr marL="91431" marR="91431" marT="45723" marB="457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58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000090"/>
                          </a:solidFill>
                        </a:rPr>
                        <a:t>一、营业收入</a:t>
                      </a:r>
                      <a:endParaRPr lang="zh-CN" altLang="en-US" sz="1400" dirty="0">
                        <a:solidFill>
                          <a:srgbClr val="000090"/>
                        </a:solidFill>
                      </a:endParaRPr>
                    </a:p>
                  </a:txBody>
                  <a:tcPr marL="91431" marR="91431" marT="45723" marB="457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rgbClr val="000090"/>
                        </a:solidFill>
                      </a:endParaRPr>
                    </a:p>
                  </a:txBody>
                  <a:tcPr marL="91431" marR="91431" marT="45723" marB="457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58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000090"/>
                          </a:solidFill>
                        </a:rPr>
                        <a:t>减：营业成本</a:t>
                      </a:r>
                      <a:endParaRPr lang="zh-CN" altLang="en-US" sz="1400" dirty="0">
                        <a:solidFill>
                          <a:srgbClr val="000090"/>
                        </a:solidFill>
                      </a:endParaRPr>
                    </a:p>
                  </a:txBody>
                  <a:tcPr marL="91431" marR="91431" marT="45723" marB="457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rgbClr val="000090"/>
                        </a:solidFill>
                      </a:endParaRPr>
                    </a:p>
                  </a:txBody>
                  <a:tcPr marL="91431" marR="91431" marT="45723" marB="457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58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000090"/>
                          </a:solidFill>
                        </a:rPr>
                        <a:t>。。。。。。</a:t>
                      </a:r>
                      <a:endParaRPr lang="zh-CN" altLang="en-US" sz="1400" dirty="0">
                        <a:solidFill>
                          <a:srgbClr val="000090"/>
                        </a:solidFill>
                      </a:endParaRPr>
                    </a:p>
                  </a:txBody>
                  <a:tcPr marL="91431" marR="91431" marT="45723" marB="457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rgbClr val="000090"/>
                        </a:solidFill>
                      </a:endParaRPr>
                    </a:p>
                  </a:txBody>
                  <a:tcPr marL="91431" marR="91431" marT="45723" marB="457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58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000090"/>
                          </a:solidFill>
                        </a:rPr>
                        <a:t>    资产减值损失</a:t>
                      </a:r>
                      <a:endParaRPr lang="zh-CN" altLang="en-US" sz="1400" dirty="0">
                        <a:solidFill>
                          <a:srgbClr val="000090"/>
                        </a:solidFill>
                      </a:endParaRPr>
                    </a:p>
                  </a:txBody>
                  <a:tcPr marL="91431" marR="91431" marT="45723" marB="457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rgbClr val="000090"/>
                        </a:solidFill>
                      </a:endParaRPr>
                    </a:p>
                  </a:txBody>
                  <a:tcPr marL="91431" marR="91431" marT="45723" marB="457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58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000090"/>
                          </a:solidFill>
                        </a:rPr>
                        <a:t>    信用减值损失</a:t>
                      </a:r>
                      <a:endParaRPr lang="zh-CN" altLang="en-US" sz="1400" dirty="0">
                        <a:solidFill>
                          <a:srgbClr val="000090"/>
                        </a:solidFill>
                      </a:endParaRPr>
                    </a:p>
                  </a:txBody>
                  <a:tcPr marL="91431" marR="91431" marT="45723" marB="457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rgbClr val="000090"/>
                        </a:solidFill>
                      </a:endParaRPr>
                    </a:p>
                  </a:txBody>
                  <a:tcPr marL="91431" marR="91431" marT="45723" marB="457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58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000090"/>
                          </a:solidFill>
                        </a:rPr>
                        <a:t>。。。。。。</a:t>
                      </a:r>
                      <a:endParaRPr lang="zh-CN" altLang="en-US" sz="1400" dirty="0">
                        <a:solidFill>
                          <a:srgbClr val="000090"/>
                        </a:solidFill>
                      </a:endParaRPr>
                    </a:p>
                  </a:txBody>
                  <a:tcPr marL="91431" marR="91431" marT="45723" marB="457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rgbClr val="000090"/>
                        </a:solidFill>
                      </a:endParaRPr>
                    </a:p>
                  </a:txBody>
                  <a:tcPr marL="91431" marR="91431" marT="45723" marB="457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58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000090"/>
                          </a:solidFill>
                        </a:rPr>
                        <a:t>加：其他收益</a:t>
                      </a:r>
                      <a:endParaRPr lang="zh-CN" altLang="en-US" sz="1400" dirty="0">
                        <a:solidFill>
                          <a:srgbClr val="000090"/>
                        </a:solidFill>
                      </a:endParaRPr>
                    </a:p>
                  </a:txBody>
                  <a:tcPr marL="91431" marR="91431" marT="45723" marB="457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rgbClr val="000090"/>
                        </a:solidFill>
                      </a:endParaRPr>
                    </a:p>
                  </a:txBody>
                  <a:tcPr marL="91431" marR="91431" marT="45723" marB="457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58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000090"/>
                          </a:solidFill>
                        </a:rPr>
                        <a:t>。。。。。。</a:t>
                      </a:r>
                      <a:endParaRPr lang="zh-CN" altLang="en-US" sz="1400" dirty="0">
                        <a:solidFill>
                          <a:srgbClr val="000090"/>
                        </a:solidFill>
                      </a:endParaRPr>
                    </a:p>
                  </a:txBody>
                  <a:tcPr marL="91431" marR="91431" marT="45723" marB="457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rgbClr val="000090"/>
                        </a:solidFill>
                      </a:endParaRPr>
                    </a:p>
                  </a:txBody>
                  <a:tcPr marL="91431" marR="91431" marT="45723" marB="457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58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000090"/>
                          </a:solidFill>
                        </a:rPr>
                        <a:t>     公允价值变动收益</a:t>
                      </a:r>
                      <a:endParaRPr lang="zh-CN" altLang="en-US" sz="1400" dirty="0">
                        <a:solidFill>
                          <a:srgbClr val="000090"/>
                        </a:solidFill>
                      </a:endParaRPr>
                    </a:p>
                  </a:txBody>
                  <a:tcPr marL="91431" marR="91431" marT="45723" marB="457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rgbClr val="000090"/>
                        </a:solidFill>
                      </a:endParaRPr>
                    </a:p>
                  </a:txBody>
                  <a:tcPr marL="91431" marR="91431" marT="45723" marB="457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58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000090"/>
                          </a:solidFill>
                        </a:rPr>
                        <a:t>。。。。。。</a:t>
                      </a:r>
                      <a:endParaRPr lang="zh-CN" altLang="en-US" sz="1400" dirty="0">
                        <a:solidFill>
                          <a:srgbClr val="000090"/>
                        </a:solidFill>
                      </a:endParaRPr>
                    </a:p>
                  </a:txBody>
                  <a:tcPr marL="91431" marR="91431" marT="45723" marB="457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rgbClr val="000090"/>
                        </a:solidFill>
                      </a:endParaRPr>
                    </a:p>
                  </a:txBody>
                  <a:tcPr marL="91431" marR="91431" marT="45723" marB="457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58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000090"/>
                          </a:solidFill>
                        </a:rPr>
                        <a:t>二、营业利润</a:t>
                      </a:r>
                      <a:endParaRPr lang="zh-CN" altLang="en-US" sz="1400" dirty="0">
                        <a:solidFill>
                          <a:srgbClr val="000090"/>
                        </a:solidFill>
                      </a:endParaRPr>
                    </a:p>
                  </a:txBody>
                  <a:tcPr marL="91431" marR="91431" marT="45723" marB="457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rgbClr val="000090"/>
                        </a:solidFill>
                      </a:endParaRPr>
                    </a:p>
                  </a:txBody>
                  <a:tcPr marL="91431" marR="91431" marT="45723" marB="457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58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000090"/>
                          </a:solidFill>
                        </a:rPr>
                        <a:t>。。。。。。</a:t>
                      </a:r>
                      <a:endParaRPr lang="zh-CN" altLang="en-US" sz="1400" dirty="0">
                        <a:solidFill>
                          <a:srgbClr val="000090"/>
                        </a:solidFill>
                      </a:endParaRPr>
                    </a:p>
                  </a:txBody>
                  <a:tcPr marL="91431" marR="91431" marT="45723" marB="457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rgbClr val="000090"/>
                        </a:solidFill>
                      </a:endParaRPr>
                    </a:p>
                  </a:txBody>
                  <a:tcPr marL="91431" marR="91431" marT="45723" marB="457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ECA310AE-AFAA-FC4A-B243-E2DAC254AE0E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74675" y="404813"/>
            <a:ext cx="7885113" cy="649287"/>
          </a:xfrm>
        </p:spPr>
        <p:txBody>
          <a:bodyPr/>
          <a:lstStyle/>
          <a:p>
            <a:pPr marL="609600" indent="-609600" algn="l" eaLnBrk="1" hangingPunct="1">
              <a:lnSpc>
                <a:spcPct val="80000"/>
              </a:lnSpc>
              <a:defRPr/>
            </a:pPr>
            <a:r>
              <a:rPr kumimoji="0" lang="zh-CN" altLang="zh-CN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4</a:t>
            </a:r>
            <a:r>
              <a:rPr kumimoji="0" lang="en-US" altLang="zh-CN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财务报表举例</a:t>
            </a:r>
            <a:endParaRPr kumimoji="0" lang="en-US" altLang="zh-CN" sz="24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241877" y="1120573"/>
            <a:ext cx="5327650" cy="6492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32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宋体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609600" indent="-609600" algn="l" eaLnBrk="1" hangingPunct="1">
              <a:lnSpc>
                <a:spcPct val="80000"/>
              </a:lnSpc>
              <a:defRPr/>
            </a:pPr>
            <a:r>
              <a:rPr kumimoji="0" lang="zh-CN" altLang="en-US" sz="4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上市公司报表导读</a:t>
            </a:r>
            <a:endParaRPr kumimoji="0" lang="en-US" altLang="zh-CN" sz="44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7513" y="2095876"/>
            <a:ext cx="6135687" cy="6556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algn="l">
              <a:lnSpc>
                <a:spcPct val="80000"/>
              </a:lnSpc>
              <a:defRPr/>
            </a:pPr>
            <a:r>
              <a:rPr lang="zh-CN" altLang="en-US" sz="4400" dirty="0">
                <a:effectLst>
                  <a:outerShdw blurRad="38100" dist="38100" dir="2700000" algn="tl">
                    <a:srgbClr val="DDDDDD"/>
                  </a:outerShdw>
                </a:effectLst>
                <a:hlinkClick r:id="rId1" action="ppaction://hlinkfile"/>
              </a:rPr>
              <a:t>国内上市公司</a:t>
            </a:r>
            <a:endParaRPr lang="en-US" altLang="zh-CN" sz="440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6" y="2918547"/>
            <a:ext cx="7265324" cy="38153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ECA310AE-AFAA-FC4A-B243-E2DAC254AE0E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74675" y="404813"/>
            <a:ext cx="7885113" cy="649287"/>
          </a:xfrm>
        </p:spPr>
        <p:txBody>
          <a:bodyPr/>
          <a:lstStyle/>
          <a:p>
            <a:pPr marL="609600" indent="-609600" algn="l" eaLnBrk="1" hangingPunct="1">
              <a:lnSpc>
                <a:spcPct val="80000"/>
              </a:lnSpc>
              <a:defRPr/>
            </a:pPr>
            <a:r>
              <a:rPr kumimoji="0" lang="zh-CN" altLang="zh-CN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4</a:t>
            </a:r>
            <a:r>
              <a:rPr kumimoji="0" lang="en-US" altLang="zh-CN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财务报表举例</a:t>
            </a:r>
            <a:endParaRPr kumimoji="0" lang="en-US" altLang="zh-CN" sz="24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1692274" y="1470603"/>
            <a:ext cx="5327650" cy="6492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32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宋体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609600" indent="-609600" algn="l" eaLnBrk="1" hangingPunct="1">
              <a:lnSpc>
                <a:spcPct val="80000"/>
              </a:lnSpc>
              <a:defRPr/>
            </a:pPr>
            <a:r>
              <a:rPr kumimoji="0" lang="zh-CN" altLang="en-US" sz="4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上市公司报表导读</a:t>
            </a:r>
            <a:endParaRPr kumimoji="0" lang="en-US" altLang="zh-CN" sz="44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1106834" y="3605502"/>
            <a:ext cx="6664325" cy="5762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32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宋体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609600" indent="-609600" algn="l" eaLnBrk="1" hangingPunct="1">
              <a:lnSpc>
                <a:spcPct val="80000"/>
              </a:lnSpc>
              <a:defRPr/>
            </a:pPr>
            <a:r>
              <a:rPr kumimoji="0" lang="zh-CN" altLang="en-US" sz="4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国外上市公司（苹果公司）</a:t>
            </a:r>
            <a:endParaRPr kumimoji="0" lang="en-US" altLang="zh-CN" sz="44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ECA310AE-AFAA-FC4A-B243-E2DAC254AE0E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74675" y="404813"/>
            <a:ext cx="7885113" cy="649287"/>
          </a:xfrm>
        </p:spPr>
        <p:txBody>
          <a:bodyPr/>
          <a:lstStyle/>
          <a:p>
            <a:pPr marL="609600" indent="-609600" algn="l" eaLnBrk="1" hangingPunct="1">
              <a:lnSpc>
                <a:spcPct val="80000"/>
              </a:lnSpc>
              <a:defRPr/>
            </a:pPr>
            <a:r>
              <a:rPr kumimoji="0" lang="zh-CN" altLang="zh-CN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4</a:t>
            </a:r>
            <a:r>
              <a:rPr kumimoji="0" lang="en-US" altLang="zh-CN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财务报表举例</a:t>
            </a:r>
            <a:endParaRPr kumimoji="0" lang="en-US" altLang="zh-CN" sz="24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476" y="251026"/>
            <a:ext cx="5761435" cy="512064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779" y="2793076"/>
            <a:ext cx="5419745" cy="345056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五角星 6"/>
          <p:cNvSpPr/>
          <p:nvPr/>
        </p:nvSpPr>
        <p:spPr bwMode="auto">
          <a:xfrm>
            <a:off x="8459788" y="4464324"/>
            <a:ext cx="102321" cy="108066"/>
          </a:xfrm>
          <a:prstGeom prst="star5">
            <a:avLst/>
          </a:prstGeom>
          <a:solidFill>
            <a:schemeClr val="accent2">
              <a:lumMod val="75000"/>
            </a:schemeClr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064469D9-CB1B-7441-B1D6-67638A047BEE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360363"/>
          </a:xfrm>
        </p:spPr>
        <p:txBody>
          <a:bodyPr/>
          <a:lstStyle/>
          <a:p>
            <a:pPr eaLnBrk="1" hangingPunct="1">
              <a:defRPr/>
            </a:pPr>
            <a:r>
              <a:rPr kumimoji="0"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3. Double-entry accounting system</a:t>
            </a:r>
            <a:endParaRPr kumimoji="0" lang="en-US" altLang="zh-CN" sz="280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7827" name="Rectangle 3"/>
          <p:cNvSpPr>
            <a:spLocks noChangeArrowheads="1"/>
          </p:cNvSpPr>
          <p:nvPr/>
        </p:nvSpPr>
        <p:spPr bwMode="auto">
          <a:xfrm>
            <a:off x="539750" y="765175"/>
            <a:ext cx="7920038" cy="57626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/>
          <a:lstStyle/>
          <a:p>
            <a:pPr algn="l">
              <a:defRPr/>
            </a:pPr>
            <a:r>
              <a:rPr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3.1  Accounting equation and B/S</a:t>
            </a:r>
            <a:endParaRPr lang="en-US" altLang="zh-CN" sz="280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46084" name="图片 2" descr="屏幕快照 2014-08-12 下午9.01.45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888"/>
            <a:ext cx="9144000" cy="648176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 bwMode="auto">
          <a:xfrm>
            <a:off x="41275" y="879475"/>
            <a:ext cx="2149475" cy="461963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pPr marL="342900" indent="-342900">
              <a:defRPr/>
            </a:pP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APPLE INC.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6F0601E-8C73-0E4D-A336-C338BE17FC22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360363"/>
          </a:xfrm>
        </p:spPr>
        <p:txBody>
          <a:bodyPr/>
          <a:lstStyle/>
          <a:p>
            <a:pPr eaLnBrk="1" hangingPunct="1">
              <a:defRPr/>
            </a:pPr>
            <a:r>
              <a:rPr kumimoji="0"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3. Double-entry accounting system</a:t>
            </a:r>
            <a:endParaRPr kumimoji="0" lang="en-US" altLang="zh-CN" sz="280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7827" name="Rectangle 3"/>
          <p:cNvSpPr>
            <a:spLocks noChangeArrowheads="1"/>
          </p:cNvSpPr>
          <p:nvPr/>
        </p:nvSpPr>
        <p:spPr bwMode="auto">
          <a:xfrm>
            <a:off x="539750" y="765175"/>
            <a:ext cx="7920038" cy="57626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/>
          <a:lstStyle/>
          <a:p>
            <a:pPr algn="l">
              <a:defRPr/>
            </a:pPr>
            <a:r>
              <a:rPr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3.1  Accounting equation and B/S</a:t>
            </a:r>
            <a:endParaRPr lang="en-US" altLang="zh-CN" sz="280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47108" name="图片 1" descr="屏幕快照 2014-08-12 下午9.02.07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888"/>
            <a:ext cx="9144000" cy="67421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 bwMode="auto">
          <a:xfrm>
            <a:off x="6227763" y="188913"/>
            <a:ext cx="2149475" cy="461962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pPr marL="342900" indent="-342900">
              <a:defRPr/>
            </a:pP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APPLE INC.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FD75A94F-4168-754F-9C9A-40F069841CD7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360363"/>
          </a:xfrm>
        </p:spPr>
        <p:txBody>
          <a:bodyPr/>
          <a:lstStyle/>
          <a:p>
            <a:pPr eaLnBrk="1" hangingPunct="1">
              <a:defRPr/>
            </a:pPr>
            <a:r>
              <a:rPr kumimoji="0"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3. Double-entry accounting system</a:t>
            </a:r>
            <a:endParaRPr kumimoji="0" lang="en-US" altLang="zh-CN" sz="280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0899" name="Rectangle 3"/>
          <p:cNvSpPr>
            <a:spLocks noChangeArrowheads="1"/>
          </p:cNvSpPr>
          <p:nvPr/>
        </p:nvSpPr>
        <p:spPr bwMode="auto">
          <a:xfrm>
            <a:off x="395288" y="765175"/>
            <a:ext cx="8064500" cy="57626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/>
          <a:lstStyle/>
          <a:p>
            <a:pPr algn="l">
              <a:defRPr/>
            </a:pPr>
            <a:r>
              <a:rPr lang="en-US" altLang="zh-CN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3.2 Business Profit and I/S</a:t>
            </a:r>
            <a:endParaRPr lang="en-US" altLang="zh-CN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48132" name="图片 2" descr="屏幕快照 2014-08-12 下午8.59.53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6908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矩形 20"/>
          <p:cNvSpPr/>
          <p:nvPr/>
        </p:nvSpPr>
        <p:spPr bwMode="auto">
          <a:xfrm>
            <a:off x="827088" y="765175"/>
            <a:ext cx="2149475" cy="461963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pPr marL="342900" indent="-342900">
              <a:defRPr/>
            </a:pP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APPLE INC.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DAF3B748-D9E1-AC48-B00E-16D21B94943E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74675" y="404813"/>
            <a:ext cx="7885113" cy="649287"/>
          </a:xfrm>
        </p:spPr>
        <p:txBody>
          <a:bodyPr/>
          <a:lstStyle/>
          <a:p>
            <a:pPr marL="609600" indent="-609600" algn="l" eaLnBrk="1" hangingPunct="1">
              <a:lnSpc>
                <a:spcPct val="80000"/>
              </a:lnSpc>
              <a:defRPr/>
            </a:pPr>
            <a:r>
              <a:rPr kumimoji="0" lang="zh-CN" altLang="zh-CN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5</a:t>
            </a:r>
            <a:r>
              <a:rPr kumimoji="0" lang="en-US" altLang="zh-CN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重要的会计假设和会计原则</a:t>
            </a:r>
            <a:endParaRPr kumimoji="0" lang="en-US" altLang="zh-CN" sz="24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258888" y="3716338"/>
            <a:ext cx="1751012" cy="523875"/>
          </a:xfrm>
          <a:prstGeom prst="rect">
            <a:avLst/>
          </a:prstGeom>
          <a:solidFill>
            <a:srgbClr val="00FFFF"/>
          </a:solidFill>
          <a:ln w="28575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会计假设</a:t>
            </a:r>
            <a:endParaRPr lang="en-US" altLang="zh-CN" sz="280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356100" y="1844675"/>
            <a:ext cx="3240088" cy="523875"/>
          </a:xfrm>
          <a:prstGeom prst="rect">
            <a:avLst/>
          </a:prstGeom>
          <a:solidFill>
            <a:srgbClr val="FF9900"/>
          </a:solidFill>
          <a:ln w="2857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342900" indent="-342900">
              <a:defRPr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会计主体</a:t>
            </a:r>
            <a:endParaRPr lang="en-US" altLang="zh-CN" sz="280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356100" y="2997200"/>
            <a:ext cx="3240088" cy="523875"/>
          </a:xfrm>
          <a:prstGeom prst="rect">
            <a:avLst/>
          </a:prstGeom>
          <a:solidFill>
            <a:srgbClr val="FF9900"/>
          </a:solidFill>
          <a:ln w="2857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342900" indent="-342900">
              <a:defRPr/>
            </a:pPr>
            <a:r>
              <a:rPr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持续经营</a:t>
            </a:r>
            <a:endParaRPr lang="en-US" altLang="zh-CN" sz="280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356100" y="4149725"/>
            <a:ext cx="3240088" cy="523875"/>
          </a:xfrm>
          <a:prstGeom prst="rect">
            <a:avLst/>
          </a:prstGeom>
          <a:solidFill>
            <a:srgbClr val="FF9900"/>
          </a:solidFill>
          <a:ln w="2857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342900" indent="-342900">
              <a:defRPr/>
            </a:pPr>
            <a:r>
              <a:rPr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会计分期</a:t>
            </a:r>
            <a:endParaRPr lang="en-US" altLang="zh-CN" sz="280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356100" y="5373688"/>
            <a:ext cx="3240088" cy="523875"/>
          </a:xfrm>
          <a:prstGeom prst="rect">
            <a:avLst/>
          </a:prstGeom>
          <a:solidFill>
            <a:srgbClr val="FF9900"/>
          </a:solidFill>
          <a:ln w="2857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342900" indent="-342900">
              <a:defRPr/>
            </a:pPr>
            <a:r>
              <a:rPr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货币计量</a:t>
            </a:r>
            <a:endParaRPr lang="en-US" altLang="zh-CN" sz="280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24"/>
          <p:cNvGrpSpPr/>
          <p:nvPr/>
        </p:nvGrpSpPr>
        <p:grpSpPr bwMode="auto">
          <a:xfrm>
            <a:off x="3060700" y="2205038"/>
            <a:ext cx="1223963" cy="3673475"/>
            <a:chOff x="2200" y="1298"/>
            <a:chExt cx="771" cy="2314"/>
          </a:xfrm>
        </p:grpSpPr>
        <p:sp>
          <p:nvSpPr>
            <p:cNvPr id="49161" name="Line 18"/>
            <p:cNvSpPr>
              <a:spLocks noChangeShapeType="1"/>
            </p:cNvSpPr>
            <p:nvPr/>
          </p:nvSpPr>
          <p:spPr bwMode="auto">
            <a:xfrm>
              <a:off x="2472" y="1298"/>
              <a:ext cx="0" cy="2314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9162" name="Line 19"/>
            <p:cNvSpPr>
              <a:spLocks noChangeShapeType="1"/>
            </p:cNvSpPr>
            <p:nvPr/>
          </p:nvSpPr>
          <p:spPr bwMode="auto">
            <a:xfrm>
              <a:off x="2200" y="2387"/>
              <a:ext cx="272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9163" name="Line 20"/>
            <p:cNvSpPr>
              <a:spLocks noChangeShapeType="1"/>
            </p:cNvSpPr>
            <p:nvPr/>
          </p:nvSpPr>
          <p:spPr bwMode="auto">
            <a:xfrm>
              <a:off x="2472" y="1298"/>
              <a:ext cx="499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9164" name="Line 21"/>
            <p:cNvSpPr>
              <a:spLocks noChangeShapeType="1"/>
            </p:cNvSpPr>
            <p:nvPr/>
          </p:nvSpPr>
          <p:spPr bwMode="auto">
            <a:xfrm>
              <a:off x="2472" y="2024"/>
              <a:ext cx="499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9165" name="Line 22"/>
            <p:cNvSpPr>
              <a:spLocks noChangeShapeType="1"/>
            </p:cNvSpPr>
            <p:nvPr/>
          </p:nvSpPr>
          <p:spPr bwMode="auto">
            <a:xfrm>
              <a:off x="2472" y="2795"/>
              <a:ext cx="499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9166" name="Line 23"/>
            <p:cNvSpPr>
              <a:spLocks noChangeShapeType="1"/>
            </p:cNvSpPr>
            <p:nvPr/>
          </p:nvSpPr>
          <p:spPr bwMode="auto">
            <a:xfrm>
              <a:off x="2472" y="3612"/>
              <a:ext cx="499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8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8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58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0211163-B275-BB47-85D1-0B0DCA5415D0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74675" y="404813"/>
            <a:ext cx="7885113" cy="649287"/>
          </a:xfrm>
        </p:spPr>
        <p:txBody>
          <a:bodyPr/>
          <a:lstStyle/>
          <a:p>
            <a:pPr marL="609600" indent="-609600" algn="l" eaLnBrk="1" hangingPunct="1">
              <a:lnSpc>
                <a:spcPct val="80000"/>
              </a:lnSpc>
              <a:defRPr/>
            </a:pPr>
            <a:r>
              <a:rPr kumimoji="0" lang="zh-CN" altLang="zh-CN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5</a:t>
            </a:r>
            <a:r>
              <a:rPr kumimoji="0" lang="en-US" altLang="zh-CN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重要的会计假设和会计原则</a:t>
            </a:r>
            <a:endParaRPr kumimoji="0" lang="en-US" altLang="zh-CN" sz="24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6400" name="Rectangle 16"/>
          <p:cNvSpPr>
            <a:spLocks noChangeArrowheads="1"/>
          </p:cNvSpPr>
          <p:nvPr/>
        </p:nvSpPr>
        <p:spPr bwMode="auto">
          <a:xfrm>
            <a:off x="937155" y="2241301"/>
            <a:ext cx="2554800" cy="539999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</a:ln>
          <a:effectLst/>
        </p:spPr>
        <p:txBody>
          <a:bodyPr anchor="b"/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收付实现制</a:t>
            </a:r>
            <a:endParaRPr lang="en-US" altLang="zh-CN" sz="28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401" name="Rectangle 17"/>
          <p:cNvSpPr>
            <a:spLocks noChangeArrowheads="1"/>
          </p:cNvSpPr>
          <p:nvPr/>
        </p:nvSpPr>
        <p:spPr bwMode="auto">
          <a:xfrm>
            <a:off x="4986338" y="1484313"/>
            <a:ext cx="2951162" cy="458787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lIns="90488" tIns="44450" rIns="90488" bIns="44450">
            <a:spAutoFit/>
          </a:bodyPr>
          <a:lstStyle/>
          <a:p>
            <a:pPr eaLnBrk="0" hangingPunct="0">
              <a:defRPr/>
            </a:pPr>
            <a:r>
              <a:rPr lang="zh-CN" altLang="en-US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收到现金时记录收入</a:t>
            </a:r>
            <a:endParaRPr lang="en-US" altLang="zh-CN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6402" name="Rectangle 18"/>
          <p:cNvSpPr>
            <a:spLocks noChangeArrowheads="1"/>
          </p:cNvSpPr>
          <p:nvPr/>
        </p:nvSpPr>
        <p:spPr bwMode="auto">
          <a:xfrm>
            <a:off x="4986338" y="2781300"/>
            <a:ext cx="2951162" cy="458788"/>
          </a:xfrm>
          <a:prstGeom prst="rect">
            <a:avLst/>
          </a:prstGeom>
          <a:solidFill>
            <a:srgbClr val="808080"/>
          </a:solidFill>
          <a:ln w="127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defRPr/>
            </a:pPr>
            <a:r>
              <a:rPr lang="zh-CN" altLang="en-US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支出现金时记录费用</a:t>
            </a:r>
            <a:endParaRPr lang="en-US" altLang="zh-CN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6403" name="AutoShape 19"/>
          <p:cNvSpPr/>
          <p:nvPr/>
        </p:nvSpPr>
        <p:spPr bwMode="auto">
          <a:xfrm>
            <a:off x="3924300" y="1700213"/>
            <a:ext cx="431800" cy="1800225"/>
          </a:xfrm>
          <a:prstGeom prst="leftBrace">
            <a:avLst>
              <a:gd name="adj1" fmla="val 34743"/>
              <a:gd name="adj2" fmla="val 50000"/>
            </a:avLst>
          </a:prstGeom>
          <a:noFill/>
          <a:ln w="7937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405" name="Rectangle 21"/>
          <p:cNvSpPr>
            <a:spLocks noChangeArrowheads="1"/>
          </p:cNvSpPr>
          <p:nvPr/>
        </p:nvSpPr>
        <p:spPr bwMode="auto">
          <a:xfrm>
            <a:off x="827088" y="4365626"/>
            <a:ext cx="2590800" cy="612161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  <a:effectLst/>
        </p:spPr>
        <p:txBody>
          <a:bodyPr anchor="b"/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权责发生制</a:t>
            </a:r>
            <a:endParaRPr lang="en-US" altLang="zh-CN" sz="280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408" name="AutoShape 24"/>
          <p:cNvSpPr>
            <a:spLocks noChangeArrowheads="1"/>
          </p:cNvSpPr>
          <p:nvPr/>
        </p:nvSpPr>
        <p:spPr bwMode="auto">
          <a:xfrm>
            <a:off x="323850" y="5445125"/>
            <a:ext cx="3744913" cy="1008063"/>
          </a:xfrm>
          <a:prstGeom prst="wedgeRoundRectCallout">
            <a:avLst>
              <a:gd name="adj1" fmla="val -14394"/>
              <a:gd name="adj2" fmla="val -73606"/>
              <a:gd name="adj3" fmla="val 16667"/>
            </a:avLst>
          </a:prstGeom>
          <a:solidFill>
            <a:srgbClr val="339966">
              <a:alpha val="79999"/>
            </a:srgbClr>
          </a:solidFill>
          <a:ln w="9525">
            <a:solidFill>
              <a:srgbClr val="339966"/>
            </a:solidFill>
            <a:miter lim="800000"/>
          </a:ln>
        </p:spPr>
        <p:txBody>
          <a:bodyPr/>
          <a:lstStyle/>
          <a:p>
            <a:pPr algn="l"/>
            <a:r>
              <a:rPr lang="zh-CN" altLang="en-US" sz="1800"/>
              <a:t>所有会计要素应当在交易发生时进行确认</a:t>
            </a:r>
            <a:endParaRPr lang="en-US" altLang="zh-CN" sz="1800"/>
          </a:p>
        </p:txBody>
      </p:sp>
      <p:sp>
        <p:nvSpPr>
          <p:cNvPr id="16409" name="AutoShape 25"/>
          <p:cNvSpPr/>
          <p:nvPr/>
        </p:nvSpPr>
        <p:spPr bwMode="auto">
          <a:xfrm>
            <a:off x="3924300" y="3933825"/>
            <a:ext cx="431800" cy="1800225"/>
          </a:xfrm>
          <a:prstGeom prst="leftBrace">
            <a:avLst>
              <a:gd name="adj1" fmla="val 34743"/>
              <a:gd name="adj2" fmla="val 50000"/>
            </a:avLst>
          </a:prstGeom>
          <a:noFill/>
          <a:ln w="7937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410" name="Rectangle 26"/>
          <p:cNvSpPr>
            <a:spLocks noChangeArrowheads="1"/>
          </p:cNvSpPr>
          <p:nvPr/>
        </p:nvSpPr>
        <p:spPr bwMode="auto">
          <a:xfrm>
            <a:off x="4986338" y="4005263"/>
            <a:ext cx="2951162" cy="366767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lIns="90488" tIns="44450" rIns="90488" bIns="44450">
            <a:spAutoFit/>
          </a:bodyPr>
          <a:lstStyle/>
          <a:p>
            <a:pPr eaLnBrk="0" hangingPunct="0">
              <a:defRPr/>
            </a:pPr>
            <a:r>
              <a:rPr lang="zh-CN" altLang="en-US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收入实现原则</a:t>
            </a:r>
            <a:endParaRPr lang="en-US" altLang="zh-CN" b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6411" name="Rectangle 27"/>
          <p:cNvSpPr>
            <a:spLocks noChangeArrowheads="1"/>
          </p:cNvSpPr>
          <p:nvPr/>
        </p:nvSpPr>
        <p:spPr bwMode="auto">
          <a:xfrm>
            <a:off x="4986338" y="5300663"/>
            <a:ext cx="2951162" cy="466725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lIns="90488" tIns="44450" rIns="90488" bIns="44450">
            <a:spAutoFit/>
          </a:bodyPr>
          <a:lstStyle/>
          <a:p>
            <a:pPr eaLnBrk="0" hangingPunct="0">
              <a:defRPr/>
            </a:pPr>
            <a:r>
              <a:rPr lang="zh-CN" altLang="en-US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配比原则</a:t>
            </a:r>
            <a:endParaRPr lang="en-US" altLang="zh-CN" b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16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6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6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6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8" dur="500"/>
                                        <p:tgtEl>
                                          <p:spTgt spid="16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00" grpId="0" animBg="1" autoUpdateAnimBg="0"/>
      <p:bldP spid="16401" grpId="0" animBg="1" autoUpdateAnimBg="0"/>
      <p:bldP spid="16402" grpId="0" animBg="1" autoUpdateAnimBg="0"/>
      <p:bldP spid="16403" grpId="0" animBg="1" autoUpdateAnimBg="0"/>
      <p:bldP spid="16405" grpId="0" animBg="1" autoUpdateAnimBg="0"/>
      <p:bldP spid="16408" grpId="0" animBg="1" autoUpdateAnimBg="0"/>
      <p:bldP spid="16409" grpId="0" animBg="1" autoUpdateAnimBg="0"/>
      <p:bldP spid="16410" grpId="0" animBg="1" autoUpdateAnimBg="0"/>
      <p:bldP spid="16411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848F2D7-0353-E046-B59F-124ED1BAEA3F}" type="slidenum">
              <a:rPr lang="en-US" altLang="zh-CN" sz="1400" b="0">
                <a:solidFill>
                  <a:srgbClr val="006699"/>
                </a:solidFill>
              </a:rPr>
            </a:fld>
            <a:endParaRPr lang="en-US" altLang="zh-CN" sz="1400" b="0">
              <a:solidFill>
                <a:srgbClr val="006699"/>
              </a:solidFill>
            </a:endParaRP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333375"/>
            <a:ext cx="8459788" cy="720725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en-US" altLang="zh-CN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1.</a:t>
            </a:r>
            <a:r>
              <a:rPr kumimoji="0" lang="zh-CN" altLang="en-US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企业经营环境</a:t>
            </a:r>
            <a:endParaRPr kumimoji="0" lang="en-US" altLang="zh-CN" sz="36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Group 29"/>
          <p:cNvGrpSpPr/>
          <p:nvPr/>
        </p:nvGrpSpPr>
        <p:grpSpPr bwMode="auto">
          <a:xfrm>
            <a:off x="692150" y="1382713"/>
            <a:ext cx="7848600" cy="1965325"/>
            <a:chOff x="436" y="871"/>
            <a:chExt cx="4944" cy="1238"/>
          </a:xfrm>
        </p:grpSpPr>
        <p:sp>
          <p:nvSpPr>
            <p:cNvPr id="30729" name="Rectangle 9"/>
            <p:cNvSpPr>
              <a:spLocks noChangeArrowheads="1"/>
            </p:cNvSpPr>
            <p:nvPr/>
          </p:nvSpPr>
          <p:spPr bwMode="auto">
            <a:xfrm>
              <a:off x="436" y="871"/>
              <a:ext cx="4944" cy="1214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graphicFrame>
          <p:nvGraphicFramePr>
            <p:cNvPr id="46090" name="Object 10"/>
            <p:cNvGraphicFramePr/>
            <p:nvPr/>
          </p:nvGraphicFramePr>
          <p:xfrm>
            <a:off x="657" y="1071"/>
            <a:ext cx="1056" cy="8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Clip" r:id="rId1" imgW="8093710" imgH="6010910" progId="MS_ClipArt_Gallery.2">
                    <p:embed/>
                  </p:oleObj>
                </mc:Choice>
                <mc:Fallback>
                  <p:oleObj name="Clip" r:id="rId1" imgW="8093710" imgH="6010910" progId="MS_ClipArt_Gallery.2">
                    <p:embed/>
                    <p:pic>
                      <p:nvPicPr>
                        <p:cNvPr id="0" name="图片 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1071"/>
                          <a:ext cx="1056" cy="8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091" name="Text Box 11"/>
            <p:cNvSpPr txBox="1">
              <a:spLocks noChangeArrowheads="1"/>
            </p:cNvSpPr>
            <p:nvPr/>
          </p:nvSpPr>
          <p:spPr bwMode="auto">
            <a:xfrm>
              <a:off x="2517" y="975"/>
              <a:ext cx="2308" cy="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6666"/>
                  </a:solidFill>
                </a:rPr>
                <a:t>Creditors/</a:t>
              </a:r>
              <a:r>
                <a:rPr lang="zh-CN" altLang="en-US" dirty="0">
                  <a:solidFill>
                    <a:srgbClr val="006666"/>
                  </a:solidFill>
                </a:rPr>
                <a:t>债权人</a:t>
              </a:r>
              <a:endParaRPr lang="en-US" altLang="zh-CN" dirty="0">
                <a:solidFill>
                  <a:srgbClr val="006666"/>
                </a:solidFill>
              </a:endParaRPr>
            </a:p>
          </p:txBody>
        </p:sp>
        <p:sp>
          <p:nvSpPr>
            <p:cNvPr id="46092" name="Text Box 12"/>
            <p:cNvSpPr txBox="1">
              <a:spLocks noChangeArrowheads="1"/>
            </p:cNvSpPr>
            <p:nvPr/>
          </p:nvSpPr>
          <p:spPr bwMode="auto">
            <a:xfrm>
              <a:off x="1791" y="1266"/>
              <a:ext cx="3504" cy="84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srgbClr val="0066FF"/>
                  </a:solidFill>
                </a:rPr>
                <a:t>Creditors</a:t>
              </a:r>
              <a:r>
                <a:rPr lang="en-US" altLang="zh-CN" sz="1800" dirty="0">
                  <a:solidFill>
                    <a:srgbClr val="006699"/>
                  </a:solidFill>
                </a:rPr>
                <a:t> lend money for a specific period of time and gain by charging interest on the money they lend.</a:t>
              </a:r>
              <a:r>
                <a:rPr lang="zh-CN" altLang="en-US" sz="1800" dirty="0">
                  <a:solidFill>
                    <a:srgbClr val="006699"/>
                  </a:solidFill>
                </a:rPr>
                <a:t> </a:t>
              </a:r>
              <a:endParaRPr lang="en-US" altLang="zh-CN" sz="1800" dirty="0">
                <a:solidFill>
                  <a:srgbClr val="006699"/>
                </a:solidFill>
              </a:endParaRPr>
            </a:p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1800" dirty="0">
                  <a:solidFill>
                    <a:srgbClr val="006699"/>
                  </a:solidFill>
                </a:rPr>
                <a:t>借钱他人获取利息的人       银行是典型的债权人</a:t>
              </a:r>
              <a:endParaRPr lang="en-US" altLang="zh-CN" sz="1800" dirty="0">
                <a:solidFill>
                  <a:srgbClr val="006699"/>
                </a:solidFill>
              </a:endParaRPr>
            </a:p>
          </p:txBody>
        </p:sp>
      </p:grpSp>
      <p:grpSp>
        <p:nvGrpSpPr>
          <p:cNvPr id="4" name="Group 30"/>
          <p:cNvGrpSpPr/>
          <p:nvPr/>
        </p:nvGrpSpPr>
        <p:grpSpPr bwMode="auto">
          <a:xfrm>
            <a:off x="684213" y="3716338"/>
            <a:ext cx="7848600" cy="2058987"/>
            <a:chOff x="431" y="2341"/>
            <a:chExt cx="4944" cy="1297"/>
          </a:xfrm>
        </p:grpSpPr>
        <p:sp>
          <p:nvSpPr>
            <p:cNvPr id="30744" name="Rectangle 24"/>
            <p:cNvSpPr>
              <a:spLocks noChangeArrowheads="1"/>
            </p:cNvSpPr>
            <p:nvPr/>
          </p:nvSpPr>
          <p:spPr bwMode="auto">
            <a:xfrm>
              <a:off x="431" y="2341"/>
              <a:ext cx="4944" cy="1283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6086" name="Text Box 26"/>
            <p:cNvSpPr txBox="1">
              <a:spLocks noChangeArrowheads="1"/>
            </p:cNvSpPr>
            <p:nvPr/>
          </p:nvSpPr>
          <p:spPr bwMode="auto">
            <a:xfrm>
              <a:off x="2608" y="2432"/>
              <a:ext cx="2352" cy="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6666"/>
                  </a:solidFill>
                </a:rPr>
                <a:t>Suppliers/</a:t>
              </a:r>
              <a:r>
                <a:rPr lang="zh-CN" altLang="en-US" dirty="0">
                  <a:solidFill>
                    <a:srgbClr val="006666"/>
                  </a:solidFill>
                </a:rPr>
                <a:t>供应商</a:t>
              </a:r>
              <a:endParaRPr lang="en-US" altLang="zh-CN" dirty="0">
                <a:solidFill>
                  <a:srgbClr val="006666"/>
                </a:solidFill>
              </a:endParaRPr>
            </a:p>
          </p:txBody>
        </p:sp>
        <p:sp>
          <p:nvSpPr>
            <p:cNvPr id="46087" name="Text Box 27"/>
            <p:cNvSpPr txBox="1">
              <a:spLocks noChangeArrowheads="1"/>
            </p:cNvSpPr>
            <p:nvPr/>
          </p:nvSpPr>
          <p:spPr bwMode="auto">
            <a:xfrm>
              <a:off x="1837" y="2795"/>
              <a:ext cx="3504" cy="84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srgbClr val="0066FF"/>
                  </a:solidFill>
                </a:rPr>
                <a:t>Suppliers offer raw materials, spare parts, other things that your company needs in operating activities</a:t>
              </a:r>
              <a:endParaRPr lang="en-US" altLang="zh-CN" sz="1800" dirty="0">
                <a:solidFill>
                  <a:srgbClr val="0066FF"/>
                </a:solidFill>
              </a:endParaRPr>
            </a:p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1800" dirty="0">
                  <a:solidFill>
                    <a:srgbClr val="0066FF"/>
                  </a:solidFill>
                </a:rPr>
                <a:t>提供企业经营活动所需材料、零配件的人</a:t>
              </a:r>
              <a:endParaRPr lang="en-US" altLang="zh-CN" sz="1800" dirty="0">
                <a:solidFill>
                  <a:srgbClr val="006699"/>
                </a:solidFill>
              </a:endParaRPr>
            </a:p>
          </p:txBody>
        </p:sp>
        <p:pic>
          <p:nvPicPr>
            <p:cNvPr id="46088" name="Picture 28" descr="00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" y="2478"/>
              <a:ext cx="1042" cy="10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402E2E0E-E983-484F-A864-8AF7F9C09449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2916238" y="908050"/>
            <a:ext cx="3259137" cy="70485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defRPr/>
            </a:pPr>
            <a:r>
              <a:rPr lang="zh-CN" altLang="en-US" sz="4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收入确认原则</a:t>
            </a:r>
            <a:endParaRPr lang="en-US" altLang="zh-CN" sz="4000" b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74675" y="404813"/>
            <a:ext cx="7885113" cy="649287"/>
          </a:xfrm>
        </p:spPr>
        <p:txBody>
          <a:bodyPr/>
          <a:lstStyle/>
          <a:p>
            <a:pPr marL="609600" indent="-609600" algn="l" eaLnBrk="1" hangingPunct="1">
              <a:lnSpc>
                <a:spcPct val="80000"/>
              </a:lnSpc>
              <a:defRPr/>
            </a:pPr>
            <a:r>
              <a:rPr kumimoji="0" lang="zh-CN" altLang="zh-CN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5</a:t>
            </a:r>
            <a:r>
              <a:rPr kumimoji="0" lang="en-US" altLang="zh-CN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重要的会计假设和会计原则</a:t>
            </a:r>
            <a:endParaRPr kumimoji="0" lang="en-US" altLang="zh-CN" sz="24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79388" y="1989138"/>
            <a:ext cx="8820150" cy="4895850"/>
            <a:chOff x="179388" y="1989138"/>
            <a:chExt cx="8820150" cy="4895850"/>
          </a:xfrm>
        </p:grpSpPr>
        <p:pic>
          <p:nvPicPr>
            <p:cNvPr id="51204" name="图片 1" descr="屏幕快照 2014-08-04 上午11.13.18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388" y="1989138"/>
              <a:ext cx="8820150" cy="4895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矩形 1"/>
            <p:cNvSpPr/>
            <p:nvPr/>
          </p:nvSpPr>
          <p:spPr bwMode="auto">
            <a:xfrm>
              <a:off x="3708400" y="2060575"/>
              <a:ext cx="3582988" cy="461963"/>
            </a:xfrm>
            <a:prstGeom prst="rect">
              <a:avLst/>
            </a:prstGeom>
            <a:noFill/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spAutoFit/>
            </a:bodyPr>
            <a:lstStyle/>
            <a:p>
              <a:pPr marL="342900" indent="-342900">
                <a:defRPr/>
              </a:pPr>
              <a:r>
                <a: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</a:rPr>
                <a:t>葡萄酒的生产与销售过程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" name="矩形 12"/>
          <p:cNvSpPr/>
          <p:nvPr/>
        </p:nvSpPr>
        <p:spPr bwMode="auto">
          <a:xfrm>
            <a:off x="3036888" y="5846763"/>
            <a:ext cx="3186112" cy="646112"/>
          </a:xfrm>
          <a:prstGeom prst="rect">
            <a:avLst/>
          </a:prstGeom>
          <a:noFill/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pPr marL="342900" indent="-342900">
              <a:defRPr/>
            </a:pP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随着时间的推移，</a:t>
            </a:r>
            <a:endParaRPr lang="en-US" altLang="zh-CN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marL="342900" indent="-342900">
              <a:defRPr/>
            </a:pP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赚取收入的不确定性越来越小</a:t>
            </a:r>
            <a:endParaRPr lang="zh-CN" altLang="en-US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41931" y="908050"/>
            <a:ext cx="1282262" cy="6463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/>
              <a:t>葡萄酒</a:t>
            </a:r>
            <a:endParaRPr kumimoji="1" lang="en-US" altLang="zh-CN" b="1" dirty="0"/>
          </a:p>
          <a:p>
            <a:pPr algn="ctr"/>
            <a:r>
              <a:rPr kumimoji="1" lang="zh-CN" altLang="en-US" b="1" dirty="0"/>
              <a:t>生产为例</a:t>
            </a:r>
            <a:endParaRPr kumimoji="1"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AFEA1102-5073-9E41-858F-2A47C45F7C76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2916238" y="908050"/>
            <a:ext cx="3259137" cy="70485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defRPr/>
            </a:pPr>
            <a:r>
              <a:rPr lang="zh-CN" altLang="en-US" sz="4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收入确认原则</a:t>
            </a:r>
            <a:endParaRPr lang="en-US" altLang="zh-CN" sz="4000" b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74675" y="404813"/>
            <a:ext cx="7885113" cy="649287"/>
          </a:xfrm>
        </p:spPr>
        <p:txBody>
          <a:bodyPr/>
          <a:lstStyle/>
          <a:p>
            <a:pPr marL="609600" indent="-609600" algn="l" eaLnBrk="1" hangingPunct="1">
              <a:lnSpc>
                <a:spcPct val="80000"/>
              </a:lnSpc>
              <a:defRPr/>
            </a:pPr>
            <a:r>
              <a:rPr kumimoji="0" lang="zh-CN" altLang="zh-CN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5</a:t>
            </a:r>
            <a:r>
              <a:rPr kumimoji="0" lang="en-US" altLang="zh-CN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重要的会计假设和会计原则</a:t>
            </a:r>
            <a:endParaRPr kumimoji="0" lang="en-US" altLang="zh-CN" sz="24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11188" y="3716338"/>
            <a:ext cx="8137525" cy="3070225"/>
            <a:chOff x="611188" y="3716338"/>
            <a:chExt cx="8137525" cy="3070225"/>
          </a:xfrm>
        </p:grpSpPr>
        <p:pic>
          <p:nvPicPr>
            <p:cNvPr id="52228" name="Picture 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88" y="3716338"/>
              <a:ext cx="8137525" cy="1441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2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88" y="5157788"/>
              <a:ext cx="8137525" cy="1628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2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557338"/>
            <a:ext cx="8137525" cy="21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32" name="矩形 1"/>
          <p:cNvSpPr>
            <a:spLocks noChangeArrowheads="1"/>
          </p:cNvSpPr>
          <p:nvPr/>
        </p:nvSpPr>
        <p:spPr bwMode="auto">
          <a:xfrm>
            <a:off x="4698125" y="1628800"/>
            <a:ext cx="405058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中国会计准则</a:t>
            </a:r>
            <a:r>
              <a:rPr lang="en-US" altLang="zh-CN" sz="2000" dirty="0">
                <a:solidFill>
                  <a:srgbClr val="FF0000"/>
                </a:solidFill>
              </a:rPr>
              <a:t>CAS/</a:t>
            </a:r>
            <a:r>
              <a:rPr lang="zh-CN" altLang="en-US" sz="2000" dirty="0">
                <a:solidFill>
                  <a:srgbClr val="FF0000"/>
                </a:solidFill>
              </a:rPr>
              <a:t>国际准则</a:t>
            </a:r>
            <a:r>
              <a:rPr lang="en-US" altLang="zh-CN" sz="2000" dirty="0">
                <a:solidFill>
                  <a:srgbClr val="FF0000"/>
                </a:solidFill>
              </a:rPr>
              <a:t>IFRS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8" grpId="0" animBg="1"/>
      <p:bldP spid="5223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AFEA1102-5073-9E41-858F-2A47C45F7C76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2916238" y="908050"/>
            <a:ext cx="3259137" cy="70485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defRPr/>
            </a:pPr>
            <a:r>
              <a:rPr lang="zh-CN" altLang="en-US" sz="4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收入确认原则</a:t>
            </a:r>
            <a:endParaRPr lang="en-US" altLang="zh-CN" sz="4000" b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74675" y="404813"/>
            <a:ext cx="7885113" cy="649287"/>
          </a:xfrm>
        </p:spPr>
        <p:txBody>
          <a:bodyPr/>
          <a:lstStyle/>
          <a:p>
            <a:pPr marL="609600" indent="-609600" algn="l" eaLnBrk="1" hangingPunct="1">
              <a:lnSpc>
                <a:spcPct val="80000"/>
              </a:lnSpc>
              <a:defRPr/>
            </a:pPr>
            <a:r>
              <a:rPr kumimoji="0" lang="zh-CN" altLang="zh-CN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5</a:t>
            </a:r>
            <a:r>
              <a:rPr kumimoji="0" lang="en-US" altLang="zh-CN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重要的会计假设和会计原则</a:t>
            </a:r>
            <a:endParaRPr kumimoji="0" lang="en-US" altLang="zh-CN" sz="24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4674" y="1802343"/>
            <a:ext cx="7885114" cy="1061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US" altLang="zh-CN" dirty="0">
                <a:latin typeface="微软雅黑" panose="020B0503020204020204" charset="-122"/>
                <a:ea typeface="微软雅黑" panose="020B0503020204020204" charset="-122"/>
              </a:rPr>
              <a:t>2014 </a:t>
            </a:r>
            <a:r>
              <a:rPr kumimoji="0" lang="zh-CN" altLang="en-US" dirty="0"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kumimoji="0" lang="en-US" altLang="zh-CN" dirty="0">
                <a:latin typeface="微软雅黑" panose="020B0503020204020204" charset="-122"/>
                <a:ea typeface="微软雅黑" panose="020B0503020204020204" charset="-122"/>
              </a:rPr>
              <a:t>5 </a:t>
            </a:r>
            <a:r>
              <a:rPr kumimoji="0" lang="zh-CN" altLang="en-US" dirty="0"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kumimoji="0" lang="en-US" altLang="zh-CN" dirty="0">
                <a:latin typeface="微软雅黑" panose="020B0503020204020204" charset="-122"/>
                <a:ea typeface="微软雅黑" panose="020B0503020204020204" charset="-122"/>
              </a:rPr>
              <a:t>28 </a:t>
            </a:r>
            <a:r>
              <a:rPr kumimoji="0" lang="zh-CN" altLang="en-US" dirty="0">
                <a:latin typeface="微软雅黑" panose="020B0503020204020204" charset="-122"/>
                <a:ea typeface="微软雅黑" panose="020B0503020204020204" charset="-122"/>
              </a:rPr>
              <a:t>日，</a:t>
            </a:r>
            <a:r>
              <a:rPr kumimoji="0" lang="en-US" altLang="zh-CN" dirty="0">
                <a:latin typeface="微软雅黑" panose="020B0503020204020204" charset="-122"/>
                <a:ea typeface="微软雅黑" panose="020B0503020204020204" charset="-122"/>
              </a:rPr>
              <a:t>IASB </a:t>
            </a:r>
            <a:r>
              <a:rPr kumimoji="0" lang="zh-CN" altLang="en-US" dirty="0">
                <a:latin typeface="微软雅黑" panose="020B0503020204020204" charset="-122"/>
                <a:ea typeface="微软雅黑" panose="020B0503020204020204" charset="-122"/>
              </a:rPr>
              <a:t>发布了</a:t>
            </a:r>
            <a:r>
              <a:rPr kumimoji="0" lang="zh-CN" altLang="zh-CN" dirty="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kumimoji="0" lang="en-US" altLang="zh-CN" dirty="0">
                <a:latin typeface="微软雅黑" panose="020B0503020204020204" charset="-122"/>
                <a:ea typeface="微软雅黑" panose="020B0503020204020204" charset="-122"/>
              </a:rPr>
              <a:t>IFRS15</a:t>
            </a:r>
            <a:r>
              <a:rPr kumimoji="0" lang="zh-CN" altLang="zh-CN" dirty="0">
                <a:latin typeface="微软雅黑" panose="020B0503020204020204" charset="-122"/>
                <a:ea typeface="微软雅黑" panose="020B0503020204020204" charset="-122"/>
              </a:rPr>
              <a:t>———</a:t>
            </a:r>
            <a:r>
              <a:rPr kumimoji="0" lang="zh-CN" altLang="en-US" dirty="0">
                <a:latin typeface="微软雅黑" panose="020B0503020204020204" charset="-122"/>
                <a:ea typeface="微软雅黑" panose="020B0503020204020204" charset="-122"/>
              </a:rPr>
              <a:t>源于客户合同的收入</a:t>
            </a:r>
            <a:r>
              <a:rPr kumimoji="0" lang="zh-CN" altLang="zh-CN" dirty="0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kumimoji="0" lang="zh-CN" altLang="en-US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kumimoji="0"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IFRS 15</a:t>
            </a:r>
            <a:r>
              <a:rPr kumimoji="0" lang="zh-CN" altLang="en-US" dirty="0">
                <a:latin typeface="微软雅黑" panose="020B0503020204020204" charset="-122"/>
                <a:ea typeface="微软雅黑" panose="020B0503020204020204" charset="-122"/>
              </a:rPr>
              <a:t>）。新准则将取代</a:t>
            </a:r>
            <a:r>
              <a:rPr kumimoji="0" lang="en-US" altLang="zh-CN" dirty="0">
                <a:latin typeface="微软雅黑" panose="020B0503020204020204" charset="-122"/>
                <a:ea typeface="微软雅黑" panose="020B0503020204020204" charset="-122"/>
              </a:rPr>
              <a:t>IASB </a:t>
            </a:r>
            <a:r>
              <a:rPr kumimoji="0" lang="zh-CN" altLang="en-US" dirty="0">
                <a:latin typeface="微软雅黑" panose="020B0503020204020204" charset="-122"/>
                <a:ea typeface="微软雅黑" panose="020B0503020204020204" charset="-122"/>
              </a:rPr>
              <a:t>和关于收入确认的现行准则和解释公告。该准则自</a:t>
            </a:r>
            <a:r>
              <a:rPr kumimoji="0" lang="en-US" altLang="zh-CN" dirty="0">
                <a:latin typeface="微软雅黑" panose="020B0503020204020204" charset="-122"/>
                <a:ea typeface="微软雅黑" panose="020B0503020204020204" charset="-122"/>
              </a:rPr>
              <a:t>2018</a:t>
            </a:r>
            <a:r>
              <a:rPr kumimoji="0" lang="zh-CN" altLang="en-US" dirty="0"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kumimoji="0" lang="en-US" altLang="zh-CN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kumimoji="0" lang="zh-CN" altLang="en-US" dirty="0"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kumimoji="0" lang="en-US" altLang="zh-CN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kumimoji="0" lang="zh-CN" altLang="en-US" dirty="0">
                <a:latin typeface="微软雅黑" panose="020B0503020204020204" charset="-122"/>
                <a:ea typeface="微软雅黑" panose="020B0503020204020204" charset="-122"/>
              </a:rPr>
              <a:t>日起生效。</a:t>
            </a:r>
            <a:endParaRPr kumimoji="0" lang="zh-CN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862" y="3053168"/>
            <a:ext cx="8318938" cy="364767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8" grpId="0" animBg="1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AFEA1102-5073-9E41-858F-2A47C45F7C76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2916238" y="908050"/>
            <a:ext cx="3259137" cy="70485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defRPr/>
            </a:pPr>
            <a:r>
              <a:rPr lang="zh-CN" altLang="en-US" sz="4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收入确认原则</a:t>
            </a:r>
            <a:endParaRPr lang="en-US" altLang="zh-CN" sz="4000" b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74675" y="404813"/>
            <a:ext cx="7885113" cy="649287"/>
          </a:xfrm>
        </p:spPr>
        <p:txBody>
          <a:bodyPr/>
          <a:lstStyle/>
          <a:p>
            <a:pPr marL="609600" indent="-609600" algn="l" eaLnBrk="1" hangingPunct="1">
              <a:lnSpc>
                <a:spcPct val="80000"/>
              </a:lnSpc>
              <a:defRPr/>
            </a:pPr>
            <a:r>
              <a:rPr kumimoji="0" lang="zh-CN" altLang="zh-CN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5</a:t>
            </a:r>
            <a:r>
              <a:rPr kumimoji="0" lang="en-US" altLang="zh-CN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重要的会计假设和会计原则</a:t>
            </a:r>
            <a:endParaRPr kumimoji="0" lang="en-US" altLang="zh-CN" sz="24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675" y="2259233"/>
            <a:ext cx="7772400" cy="369071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E3795F3F-D772-6845-B7D4-AC98E925AABB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2868613" y="1268413"/>
            <a:ext cx="3259137" cy="70485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defRPr/>
            </a:pPr>
            <a:r>
              <a:rPr lang="zh-CN" altLang="en-US" sz="4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收入确认原则</a:t>
            </a:r>
            <a:endParaRPr lang="en-US" altLang="zh-CN" sz="4000" b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7421" name="Rectangle 13"/>
          <p:cNvSpPr>
            <a:spLocks noChangeArrowheads="1"/>
          </p:cNvSpPr>
          <p:nvPr/>
        </p:nvSpPr>
        <p:spPr bwMode="auto">
          <a:xfrm>
            <a:off x="684213" y="2349500"/>
            <a:ext cx="7924800" cy="4198938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lIns="0" tIns="44450" rIns="90488" bIns="44450"/>
          <a:lstStyle/>
          <a:p>
            <a:pPr marL="742950" lvl="1" indent="-285750" algn="l">
              <a:spcBef>
                <a:spcPct val="20000"/>
              </a:spcBef>
              <a:buClr>
                <a:srgbClr val="FFFF00"/>
              </a:buClr>
              <a:buSzPct val="95000"/>
              <a:buFont typeface="Wingdings" panose="05000000000000000000" charset="0"/>
              <a:buNone/>
              <a:defRPr/>
            </a:pPr>
            <a:r>
              <a:rPr lang="zh-CN" altLang="en-US" sz="40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收入的确认条件：     </a:t>
            </a:r>
            <a:r>
              <a:rPr lang="en-US" altLang="zh-CN" sz="40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USA</a:t>
            </a:r>
            <a:endParaRPr lang="en-US" altLang="zh-CN" sz="4000" b="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l">
              <a:spcBef>
                <a:spcPct val="20000"/>
              </a:spcBef>
              <a:buClr>
                <a:srgbClr val="FFFF00"/>
              </a:buClr>
              <a:buSzPct val="95000"/>
              <a:buFont typeface="Wingdings" panose="05000000000000000000" charset="0"/>
              <a:buNone/>
              <a:defRPr/>
            </a:pPr>
            <a:r>
              <a:rPr lang="zh-CN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（</a:t>
            </a:r>
            <a:r>
              <a:rPr lang="en-US" altLang="zh-CN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zh-CN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）货物已交付或者服务已提供</a:t>
            </a:r>
            <a:endParaRPr lang="en-US" altLang="zh-CN" sz="2800" b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l">
              <a:spcBef>
                <a:spcPct val="20000"/>
              </a:spcBef>
              <a:buClr>
                <a:srgbClr val="FFFF00"/>
              </a:buClr>
              <a:buSzPct val="95000"/>
              <a:buFont typeface="Wingdings" panose="05000000000000000000" charset="0"/>
              <a:buNone/>
              <a:defRPr/>
            </a:pPr>
            <a:r>
              <a:rPr lang="zh-CN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（</a:t>
            </a:r>
            <a:r>
              <a:rPr lang="en-US" altLang="zh-CN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  <a:r>
              <a:rPr lang="zh-CN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）足够证据表明客户有付款安排</a:t>
            </a:r>
            <a:endParaRPr lang="en-US" altLang="zh-CN" sz="2800" b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l">
              <a:spcBef>
                <a:spcPct val="20000"/>
              </a:spcBef>
              <a:buClr>
                <a:srgbClr val="FFFF00"/>
              </a:buClr>
              <a:buSzPct val="95000"/>
              <a:buFont typeface="Wingdings" panose="05000000000000000000" charset="0"/>
              <a:buNone/>
              <a:defRPr/>
            </a:pPr>
            <a:r>
              <a:rPr lang="zh-CN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（</a:t>
            </a:r>
            <a:r>
              <a:rPr lang="en-US" altLang="zh-CN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  <a:r>
              <a:rPr lang="zh-CN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）价格固定且可计量</a:t>
            </a:r>
            <a:endParaRPr lang="en-US" altLang="zh-CN" sz="2800" b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l">
              <a:spcBef>
                <a:spcPct val="20000"/>
              </a:spcBef>
              <a:buClr>
                <a:srgbClr val="FFFF00"/>
              </a:buClr>
              <a:buSzPct val="95000"/>
              <a:buFont typeface="Wingdings" panose="05000000000000000000" charset="0"/>
              <a:buNone/>
              <a:defRPr/>
            </a:pPr>
            <a:r>
              <a:rPr lang="zh-CN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（</a:t>
            </a:r>
            <a:r>
              <a:rPr lang="en-US" altLang="zh-CN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</a:t>
            </a:r>
            <a:r>
              <a:rPr lang="zh-CN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）确定可以收到款项</a:t>
            </a:r>
            <a:endParaRPr lang="en-US" altLang="zh-CN" sz="2800" b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74675" y="404813"/>
            <a:ext cx="7885113" cy="649287"/>
          </a:xfrm>
        </p:spPr>
        <p:txBody>
          <a:bodyPr/>
          <a:lstStyle/>
          <a:p>
            <a:pPr marL="609600" indent="-609600" algn="l" eaLnBrk="1" hangingPunct="1">
              <a:lnSpc>
                <a:spcPct val="80000"/>
              </a:lnSpc>
              <a:defRPr/>
            </a:pPr>
            <a:r>
              <a:rPr kumimoji="0" lang="zh-CN" altLang="zh-CN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5</a:t>
            </a:r>
            <a:r>
              <a:rPr kumimoji="0" lang="en-US" altLang="zh-CN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重要的会计假设和会计原则</a:t>
            </a:r>
            <a:endParaRPr kumimoji="0" lang="en-US" altLang="zh-CN" sz="24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8" grpId="0" animBg="1"/>
      <p:bldP spid="1742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F931343-E778-724E-9CA2-932DC0428911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2268538" y="2290763"/>
            <a:ext cx="4248150" cy="650875"/>
          </a:xfrm>
          <a:prstGeom prst="rect">
            <a:avLst/>
          </a:prstGeom>
          <a:solidFill>
            <a:srgbClr val="808080"/>
          </a:solidFill>
          <a:ln w="127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lIns="90488" tIns="44450" rIns="90488" bIns="44450">
            <a:spAutoFit/>
          </a:bodyPr>
          <a:lstStyle/>
          <a:p>
            <a:pPr algn="ctr" eaLnBrk="0" hangingPunct="0">
              <a:defRPr/>
            </a:pPr>
            <a:r>
              <a:rPr lang="zh-CN" altLang="en-US"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配比原则</a:t>
            </a:r>
            <a:endParaRPr lang="en-US" altLang="zh-CN" sz="36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971550" y="3587750"/>
            <a:ext cx="7488238" cy="1987550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>
            <a:spAutoFit/>
          </a:bodyPr>
          <a:lstStyle>
            <a:lvl1pPr indent="457200" eaLnBrk="0" hangingPunct="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en-US" sz="32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在某一会计期间内为了取得收入而消耗的资源，应当在该会计期间记录为费用，而不管是否已经支付现金。</a:t>
            </a:r>
            <a:endParaRPr lang="en-US" altLang="zh-CN" sz="3200" b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74675" y="404813"/>
            <a:ext cx="7885113" cy="649287"/>
          </a:xfrm>
        </p:spPr>
        <p:txBody>
          <a:bodyPr/>
          <a:lstStyle/>
          <a:p>
            <a:pPr marL="609600" indent="-609600" algn="l" eaLnBrk="1" hangingPunct="1">
              <a:lnSpc>
                <a:spcPct val="80000"/>
              </a:lnSpc>
              <a:defRPr/>
            </a:pPr>
            <a:r>
              <a:rPr kumimoji="0" lang="zh-CN" altLang="zh-CN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5</a:t>
            </a:r>
            <a:r>
              <a:rPr kumimoji="0" lang="en-US" altLang="zh-CN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重要的会计假设和会计原则</a:t>
            </a:r>
            <a:endParaRPr kumimoji="0" lang="en-US" altLang="zh-CN" sz="24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84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animBg="1"/>
      <p:bldP spid="18437" grpId="0" animBg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F931343-E778-724E-9CA2-932DC0428911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2305050" y="1397384"/>
            <a:ext cx="4248150" cy="650875"/>
          </a:xfrm>
          <a:prstGeom prst="rect">
            <a:avLst/>
          </a:prstGeom>
          <a:solidFill>
            <a:srgbClr val="808080"/>
          </a:solidFill>
          <a:ln w="127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lIns="90488" tIns="44450" rIns="90488" bIns="44450">
            <a:spAutoFit/>
          </a:bodyPr>
          <a:lstStyle/>
          <a:p>
            <a:pPr algn="ctr" eaLnBrk="0" hangingPunct="0">
              <a:defRPr/>
            </a:pPr>
            <a:r>
              <a:rPr lang="zh-CN" altLang="en-US"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配比原则</a:t>
            </a:r>
            <a:endParaRPr lang="en-US" altLang="zh-CN" sz="36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74675" y="404813"/>
            <a:ext cx="7885113" cy="649287"/>
          </a:xfrm>
        </p:spPr>
        <p:txBody>
          <a:bodyPr/>
          <a:lstStyle/>
          <a:p>
            <a:pPr marL="609600" indent="-609600" algn="l" eaLnBrk="1" hangingPunct="1">
              <a:lnSpc>
                <a:spcPct val="80000"/>
              </a:lnSpc>
              <a:defRPr/>
            </a:pPr>
            <a:r>
              <a:rPr kumimoji="0" lang="zh-CN" altLang="zh-CN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5</a:t>
            </a:r>
            <a:r>
              <a:rPr kumimoji="0" lang="en-US" altLang="zh-CN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.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重要的会计假设和会计原则</a:t>
            </a:r>
            <a:endParaRPr kumimoji="0" lang="en-US" altLang="zh-CN" sz="24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右箭头 2"/>
          <p:cNvSpPr/>
          <p:nvPr/>
        </p:nvSpPr>
        <p:spPr bwMode="auto">
          <a:xfrm>
            <a:off x="1093075" y="4385387"/>
            <a:ext cx="7198547" cy="848710"/>
          </a:xfrm>
          <a:prstGeom prst="rightArrow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5" name="直线连接符 4"/>
          <p:cNvCxnSpPr/>
          <p:nvPr/>
        </p:nvCxnSpPr>
        <p:spPr bwMode="auto">
          <a:xfrm>
            <a:off x="1681656" y="3079531"/>
            <a:ext cx="0" cy="2438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 bwMode="auto">
          <a:xfrm>
            <a:off x="3184635" y="3079531"/>
            <a:ext cx="0" cy="255401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 bwMode="auto">
          <a:xfrm>
            <a:off x="4572000" y="2617076"/>
            <a:ext cx="10511" cy="3626562"/>
          </a:xfrm>
          <a:prstGeom prst="line">
            <a:avLst/>
          </a:prstGeom>
          <a:ln w="508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 bwMode="auto">
          <a:xfrm>
            <a:off x="5885794" y="3429000"/>
            <a:ext cx="0" cy="214148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 bwMode="auto">
          <a:xfrm>
            <a:off x="7104994" y="3763634"/>
            <a:ext cx="0" cy="182786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 bwMode="auto">
          <a:xfrm>
            <a:off x="1826327" y="3758675"/>
            <a:ext cx="877306" cy="6491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11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3371347" y="3758675"/>
            <a:ext cx="877306" cy="6491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12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4685140" y="3727144"/>
            <a:ext cx="877306" cy="6491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01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5956892" y="3706124"/>
            <a:ext cx="877306" cy="6491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02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1508234" y="5728164"/>
            <a:ext cx="2863084" cy="84083"/>
          </a:xfrm>
          <a:prstGeom prst="rightArrow">
            <a:avLst/>
          </a:prstGeom>
          <a:noFill/>
          <a:ln w="508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382648" y="5792843"/>
            <a:ext cx="100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2021</a:t>
            </a:r>
            <a:r>
              <a:rPr kumimoji="1" lang="zh-CN" altLang="en-US" dirty="0"/>
              <a:t>年</a:t>
            </a:r>
            <a:endParaRPr kumimoji="1" lang="zh-CN" altLang="en-US" dirty="0"/>
          </a:p>
        </p:txBody>
      </p:sp>
      <p:sp>
        <p:nvSpPr>
          <p:cNvPr id="18" name="右箭头 17"/>
          <p:cNvSpPr/>
          <p:nvPr/>
        </p:nvSpPr>
        <p:spPr bwMode="auto">
          <a:xfrm>
            <a:off x="4703379" y="5717654"/>
            <a:ext cx="2863084" cy="84083"/>
          </a:xfrm>
          <a:prstGeom prst="rightArrow">
            <a:avLst/>
          </a:prstGeom>
          <a:noFill/>
          <a:ln w="508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41158" y="5834885"/>
            <a:ext cx="100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2022</a:t>
            </a:r>
            <a:r>
              <a:rPr kumimoji="1" lang="zh-CN" altLang="en-US" dirty="0"/>
              <a:t>年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868375" y="2927680"/>
            <a:ext cx="1240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支付四个月广告费</a:t>
            </a:r>
            <a:endParaRPr kumimoji="1" lang="zh-CN" altLang="en-US" dirty="0"/>
          </a:p>
        </p:txBody>
      </p:sp>
      <p:cxnSp>
        <p:nvCxnSpPr>
          <p:cNvPr id="26" name="直线箭头连接符 25"/>
          <p:cNvCxnSpPr/>
          <p:nvPr/>
        </p:nvCxnSpPr>
        <p:spPr bwMode="auto">
          <a:xfrm flipH="1">
            <a:off x="2882956" y="3574011"/>
            <a:ext cx="28410" cy="925730"/>
          </a:xfrm>
          <a:prstGeom prst="straightConnector1">
            <a:avLst/>
          </a:prstGeom>
          <a:noFill/>
          <a:ln w="38100" cap="flat" cmpd="sng" algn="ctr">
            <a:solidFill>
              <a:schemeClr val="accent6">
                <a:lumMod val="25000"/>
              </a:schemeClr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27" name="直线箭头连接符 26"/>
          <p:cNvCxnSpPr>
            <a:endCxn id="12" idx="1"/>
          </p:cNvCxnSpPr>
          <p:nvPr/>
        </p:nvCxnSpPr>
        <p:spPr bwMode="auto">
          <a:xfrm>
            <a:off x="3047999" y="3495077"/>
            <a:ext cx="451826" cy="358669"/>
          </a:xfrm>
          <a:prstGeom prst="straightConnector1">
            <a:avLst/>
          </a:prstGeom>
          <a:noFill/>
          <a:ln w="38100" cap="flat" cmpd="sng" algn="ctr">
            <a:solidFill>
              <a:schemeClr val="accent6">
                <a:lumMod val="25000"/>
              </a:schemeClr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34" name="直线箭头连接符 33"/>
          <p:cNvCxnSpPr>
            <a:endCxn id="13" idx="1"/>
          </p:cNvCxnSpPr>
          <p:nvPr/>
        </p:nvCxnSpPr>
        <p:spPr bwMode="auto">
          <a:xfrm>
            <a:off x="3100551" y="3347933"/>
            <a:ext cx="1713067" cy="474282"/>
          </a:xfrm>
          <a:prstGeom prst="straightConnector1">
            <a:avLst/>
          </a:prstGeom>
          <a:noFill/>
          <a:ln w="38100" cap="flat" cmpd="sng" algn="ctr">
            <a:solidFill>
              <a:schemeClr val="accent6">
                <a:lumMod val="25000"/>
              </a:schemeClr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36" name="直线箭头连接符 35"/>
          <p:cNvCxnSpPr/>
          <p:nvPr/>
        </p:nvCxnSpPr>
        <p:spPr bwMode="auto">
          <a:xfrm>
            <a:off x="3142592" y="3179767"/>
            <a:ext cx="3066551" cy="484148"/>
          </a:xfrm>
          <a:prstGeom prst="straightConnector1">
            <a:avLst/>
          </a:prstGeom>
          <a:noFill/>
          <a:ln w="38100" cap="flat" cmpd="sng" algn="ctr">
            <a:solidFill>
              <a:schemeClr val="accent6">
                <a:lumMod val="25000"/>
              </a:schemeClr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/>
      <p:bldP spid="18" grpId="0" animBg="1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AB5B4D11-6173-784A-88FF-DEADE97E0E0F}" type="slidenum">
              <a:rPr lang="en-US" altLang="zh-CN" sz="1400" b="0">
                <a:solidFill>
                  <a:srgbClr val="006699"/>
                </a:solidFill>
              </a:rPr>
            </a:fld>
            <a:endParaRPr lang="en-US" altLang="zh-CN" sz="1400" b="0">
              <a:solidFill>
                <a:srgbClr val="006699"/>
              </a:solidFill>
            </a:endParaRP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333375"/>
            <a:ext cx="8459788" cy="720725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en-US" altLang="zh-CN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1.</a:t>
            </a:r>
            <a:r>
              <a:rPr kumimoji="0" lang="zh-CN" altLang="en-US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企业经营环境</a:t>
            </a:r>
            <a:endParaRPr kumimoji="0" lang="en-US" altLang="zh-CN" sz="36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3803" name="Line 11"/>
          <p:cNvSpPr>
            <a:spLocks noChangeShapeType="1"/>
          </p:cNvSpPr>
          <p:nvPr/>
        </p:nvSpPr>
        <p:spPr bwMode="auto">
          <a:xfrm flipV="1">
            <a:off x="1908175" y="5013325"/>
            <a:ext cx="4608513" cy="0"/>
          </a:xfrm>
          <a:prstGeom prst="line">
            <a:avLst/>
          </a:prstGeom>
          <a:noFill/>
          <a:ln w="76200">
            <a:solidFill>
              <a:srgbClr val="FF0000"/>
            </a:solidFill>
            <a:prstDash val="dash"/>
            <a:round/>
            <a:tailEnd type="triangle" w="med" len="med"/>
          </a:ln>
          <a:effectLst/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827088" y="1054100"/>
            <a:ext cx="7956550" cy="195379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8" tIns="44450" rIns="90488" bIns="44450"/>
          <a:lstStyle/>
          <a:p>
            <a:pPr marL="342900" indent="-34290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3000" b="1" dirty="0">
                <a:solidFill>
                  <a:srgbClr val="0066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2800" b="1" dirty="0">
                <a:solidFill>
                  <a:srgbClr val="0066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Manufacturers either make the parts needed to produce its products or buy the parts from </a:t>
            </a:r>
            <a:r>
              <a:rPr lang="en-US" altLang="zh-CN" sz="2800" b="1" dirty="0">
                <a:solidFill>
                  <a:srgbClr val="0066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suppliers</a:t>
            </a:r>
            <a:r>
              <a:rPr lang="en-US" altLang="zh-CN" sz="2800" b="1" dirty="0">
                <a:solidFill>
                  <a:srgbClr val="0066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zh-CN" altLang="en-US" sz="2800" b="1" dirty="0">
                <a:solidFill>
                  <a:srgbClr val="0066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lang="en-US" altLang="zh-CN" sz="2800" b="1" dirty="0">
              <a:solidFill>
                <a:srgbClr val="0066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zh-CN" sz="2800" b="1" dirty="0">
                <a:solidFill>
                  <a:srgbClr val="0066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rgbClr val="0066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2000" b="1" dirty="0">
                <a:solidFill>
                  <a:srgbClr val="0066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制造商采购配件、制造零件，组装产品出售的企业</a:t>
            </a:r>
            <a:endParaRPr lang="en-US" altLang="zh-CN" sz="2000" b="1" dirty="0">
              <a:solidFill>
                <a:srgbClr val="0066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" name="Group 24"/>
          <p:cNvGrpSpPr/>
          <p:nvPr/>
        </p:nvGrpSpPr>
        <p:grpSpPr bwMode="auto">
          <a:xfrm>
            <a:off x="6423025" y="3429000"/>
            <a:ext cx="2578100" cy="2657475"/>
            <a:chOff x="4046" y="2160"/>
            <a:chExt cx="1624" cy="1674"/>
          </a:xfrm>
        </p:grpSpPr>
        <p:graphicFrame>
          <p:nvGraphicFramePr>
            <p:cNvPr id="47119" name="Object 14"/>
            <p:cNvGraphicFramePr/>
            <p:nvPr/>
          </p:nvGraphicFramePr>
          <p:xfrm>
            <a:off x="4046" y="2512"/>
            <a:ext cx="1624" cy="1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Clip" r:id="rId1" imgW="4259580" imgH="3469005" progId="MS_ClipArt_Gallery.2">
                    <p:embed/>
                  </p:oleObj>
                </mc:Choice>
                <mc:Fallback>
                  <p:oleObj name="Clip" r:id="rId1" imgW="4259580" imgH="3469005" progId="MS_ClipArt_Gallery.2">
                    <p:embed/>
                    <p:pic>
                      <p:nvPicPr>
                        <p:cNvPr id="0" name="图片 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6" y="2512"/>
                          <a:ext cx="1624" cy="1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20" name="Rectangle 18"/>
            <p:cNvSpPr>
              <a:spLocks noChangeArrowheads="1"/>
            </p:cNvSpPr>
            <p:nvPr/>
          </p:nvSpPr>
          <p:spPr bwMode="auto">
            <a:xfrm>
              <a:off x="4195" y="2160"/>
              <a:ext cx="874" cy="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488" tIns="44450" rIns="90488" bIns="4445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Customer</a:t>
              </a:r>
              <a:endParaRPr lang="en-US" altLang="zh-CN" sz="2000" b="1" dirty="0"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客户</a:t>
              </a:r>
              <a:endParaRPr lang="en-US" altLang="zh-CN" sz="2000" b="1" dirty="0"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4" name="Group 23"/>
          <p:cNvGrpSpPr/>
          <p:nvPr/>
        </p:nvGrpSpPr>
        <p:grpSpPr bwMode="auto">
          <a:xfrm>
            <a:off x="250825" y="3429000"/>
            <a:ext cx="1654175" cy="2447925"/>
            <a:chOff x="158" y="2160"/>
            <a:chExt cx="1042" cy="1542"/>
          </a:xfrm>
        </p:grpSpPr>
        <p:pic>
          <p:nvPicPr>
            <p:cNvPr id="47117" name="Picture 19" descr="00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" y="2568"/>
              <a:ext cx="1042" cy="11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18" name="Rectangle 20"/>
            <p:cNvSpPr>
              <a:spLocks noChangeArrowheads="1"/>
            </p:cNvSpPr>
            <p:nvPr/>
          </p:nvSpPr>
          <p:spPr bwMode="auto">
            <a:xfrm>
              <a:off x="158" y="2160"/>
              <a:ext cx="851" cy="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488" tIns="44450" rIns="90488" bIns="4445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Suppliers</a:t>
              </a:r>
              <a:endParaRPr lang="en-US" altLang="zh-CN" sz="2000" b="1" dirty="0"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供应商</a:t>
              </a:r>
              <a:endParaRPr lang="en-US" altLang="zh-CN" sz="2000" b="1" dirty="0"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5" name="Group 22"/>
          <p:cNvGrpSpPr/>
          <p:nvPr/>
        </p:nvGrpSpPr>
        <p:grpSpPr bwMode="auto">
          <a:xfrm>
            <a:off x="1979613" y="3213100"/>
            <a:ext cx="4268788" cy="3024188"/>
            <a:chOff x="1247" y="2024"/>
            <a:chExt cx="2689" cy="1905"/>
          </a:xfrm>
        </p:grpSpPr>
        <p:graphicFrame>
          <p:nvGraphicFramePr>
            <p:cNvPr id="47112" name="Object 13"/>
            <p:cNvGraphicFramePr/>
            <p:nvPr/>
          </p:nvGraphicFramePr>
          <p:xfrm>
            <a:off x="1429" y="2523"/>
            <a:ext cx="1205" cy="1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Clip" r:id="rId4" imgW="3657600" imgH="3655695" progId="MS_ClipArt_Gallery.2">
                    <p:embed/>
                  </p:oleObj>
                </mc:Choice>
                <mc:Fallback>
                  <p:oleObj name="Clip" r:id="rId4" imgW="3657600" imgH="3655695" progId="MS_ClipArt_Gallery.2">
                    <p:embed/>
                    <p:pic>
                      <p:nvPicPr>
                        <p:cNvPr id="0" name="图片 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9" y="2523"/>
                          <a:ext cx="1205" cy="1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3" name="Object 15"/>
            <p:cNvGraphicFramePr/>
            <p:nvPr/>
          </p:nvGraphicFramePr>
          <p:xfrm>
            <a:off x="3061" y="2614"/>
            <a:ext cx="477" cy="9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Clip" r:id="rId6" imgW="1193800" imgH="2286000" progId="MS_ClipArt_Gallery.2">
                    <p:embed/>
                  </p:oleObj>
                </mc:Choice>
                <mc:Fallback>
                  <p:oleObj name="Clip" r:id="rId6" imgW="1193800" imgH="2286000" progId="MS_ClipArt_Gallery.2">
                    <p:embed/>
                    <p:pic>
                      <p:nvPicPr>
                        <p:cNvPr id="0" name="图片 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1" y="2614"/>
                          <a:ext cx="477" cy="9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14" name="Rectangle 16"/>
            <p:cNvSpPr>
              <a:spLocks noChangeArrowheads="1"/>
            </p:cNvSpPr>
            <p:nvPr/>
          </p:nvSpPr>
          <p:spPr bwMode="auto">
            <a:xfrm>
              <a:off x="1429" y="2160"/>
              <a:ext cx="1141" cy="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488" tIns="44450" rIns="90488" bIns="4445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Manufacturer</a:t>
              </a:r>
              <a:endPara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制造商</a:t>
              </a:r>
              <a:endPara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7115" name="Rectangle 17"/>
            <p:cNvSpPr>
              <a:spLocks noChangeArrowheads="1"/>
            </p:cNvSpPr>
            <p:nvPr/>
          </p:nvSpPr>
          <p:spPr bwMode="auto">
            <a:xfrm>
              <a:off x="2789" y="2166"/>
              <a:ext cx="1147" cy="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488" tIns="44450" rIns="90488" bIns="4445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Final Product</a:t>
              </a:r>
              <a:endParaRPr lang="en-US" altLang="zh-CN" sz="2000" b="1" dirty="0"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产成品</a:t>
              </a:r>
              <a:endParaRPr lang="en-US" altLang="zh-CN" sz="2000" b="1" dirty="0"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33813" name="Rectangle 21"/>
            <p:cNvSpPr>
              <a:spLocks noChangeArrowheads="1"/>
            </p:cNvSpPr>
            <p:nvPr/>
          </p:nvSpPr>
          <p:spPr bwMode="auto">
            <a:xfrm>
              <a:off x="1247" y="2024"/>
              <a:ext cx="2676" cy="190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miter lim="800000"/>
            </a:ln>
            <a:effectLst/>
          </p:spPr>
          <p:txBody>
            <a:bodyPr wrap="none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20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7A86BC81-F3AB-304A-AC39-2B5FEDEAA82B}" type="slidenum">
              <a:rPr lang="en-US" altLang="zh-CN" sz="1400" b="0">
                <a:solidFill>
                  <a:schemeClr val="tx1"/>
                </a:solidFill>
              </a:rPr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949157"/>
            <a:ext cx="8820150" cy="679617"/>
          </a:xfrm>
        </p:spPr>
        <p:txBody>
          <a:bodyPr/>
          <a:lstStyle/>
          <a:p>
            <a:pPr algn="l" eaLnBrk="1" hangingPunct="1">
              <a:lnSpc>
                <a:spcPct val="90000"/>
              </a:lnSpc>
              <a:defRPr/>
            </a:pPr>
            <a:r>
              <a:rPr kumimoji="0" lang="zh-CN" altLang="en-US">
                <a:solidFill>
                  <a:srgbClr val="00568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公司法人权利与义务</a:t>
            </a:r>
            <a:endParaRPr kumimoji="0" lang="en-US" altLang="zh-CN">
              <a:solidFill>
                <a:srgbClr val="005682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Group 11"/>
          <p:cNvGrpSpPr/>
          <p:nvPr/>
        </p:nvGrpSpPr>
        <p:grpSpPr bwMode="auto">
          <a:xfrm>
            <a:off x="900113" y="1934408"/>
            <a:ext cx="7212012" cy="3844925"/>
            <a:chOff x="720" y="1680"/>
            <a:chExt cx="4543" cy="2422"/>
          </a:xfrm>
        </p:grpSpPr>
        <p:grpSp>
          <p:nvGrpSpPr>
            <p:cNvPr id="15366" name="Group 12"/>
            <p:cNvGrpSpPr/>
            <p:nvPr/>
          </p:nvGrpSpPr>
          <p:grpSpPr bwMode="auto">
            <a:xfrm>
              <a:off x="720" y="1680"/>
              <a:ext cx="4543" cy="2422"/>
              <a:chOff x="497" y="1621"/>
              <a:chExt cx="4766" cy="2481"/>
            </a:xfrm>
          </p:grpSpPr>
          <p:sp>
            <p:nvSpPr>
              <p:cNvPr id="15371" name="Freeform 13"/>
              <p:cNvSpPr/>
              <p:nvPr/>
            </p:nvSpPr>
            <p:spPr bwMode="auto">
              <a:xfrm>
                <a:off x="497" y="2870"/>
                <a:ext cx="2388" cy="489"/>
              </a:xfrm>
              <a:custGeom>
                <a:avLst/>
                <a:gdLst>
                  <a:gd name="T0" fmla="*/ 88 w 7164"/>
                  <a:gd name="T1" fmla="*/ 0 h 1953"/>
                  <a:gd name="T2" fmla="*/ 0 w 7164"/>
                  <a:gd name="T3" fmla="*/ 8 h 1953"/>
                  <a:gd name="T4" fmla="*/ 75 w 7164"/>
                  <a:gd name="T5" fmla="*/ 8 h 1953"/>
                  <a:gd name="T6" fmla="*/ 88 w 7164"/>
                  <a:gd name="T7" fmla="*/ 0 h 195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64"/>
                  <a:gd name="T13" fmla="*/ 0 h 1953"/>
                  <a:gd name="T14" fmla="*/ 7164 w 7164"/>
                  <a:gd name="T15" fmla="*/ 1953 h 195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64" h="1953">
                    <a:moveTo>
                      <a:pt x="7164" y="0"/>
                    </a:moveTo>
                    <a:lnTo>
                      <a:pt x="0" y="1953"/>
                    </a:lnTo>
                    <a:lnTo>
                      <a:pt x="6087" y="1953"/>
                    </a:lnTo>
                    <a:lnTo>
                      <a:pt x="716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2" name="Freeform 14"/>
              <p:cNvSpPr/>
              <p:nvPr/>
            </p:nvSpPr>
            <p:spPr bwMode="auto">
              <a:xfrm>
                <a:off x="2526" y="2870"/>
                <a:ext cx="359" cy="1232"/>
              </a:xfrm>
              <a:custGeom>
                <a:avLst/>
                <a:gdLst>
                  <a:gd name="T0" fmla="*/ 0 w 1077"/>
                  <a:gd name="T1" fmla="*/ 8 h 4927"/>
                  <a:gd name="T2" fmla="*/ 13 w 1077"/>
                  <a:gd name="T3" fmla="*/ 0 h 4927"/>
                  <a:gd name="T4" fmla="*/ 0 w 1077"/>
                  <a:gd name="T5" fmla="*/ 19 h 4927"/>
                  <a:gd name="T6" fmla="*/ 0 w 1077"/>
                  <a:gd name="T7" fmla="*/ 8 h 492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7"/>
                  <a:gd name="T13" fmla="*/ 0 h 4927"/>
                  <a:gd name="T14" fmla="*/ 1077 w 1077"/>
                  <a:gd name="T15" fmla="*/ 4927 h 492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7" h="4927">
                    <a:moveTo>
                      <a:pt x="0" y="1953"/>
                    </a:moveTo>
                    <a:lnTo>
                      <a:pt x="1077" y="0"/>
                    </a:lnTo>
                    <a:lnTo>
                      <a:pt x="0" y="4927"/>
                    </a:lnTo>
                    <a:lnTo>
                      <a:pt x="0" y="1953"/>
                    </a:lnTo>
                    <a:close/>
                  </a:path>
                </a:pathLst>
              </a:custGeom>
              <a:solidFill>
                <a:srgbClr val="FFCCFF"/>
              </a:solidFill>
              <a:ln w="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3" name="Rectangle 15"/>
              <p:cNvSpPr>
                <a:spLocks noChangeArrowheads="1"/>
              </p:cNvSpPr>
              <p:nvPr/>
            </p:nvSpPr>
            <p:spPr bwMode="auto">
              <a:xfrm>
                <a:off x="504" y="3359"/>
                <a:ext cx="2025" cy="738"/>
              </a:xfrm>
              <a:prstGeom prst="rect">
                <a:avLst/>
              </a:prstGeom>
              <a:solidFill>
                <a:srgbClr val="FFCCFF"/>
              </a:solidFill>
              <a:ln w="0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4" name="Freeform 16"/>
              <p:cNvSpPr/>
              <p:nvPr/>
            </p:nvSpPr>
            <p:spPr bwMode="auto">
              <a:xfrm>
                <a:off x="2885" y="2870"/>
                <a:ext cx="2378" cy="489"/>
              </a:xfrm>
              <a:custGeom>
                <a:avLst/>
                <a:gdLst>
                  <a:gd name="T0" fmla="*/ 0 w 7134"/>
                  <a:gd name="T1" fmla="*/ 0 h 1953"/>
                  <a:gd name="T2" fmla="*/ 88 w 7134"/>
                  <a:gd name="T3" fmla="*/ 8 h 1953"/>
                  <a:gd name="T4" fmla="*/ 13 w 7134"/>
                  <a:gd name="T5" fmla="*/ 8 h 1953"/>
                  <a:gd name="T6" fmla="*/ 0 w 7134"/>
                  <a:gd name="T7" fmla="*/ 0 h 195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34"/>
                  <a:gd name="T13" fmla="*/ 0 h 1953"/>
                  <a:gd name="T14" fmla="*/ 7134 w 7134"/>
                  <a:gd name="T15" fmla="*/ 1953 h 195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34" h="1953">
                    <a:moveTo>
                      <a:pt x="0" y="0"/>
                    </a:moveTo>
                    <a:lnTo>
                      <a:pt x="7134" y="1953"/>
                    </a:lnTo>
                    <a:lnTo>
                      <a:pt x="1037" y="1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5" name="Freeform 17"/>
              <p:cNvSpPr/>
              <p:nvPr/>
            </p:nvSpPr>
            <p:spPr bwMode="auto">
              <a:xfrm>
                <a:off x="2885" y="2870"/>
                <a:ext cx="346" cy="1232"/>
              </a:xfrm>
              <a:custGeom>
                <a:avLst/>
                <a:gdLst>
                  <a:gd name="T0" fmla="*/ 13 w 1037"/>
                  <a:gd name="T1" fmla="*/ 8 h 4927"/>
                  <a:gd name="T2" fmla="*/ 0 w 1037"/>
                  <a:gd name="T3" fmla="*/ 0 h 4927"/>
                  <a:gd name="T4" fmla="*/ 13 w 1037"/>
                  <a:gd name="T5" fmla="*/ 19 h 4927"/>
                  <a:gd name="T6" fmla="*/ 13 w 1037"/>
                  <a:gd name="T7" fmla="*/ 8 h 492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37"/>
                  <a:gd name="T13" fmla="*/ 0 h 4927"/>
                  <a:gd name="T14" fmla="*/ 1037 w 1037"/>
                  <a:gd name="T15" fmla="*/ 4927 h 492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37" h="4927">
                    <a:moveTo>
                      <a:pt x="1037" y="1953"/>
                    </a:moveTo>
                    <a:lnTo>
                      <a:pt x="0" y="0"/>
                    </a:lnTo>
                    <a:lnTo>
                      <a:pt x="1037" y="4927"/>
                    </a:lnTo>
                    <a:lnTo>
                      <a:pt x="1037" y="1953"/>
                    </a:lnTo>
                    <a:close/>
                  </a:path>
                </a:pathLst>
              </a:custGeom>
              <a:solidFill>
                <a:srgbClr val="DDDDDD"/>
              </a:solidFill>
              <a:ln w="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6" name="Rectangle 18"/>
              <p:cNvSpPr>
                <a:spLocks noChangeArrowheads="1"/>
              </p:cNvSpPr>
              <p:nvPr/>
            </p:nvSpPr>
            <p:spPr bwMode="auto">
              <a:xfrm>
                <a:off x="3231" y="3359"/>
                <a:ext cx="2032" cy="741"/>
              </a:xfrm>
              <a:prstGeom prst="rect">
                <a:avLst/>
              </a:prstGeom>
              <a:solidFill>
                <a:srgbClr val="DDDDDD"/>
              </a:solidFill>
              <a:ln w="0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7" name="Freeform 19"/>
              <p:cNvSpPr/>
              <p:nvPr/>
            </p:nvSpPr>
            <p:spPr bwMode="auto">
              <a:xfrm>
                <a:off x="497" y="2362"/>
                <a:ext cx="2388" cy="496"/>
              </a:xfrm>
              <a:custGeom>
                <a:avLst/>
                <a:gdLst>
                  <a:gd name="T0" fmla="*/ 88 w 7164"/>
                  <a:gd name="T1" fmla="*/ 8 h 1984"/>
                  <a:gd name="T2" fmla="*/ 0 w 7164"/>
                  <a:gd name="T3" fmla="*/ 0 h 1984"/>
                  <a:gd name="T4" fmla="*/ 75 w 7164"/>
                  <a:gd name="T5" fmla="*/ 0 h 1984"/>
                  <a:gd name="T6" fmla="*/ 88 w 7164"/>
                  <a:gd name="T7" fmla="*/ 8 h 198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64"/>
                  <a:gd name="T13" fmla="*/ 0 h 1984"/>
                  <a:gd name="T14" fmla="*/ 7164 w 7164"/>
                  <a:gd name="T15" fmla="*/ 1984 h 198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64" h="1984">
                    <a:moveTo>
                      <a:pt x="7164" y="1984"/>
                    </a:moveTo>
                    <a:lnTo>
                      <a:pt x="0" y="0"/>
                    </a:lnTo>
                    <a:lnTo>
                      <a:pt x="6087" y="0"/>
                    </a:lnTo>
                    <a:lnTo>
                      <a:pt x="7164" y="198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8" name="Freeform 20"/>
              <p:cNvSpPr/>
              <p:nvPr/>
            </p:nvSpPr>
            <p:spPr bwMode="auto">
              <a:xfrm>
                <a:off x="2526" y="1621"/>
                <a:ext cx="359" cy="1237"/>
              </a:xfrm>
              <a:custGeom>
                <a:avLst/>
                <a:gdLst>
                  <a:gd name="T0" fmla="*/ 0 w 1077"/>
                  <a:gd name="T1" fmla="*/ 12 h 4948"/>
                  <a:gd name="T2" fmla="*/ 13 w 1077"/>
                  <a:gd name="T3" fmla="*/ 19 h 4948"/>
                  <a:gd name="T4" fmla="*/ 0 w 1077"/>
                  <a:gd name="T5" fmla="*/ 0 h 4948"/>
                  <a:gd name="T6" fmla="*/ 0 w 1077"/>
                  <a:gd name="T7" fmla="*/ 12 h 49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7"/>
                  <a:gd name="T13" fmla="*/ 0 h 4948"/>
                  <a:gd name="T14" fmla="*/ 1077 w 1077"/>
                  <a:gd name="T15" fmla="*/ 4948 h 49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7" h="4948">
                    <a:moveTo>
                      <a:pt x="0" y="2964"/>
                    </a:moveTo>
                    <a:lnTo>
                      <a:pt x="1077" y="4948"/>
                    </a:lnTo>
                    <a:lnTo>
                      <a:pt x="0" y="0"/>
                    </a:lnTo>
                    <a:lnTo>
                      <a:pt x="0" y="2964"/>
                    </a:lnTo>
                    <a:close/>
                  </a:path>
                </a:pathLst>
              </a:custGeom>
              <a:solidFill>
                <a:srgbClr val="66FFFF"/>
              </a:solidFill>
              <a:ln w="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9" name="Rectangle 21"/>
              <p:cNvSpPr>
                <a:spLocks noChangeArrowheads="1"/>
              </p:cNvSpPr>
              <p:nvPr/>
            </p:nvSpPr>
            <p:spPr bwMode="auto">
              <a:xfrm>
                <a:off x="504" y="1621"/>
                <a:ext cx="2025" cy="741"/>
              </a:xfrm>
              <a:prstGeom prst="rect">
                <a:avLst/>
              </a:prstGeom>
              <a:solidFill>
                <a:srgbClr val="66FFFF"/>
              </a:solidFill>
              <a:ln w="0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80" name="Freeform 22"/>
              <p:cNvSpPr/>
              <p:nvPr/>
            </p:nvSpPr>
            <p:spPr bwMode="auto">
              <a:xfrm>
                <a:off x="2885" y="2362"/>
                <a:ext cx="2378" cy="496"/>
              </a:xfrm>
              <a:custGeom>
                <a:avLst/>
                <a:gdLst>
                  <a:gd name="T0" fmla="*/ 0 w 7134"/>
                  <a:gd name="T1" fmla="*/ 8 h 1984"/>
                  <a:gd name="T2" fmla="*/ 88 w 7134"/>
                  <a:gd name="T3" fmla="*/ 0 h 1984"/>
                  <a:gd name="T4" fmla="*/ 13 w 7134"/>
                  <a:gd name="T5" fmla="*/ 0 h 1984"/>
                  <a:gd name="T6" fmla="*/ 0 w 7134"/>
                  <a:gd name="T7" fmla="*/ 8 h 198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34"/>
                  <a:gd name="T13" fmla="*/ 0 h 1984"/>
                  <a:gd name="T14" fmla="*/ 7134 w 7134"/>
                  <a:gd name="T15" fmla="*/ 1984 h 198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34" h="1984">
                    <a:moveTo>
                      <a:pt x="0" y="1984"/>
                    </a:moveTo>
                    <a:lnTo>
                      <a:pt x="7134" y="0"/>
                    </a:lnTo>
                    <a:lnTo>
                      <a:pt x="1037" y="0"/>
                    </a:lnTo>
                    <a:lnTo>
                      <a:pt x="0" y="198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81" name="Freeform 23"/>
              <p:cNvSpPr/>
              <p:nvPr/>
            </p:nvSpPr>
            <p:spPr bwMode="auto">
              <a:xfrm>
                <a:off x="2885" y="1621"/>
                <a:ext cx="346" cy="1237"/>
              </a:xfrm>
              <a:custGeom>
                <a:avLst/>
                <a:gdLst>
                  <a:gd name="T0" fmla="*/ 13 w 1037"/>
                  <a:gd name="T1" fmla="*/ 12 h 4948"/>
                  <a:gd name="T2" fmla="*/ 0 w 1037"/>
                  <a:gd name="T3" fmla="*/ 19 h 4948"/>
                  <a:gd name="T4" fmla="*/ 13 w 1037"/>
                  <a:gd name="T5" fmla="*/ 0 h 4948"/>
                  <a:gd name="T6" fmla="*/ 13 w 1037"/>
                  <a:gd name="T7" fmla="*/ 12 h 49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37"/>
                  <a:gd name="T13" fmla="*/ 0 h 4948"/>
                  <a:gd name="T14" fmla="*/ 1037 w 1037"/>
                  <a:gd name="T15" fmla="*/ 4948 h 49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37" h="4948">
                    <a:moveTo>
                      <a:pt x="1037" y="2964"/>
                    </a:moveTo>
                    <a:lnTo>
                      <a:pt x="0" y="4948"/>
                    </a:lnTo>
                    <a:lnTo>
                      <a:pt x="1037" y="0"/>
                    </a:lnTo>
                    <a:lnTo>
                      <a:pt x="1037" y="2964"/>
                    </a:lnTo>
                    <a:close/>
                  </a:path>
                </a:pathLst>
              </a:custGeom>
              <a:solidFill>
                <a:srgbClr val="FFFF00"/>
              </a:solidFill>
              <a:ln w="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82" name="Rectangle 24"/>
              <p:cNvSpPr>
                <a:spLocks noChangeArrowheads="1"/>
              </p:cNvSpPr>
              <p:nvPr/>
            </p:nvSpPr>
            <p:spPr bwMode="auto">
              <a:xfrm>
                <a:off x="3231" y="1621"/>
                <a:ext cx="2032" cy="741"/>
              </a:xfrm>
              <a:prstGeom prst="rect">
                <a:avLst/>
              </a:prstGeom>
              <a:solidFill>
                <a:srgbClr val="FFFF00"/>
              </a:solidFill>
              <a:ln w="0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5367" name="Rectangle 25"/>
            <p:cNvSpPr>
              <a:spLocks noChangeArrowheads="1"/>
            </p:cNvSpPr>
            <p:nvPr/>
          </p:nvSpPr>
          <p:spPr bwMode="auto">
            <a:xfrm>
              <a:off x="856" y="1845"/>
              <a:ext cx="1638" cy="406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zh-CN" altLang="en-US" sz="3600">
                  <a:solidFill>
                    <a:srgbClr val="983AA8"/>
                  </a:solidFill>
                </a:rPr>
                <a:t>法人财产权</a:t>
              </a:r>
              <a:endParaRPr lang="en-US" altLang="zh-CN" sz="3600">
                <a:solidFill>
                  <a:srgbClr val="983AA8"/>
                </a:solidFill>
              </a:endParaRPr>
            </a:p>
          </p:txBody>
        </p:sp>
        <p:sp>
          <p:nvSpPr>
            <p:cNvPr id="15368" name="Rectangle 26"/>
            <p:cNvSpPr>
              <a:spLocks noChangeArrowheads="1"/>
            </p:cNvSpPr>
            <p:nvPr/>
          </p:nvSpPr>
          <p:spPr bwMode="auto">
            <a:xfrm>
              <a:off x="864" y="3571"/>
              <a:ext cx="1638" cy="371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50000"/>
                </a:spcBef>
              </a:pPr>
              <a:r>
                <a:rPr lang="zh-CN" altLang="en-US" sz="3600">
                  <a:solidFill>
                    <a:srgbClr val="983AA8"/>
                  </a:solidFill>
                </a:rPr>
                <a:t>法人诉讼权</a:t>
              </a:r>
              <a:endParaRPr lang="en-US" altLang="zh-CN" sz="3600">
                <a:solidFill>
                  <a:srgbClr val="983AA8"/>
                </a:solidFill>
              </a:endParaRPr>
            </a:p>
          </p:txBody>
        </p:sp>
        <p:sp>
          <p:nvSpPr>
            <p:cNvPr id="15369" name="Rectangle 27"/>
            <p:cNvSpPr>
              <a:spLocks noChangeArrowheads="1"/>
            </p:cNvSpPr>
            <p:nvPr/>
          </p:nvSpPr>
          <p:spPr bwMode="auto">
            <a:xfrm>
              <a:off x="3498" y="1883"/>
              <a:ext cx="1638" cy="371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50000"/>
                </a:spcBef>
              </a:pPr>
              <a:r>
                <a:rPr lang="zh-CN" altLang="en-US" sz="3600">
                  <a:solidFill>
                    <a:srgbClr val="983AA8"/>
                  </a:solidFill>
                </a:rPr>
                <a:t>举借债务权</a:t>
              </a:r>
              <a:endParaRPr lang="en-US" altLang="zh-CN" sz="3600">
                <a:solidFill>
                  <a:srgbClr val="983AA8"/>
                </a:solidFill>
              </a:endParaRPr>
            </a:p>
          </p:txBody>
        </p:sp>
        <p:sp>
          <p:nvSpPr>
            <p:cNvPr id="15370" name="Rectangle 28"/>
            <p:cNvSpPr>
              <a:spLocks noChangeArrowheads="1"/>
            </p:cNvSpPr>
            <p:nvPr/>
          </p:nvSpPr>
          <p:spPr bwMode="auto">
            <a:xfrm>
              <a:off x="3498" y="3571"/>
              <a:ext cx="1638" cy="371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50000"/>
                </a:spcBef>
              </a:pPr>
              <a:r>
                <a:rPr lang="zh-CN" altLang="en-US" sz="3600">
                  <a:solidFill>
                    <a:srgbClr val="983AA8"/>
                  </a:solidFill>
                </a:rPr>
                <a:t>签署契约权</a:t>
              </a:r>
              <a:endParaRPr lang="en-US" altLang="zh-CN" sz="3600">
                <a:solidFill>
                  <a:srgbClr val="983AA8"/>
                </a:solidFill>
              </a:endParaRPr>
            </a:p>
          </p:txBody>
        </p:sp>
      </p:grp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39750" y="6030158"/>
            <a:ext cx="7272338" cy="647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l">
              <a:lnSpc>
                <a:spcPct val="90000"/>
              </a:lnSpc>
              <a:spcBef>
                <a:spcPct val="20000"/>
              </a:spcBef>
              <a:defRPr/>
            </a:pPr>
            <a:r>
              <a:rPr lang="zh-CN" altLang="en-US" sz="32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法人与法定代表人</a:t>
            </a:r>
            <a:endParaRPr lang="en-US" altLang="zh-CN" sz="3200" kern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115888"/>
            <a:ext cx="8459788" cy="720725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en-US" altLang="zh-CN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1.</a:t>
            </a:r>
            <a:r>
              <a:rPr kumimoji="0" lang="zh-CN" altLang="en-US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企业经营环境</a:t>
            </a:r>
            <a:endParaRPr kumimoji="0" lang="en-US" altLang="zh-CN" sz="36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  <p:bldP spid="2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4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EAE500B4-EA39-BD42-A29F-563B9A2B46CB}" type="slidenum">
              <a:rPr lang="en-US" altLang="zh-CN" sz="1400" b="0">
                <a:solidFill>
                  <a:srgbClr val="006699"/>
                </a:solidFill>
              </a:rPr>
            </a:fld>
            <a:endParaRPr lang="en-US" altLang="zh-CN" sz="1400" b="0">
              <a:solidFill>
                <a:srgbClr val="006699"/>
              </a:solidFill>
            </a:endParaRPr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260350"/>
            <a:ext cx="8459788" cy="720725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en-US" altLang="zh-CN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2. </a:t>
            </a:r>
            <a:r>
              <a:rPr kumimoji="0" lang="zh-CN" altLang="en-US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会计信息系统</a:t>
            </a:r>
            <a:endParaRPr kumimoji="0" lang="zh-CN" altLang="en-US" sz="3600" dirty="0">
              <a:effectLst>
                <a:outerShdw blurRad="38100" dist="38100" dir="2700000" algn="tl">
                  <a:srgbClr val="DDDDDD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Group 3"/>
          <p:cNvGrpSpPr/>
          <p:nvPr/>
        </p:nvGrpSpPr>
        <p:grpSpPr bwMode="auto">
          <a:xfrm>
            <a:off x="58737" y="2670176"/>
            <a:ext cx="3621088" cy="2932113"/>
            <a:chOff x="120" y="2007"/>
            <a:chExt cx="2281" cy="1847"/>
          </a:xfrm>
        </p:grpSpPr>
        <p:graphicFrame>
          <p:nvGraphicFramePr>
            <p:cNvPr id="48142" name="Object 4"/>
            <p:cNvGraphicFramePr/>
            <p:nvPr/>
          </p:nvGraphicFramePr>
          <p:xfrm>
            <a:off x="674" y="2007"/>
            <a:ext cx="1170" cy="8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Clip" r:id="rId1" imgW="4959350" imgH="3475355" progId="MS_ClipArt_Gallery.2">
                    <p:embed/>
                  </p:oleObj>
                </mc:Choice>
                <mc:Fallback>
                  <p:oleObj name="Clip" r:id="rId1" imgW="4959350" imgH="3475355" progId="MS_ClipArt_Gallery.2">
                    <p:embed/>
                    <p:pic>
                      <p:nvPicPr>
                        <p:cNvPr id="0" name="图片 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4" y="2007"/>
                          <a:ext cx="1170" cy="8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43" name="Rectangle 5"/>
            <p:cNvSpPr>
              <a:spLocks noChangeArrowheads="1"/>
            </p:cNvSpPr>
            <p:nvPr/>
          </p:nvSpPr>
          <p:spPr bwMode="auto">
            <a:xfrm>
              <a:off x="120" y="2867"/>
              <a:ext cx="2281" cy="9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006699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Collects and processes</a:t>
              </a:r>
              <a:endParaRPr lang="en-US" altLang="zh-CN" sz="2400" b="1" dirty="0">
                <a:solidFill>
                  <a:srgbClr val="006699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006699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financial information</a:t>
              </a:r>
              <a:endParaRPr lang="en-US" altLang="zh-CN" sz="2400" b="1" dirty="0">
                <a:solidFill>
                  <a:srgbClr val="006699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006699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收集处理财务信息</a:t>
              </a:r>
              <a:endParaRPr lang="zh-CN" altLang="en-US" sz="2400" b="1" dirty="0">
                <a:solidFill>
                  <a:srgbClr val="006699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2400" b="1" dirty="0">
                <a:solidFill>
                  <a:srgbClr val="006699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4" name="Group 6"/>
          <p:cNvGrpSpPr/>
          <p:nvPr/>
        </p:nvGrpSpPr>
        <p:grpSpPr bwMode="auto">
          <a:xfrm>
            <a:off x="3276602" y="2420938"/>
            <a:ext cx="2717801" cy="2667000"/>
            <a:chOff x="2216" y="1864"/>
            <a:chExt cx="1712" cy="1680"/>
          </a:xfrm>
        </p:grpSpPr>
        <p:sp>
          <p:nvSpPr>
            <p:cNvPr id="71687" name="Line 7"/>
            <p:cNvSpPr>
              <a:spLocks noChangeShapeType="1"/>
            </p:cNvSpPr>
            <p:nvPr/>
          </p:nvSpPr>
          <p:spPr bwMode="auto">
            <a:xfrm flipV="1">
              <a:off x="2216" y="1864"/>
              <a:ext cx="1616" cy="59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tailEnd type="triangle" w="med" len="med"/>
            </a:ln>
            <a:effectLst/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8140" name="Rectangle 8"/>
            <p:cNvSpPr>
              <a:spLocks noChangeArrowheads="1"/>
            </p:cNvSpPr>
            <p:nvPr/>
          </p:nvSpPr>
          <p:spPr bwMode="auto">
            <a:xfrm>
              <a:off x="2699" y="2195"/>
              <a:ext cx="1216" cy="11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006699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Reports</a:t>
              </a:r>
              <a:endParaRPr lang="en-US" altLang="zh-CN" sz="2400" b="1" dirty="0">
                <a:solidFill>
                  <a:srgbClr val="006699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006699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information</a:t>
              </a:r>
              <a:endParaRPr lang="en-US" altLang="zh-CN" sz="2400" b="1" dirty="0">
                <a:solidFill>
                  <a:srgbClr val="006699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006699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to decision</a:t>
              </a:r>
              <a:endParaRPr lang="en-US" altLang="zh-CN" sz="2400" b="1" dirty="0">
                <a:solidFill>
                  <a:srgbClr val="006699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006699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Makers</a:t>
              </a:r>
              <a:endParaRPr lang="en-US" altLang="zh-CN" sz="2400" b="1" dirty="0">
                <a:solidFill>
                  <a:srgbClr val="006699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006699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向决策者报告信息</a:t>
              </a:r>
              <a:endParaRPr lang="zh-CN" altLang="en-US" sz="1600" b="1" dirty="0">
                <a:solidFill>
                  <a:srgbClr val="CC99FF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71689" name="Line 9"/>
            <p:cNvSpPr>
              <a:spLocks noChangeShapeType="1"/>
            </p:cNvSpPr>
            <p:nvPr/>
          </p:nvSpPr>
          <p:spPr bwMode="auto">
            <a:xfrm>
              <a:off x="2216" y="2888"/>
              <a:ext cx="1712" cy="656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tailEnd type="triangle" w="med" len="med"/>
            </a:ln>
            <a:effectLst/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5" name="Group 10"/>
          <p:cNvGrpSpPr/>
          <p:nvPr/>
        </p:nvGrpSpPr>
        <p:grpSpPr bwMode="auto">
          <a:xfrm>
            <a:off x="6227763" y="1484313"/>
            <a:ext cx="2397125" cy="1963737"/>
            <a:chOff x="4108" y="1460"/>
            <a:chExt cx="1510" cy="1237"/>
          </a:xfrm>
        </p:grpSpPr>
        <p:graphicFrame>
          <p:nvGraphicFramePr>
            <p:cNvPr id="48137" name="Object 11"/>
            <p:cNvGraphicFramePr/>
            <p:nvPr/>
          </p:nvGraphicFramePr>
          <p:xfrm>
            <a:off x="4108" y="1460"/>
            <a:ext cx="646" cy="1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Clip" r:id="rId3" imgW="2045970" imgH="3903980" progId="MS_ClipArt_Gallery.5">
                    <p:embed/>
                  </p:oleObj>
                </mc:Choice>
                <mc:Fallback>
                  <p:oleObj name="Clip" r:id="rId3" imgW="2045970" imgH="3903980" progId="MS_ClipArt_Gallery.5">
                    <p:embed/>
                    <p:pic>
                      <p:nvPicPr>
                        <p:cNvPr id="0" name="图片 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8" y="1460"/>
                          <a:ext cx="646" cy="1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38" name="Rectangle 12"/>
            <p:cNvSpPr>
              <a:spLocks noChangeArrowheads="1"/>
            </p:cNvSpPr>
            <p:nvPr/>
          </p:nvSpPr>
          <p:spPr bwMode="auto">
            <a:xfrm>
              <a:off x="4757" y="1668"/>
              <a:ext cx="861" cy="6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Managers</a:t>
              </a:r>
              <a:endParaRPr lang="en-US" altLang="zh-CN" sz="2000" b="1" dirty="0"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(internal)</a:t>
              </a:r>
              <a:endParaRPr lang="en-US" altLang="zh-CN" sz="2000" b="1" dirty="0"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内部人</a:t>
              </a:r>
              <a:endParaRPr lang="zh-CN" altLang="en-US" sz="2000" b="1" dirty="0"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7" name="Group 13"/>
          <p:cNvGrpSpPr/>
          <p:nvPr/>
        </p:nvGrpSpPr>
        <p:grpSpPr bwMode="auto">
          <a:xfrm>
            <a:off x="6300788" y="4437063"/>
            <a:ext cx="2552700" cy="1814512"/>
            <a:chOff x="4152" y="2984"/>
            <a:chExt cx="1608" cy="1143"/>
          </a:xfrm>
        </p:grpSpPr>
        <p:sp>
          <p:nvSpPr>
            <p:cNvPr id="48135" name="Rectangle 14"/>
            <p:cNvSpPr>
              <a:spLocks noChangeArrowheads="1"/>
            </p:cNvSpPr>
            <p:nvPr/>
          </p:nvSpPr>
          <p:spPr bwMode="auto">
            <a:xfrm>
              <a:off x="4656" y="3072"/>
              <a:ext cx="1104" cy="1016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Investors and Creditors</a:t>
              </a:r>
              <a:endParaRPr lang="en-US" altLang="zh-CN" sz="2000" b="1" dirty="0"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(external)</a:t>
              </a:r>
              <a:endParaRPr lang="en-US" altLang="zh-CN" sz="2000" b="1" dirty="0"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外部人</a:t>
              </a:r>
              <a:endParaRPr lang="zh-CN" altLang="en-US" sz="2000" b="1" dirty="0"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graphicFrame>
          <p:nvGraphicFramePr>
            <p:cNvPr id="48136" name="Object 15"/>
            <p:cNvGraphicFramePr/>
            <p:nvPr/>
          </p:nvGraphicFramePr>
          <p:xfrm>
            <a:off x="4152" y="2984"/>
            <a:ext cx="630" cy="1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Clip" r:id="rId5" imgW="659765" imgH="1181735" progId="MS_ClipArt_Gallery.5">
                    <p:embed/>
                  </p:oleObj>
                </mc:Choice>
                <mc:Fallback>
                  <p:oleObj name="Clip" r:id="rId5" imgW="659765" imgH="1181735" progId="MS_ClipArt_Gallery.5">
                    <p:embed/>
                    <p:pic>
                      <p:nvPicPr>
                        <p:cNvPr id="0" name="图片 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2" y="2984"/>
                          <a:ext cx="630" cy="11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文本框 8"/>
          <p:cNvSpPr txBox="1"/>
          <p:nvPr/>
        </p:nvSpPr>
        <p:spPr>
          <a:xfrm>
            <a:off x="3242277" y="5318233"/>
            <a:ext cx="3058511" cy="6463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如何保证会计信息</a:t>
            </a:r>
            <a:r>
              <a:rPr kumimoji="1" lang="en-US" altLang="zh-CN" dirty="0"/>
              <a:t>-</a:t>
            </a:r>
            <a:r>
              <a:rPr kumimoji="1" lang="zh-CN" altLang="en-US" dirty="0"/>
              <a:t>会计准则</a:t>
            </a:r>
            <a:endParaRPr kumimoji="1" lang="en-US" altLang="zh-CN" dirty="0"/>
          </a:p>
          <a:p>
            <a:r>
              <a:rPr kumimoji="1" lang="zh-CN" altLang="en-US" dirty="0"/>
              <a:t>如何保证审计质量</a:t>
            </a:r>
            <a:r>
              <a:rPr kumimoji="1" lang="en-US" altLang="zh-CN" dirty="0"/>
              <a:t>-</a:t>
            </a:r>
            <a:r>
              <a:rPr kumimoji="1" lang="zh-CN" altLang="en-US" dirty="0"/>
              <a:t>审计准则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043365" y="2144110"/>
            <a:ext cx="133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有规则吗？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COMMONDATA" val="eyJoZGlkIjoiNWVjZGU5NjkyMzljMDgzN2U0NWZjM2RlOTllNGQwYjAifQ=="/>
</p:tagLst>
</file>

<file path=ppt/theme/theme1.xml><?xml version="1.0" encoding="utf-8"?>
<a:theme xmlns:a="http://schemas.openxmlformats.org/drawingml/2006/main" name="Balloons">
  <a:themeElements>
    <a:clrScheme name="Balloons 8">
      <a:dk1>
        <a:srgbClr val="006699"/>
      </a:dk1>
      <a:lt1>
        <a:srgbClr val="FFFFFF"/>
      </a:lt1>
      <a:dk2>
        <a:srgbClr val="006666"/>
      </a:dk2>
      <a:lt2>
        <a:srgbClr val="FFFFCC"/>
      </a:lt2>
      <a:accent1>
        <a:srgbClr val="EDFAD2"/>
      </a:accent1>
      <a:accent2>
        <a:srgbClr val="EBF7FF"/>
      </a:accent2>
      <a:accent3>
        <a:srgbClr val="FFFFFF"/>
      </a:accent3>
      <a:accent4>
        <a:srgbClr val="005682"/>
      </a:accent4>
      <a:accent5>
        <a:srgbClr val="F4FCE5"/>
      </a:accent5>
      <a:accent6>
        <a:srgbClr val="D5E0E7"/>
      </a:accent6>
      <a:hlink>
        <a:srgbClr val="CC99FF"/>
      </a:hlink>
      <a:folHlink>
        <a:srgbClr val="F2DFFD"/>
      </a:folHlink>
    </a:clrScheme>
    <a:fontScheme name="Balloons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508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>
        <a:spAutoFit/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508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>
        <a:spAutoFit/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Balloons 1">
        <a:dk1>
          <a:srgbClr val="9900CC"/>
        </a:dk1>
        <a:lt1>
          <a:srgbClr val="FFFFCC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660066"/>
        </a:accent2>
        <a:accent3>
          <a:srgbClr val="AAAAAA"/>
        </a:accent3>
        <a:accent4>
          <a:srgbClr val="DADAAE"/>
        </a:accent4>
        <a:accent5>
          <a:srgbClr val="B8B8CA"/>
        </a:accent5>
        <a:accent6>
          <a:srgbClr val="5C005C"/>
        </a:accent6>
        <a:hlink>
          <a:srgbClr val="CC00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2">
        <a:dk1>
          <a:srgbClr val="990033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E78A00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3">
        <a:dk1>
          <a:srgbClr val="CCCCFF"/>
        </a:dk1>
        <a:lt1>
          <a:srgbClr val="FFFFCC"/>
        </a:lt1>
        <a:dk2>
          <a:srgbClr val="000000"/>
        </a:dk2>
        <a:lt2>
          <a:srgbClr val="FFFFFF"/>
        </a:lt2>
        <a:accent1>
          <a:srgbClr val="9999FF"/>
        </a:accent1>
        <a:accent2>
          <a:srgbClr val="33CCCC"/>
        </a:accent2>
        <a:accent3>
          <a:srgbClr val="AAAAAA"/>
        </a:accent3>
        <a:accent4>
          <a:srgbClr val="DADAAE"/>
        </a:accent4>
        <a:accent5>
          <a:srgbClr val="CACAFF"/>
        </a:accent5>
        <a:accent6>
          <a:srgbClr val="2DB9B9"/>
        </a:accent6>
        <a:hlink>
          <a:srgbClr val="66FFFF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4">
        <a:dk1>
          <a:srgbClr val="000000"/>
        </a:dk1>
        <a:lt1>
          <a:srgbClr val="F8F8F8"/>
        </a:lt1>
        <a:dk2>
          <a:srgbClr val="800000"/>
        </a:dk2>
        <a:lt2>
          <a:srgbClr val="FFFFFF"/>
        </a:lt2>
        <a:accent1>
          <a:srgbClr val="FF3300"/>
        </a:accent1>
        <a:accent2>
          <a:srgbClr val="FF5050"/>
        </a:accent2>
        <a:accent3>
          <a:srgbClr val="C0AAAA"/>
        </a:accent3>
        <a:accent4>
          <a:srgbClr val="D4D4D4"/>
        </a:accent4>
        <a:accent5>
          <a:srgbClr val="FFADAA"/>
        </a:accent5>
        <a:accent6>
          <a:srgbClr val="E74848"/>
        </a:accent6>
        <a:hlink>
          <a:srgbClr val="FF99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5">
        <a:dk1>
          <a:srgbClr val="666699"/>
        </a:dk1>
        <a:lt1>
          <a:srgbClr val="FFFFFF"/>
        </a:lt1>
        <a:dk2>
          <a:srgbClr val="000066"/>
        </a:dk2>
        <a:lt2>
          <a:srgbClr val="CCECFF"/>
        </a:lt2>
        <a:accent1>
          <a:srgbClr val="009999"/>
        </a:accent1>
        <a:accent2>
          <a:srgbClr val="0099CC"/>
        </a:accent2>
        <a:accent3>
          <a:srgbClr val="AAAAB8"/>
        </a:accent3>
        <a:accent4>
          <a:srgbClr val="DADADA"/>
        </a:accent4>
        <a:accent5>
          <a:srgbClr val="AACACA"/>
        </a:accent5>
        <a:accent6>
          <a:srgbClr val="008AB9"/>
        </a:accent6>
        <a:hlink>
          <a:srgbClr val="CC99FF"/>
        </a:hlink>
        <a:folHlink>
          <a:srgbClr val="3366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6">
        <a:dk1>
          <a:srgbClr val="99CC00"/>
        </a:dk1>
        <a:lt1>
          <a:srgbClr val="FFFFFF"/>
        </a:lt1>
        <a:dk2>
          <a:srgbClr val="009900"/>
        </a:dk2>
        <a:lt2>
          <a:srgbClr val="FFFF99"/>
        </a:lt2>
        <a:accent1>
          <a:srgbClr val="336600"/>
        </a:accent1>
        <a:accent2>
          <a:srgbClr val="008000"/>
        </a:accent2>
        <a:accent3>
          <a:srgbClr val="AACAAA"/>
        </a:accent3>
        <a:accent4>
          <a:srgbClr val="DADADA"/>
        </a:accent4>
        <a:accent5>
          <a:srgbClr val="ADB8AA"/>
        </a:accent5>
        <a:accent6>
          <a:srgbClr val="007300"/>
        </a:accent6>
        <a:hlink>
          <a:srgbClr val="CCCC00"/>
        </a:hlink>
        <a:folHlink>
          <a:srgbClr val="33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7">
        <a:dk1>
          <a:srgbClr val="000066"/>
        </a:dk1>
        <a:lt1>
          <a:srgbClr val="E1F4FF"/>
        </a:lt1>
        <a:dk2>
          <a:srgbClr val="000066"/>
        </a:dk2>
        <a:lt2>
          <a:srgbClr val="CCCCFF"/>
        </a:lt2>
        <a:accent1>
          <a:srgbClr val="9999FF"/>
        </a:accent1>
        <a:accent2>
          <a:srgbClr val="33CCCC"/>
        </a:accent2>
        <a:accent3>
          <a:srgbClr val="EEF8FF"/>
        </a:accent3>
        <a:accent4>
          <a:srgbClr val="000056"/>
        </a:accent4>
        <a:accent5>
          <a:srgbClr val="CACAFF"/>
        </a:accent5>
        <a:accent6>
          <a:srgbClr val="2DB9B9"/>
        </a:accent6>
        <a:hlink>
          <a:srgbClr val="66FFFF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loons 8">
        <a:dk1>
          <a:srgbClr val="006699"/>
        </a:dk1>
        <a:lt1>
          <a:srgbClr val="FFFFFF"/>
        </a:lt1>
        <a:dk2>
          <a:srgbClr val="006666"/>
        </a:dk2>
        <a:lt2>
          <a:srgbClr val="FFFFCC"/>
        </a:lt2>
        <a:accent1>
          <a:srgbClr val="EDFAD2"/>
        </a:accent1>
        <a:accent2>
          <a:srgbClr val="EBF7FF"/>
        </a:accent2>
        <a:accent3>
          <a:srgbClr val="FFFFFF"/>
        </a:accent3>
        <a:accent4>
          <a:srgbClr val="005682"/>
        </a:accent4>
        <a:accent5>
          <a:srgbClr val="F4FCE5"/>
        </a:accent5>
        <a:accent6>
          <a:srgbClr val="D5E0E7"/>
        </a:accent6>
        <a:hlink>
          <a:srgbClr val="CC99FF"/>
        </a:hlink>
        <a:folHlink>
          <a:srgbClr val="F2DF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loons 9">
        <a:dk1>
          <a:srgbClr val="000000"/>
        </a:dk1>
        <a:lt1>
          <a:srgbClr val="FFFFFF"/>
        </a:lt1>
        <a:dk2>
          <a:srgbClr val="000000"/>
        </a:dk2>
        <a:lt2>
          <a:srgbClr val="FFCC99"/>
        </a:lt2>
        <a:accent1>
          <a:srgbClr val="FF9900"/>
        </a:accent1>
        <a:accent2>
          <a:srgbClr val="FF99CC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8AB9"/>
        </a:accent6>
        <a:hlink>
          <a:srgbClr val="FF9999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7747</Words>
  <Application>WPS 演示</Application>
  <PresentationFormat>全屏显示(4:3)</PresentationFormat>
  <Paragraphs>1452</Paragraphs>
  <Slides>66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24</vt:i4>
      </vt:variant>
      <vt:variant>
        <vt:lpstr>幻灯片标题</vt:lpstr>
      </vt:variant>
      <vt:variant>
        <vt:i4>66</vt:i4>
      </vt:variant>
    </vt:vector>
  </HeadingPairs>
  <TitlesOfParts>
    <vt:vector size="103" baseType="lpstr">
      <vt:lpstr>Arial</vt:lpstr>
      <vt:lpstr>宋体</vt:lpstr>
      <vt:lpstr>Wingdings</vt:lpstr>
      <vt:lpstr>Verdana</vt:lpstr>
      <vt:lpstr>Calibri</vt:lpstr>
      <vt:lpstr>Times New Roman</vt:lpstr>
      <vt:lpstr>楷体</vt:lpstr>
      <vt:lpstr>微软雅黑</vt:lpstr>
      <vt:lpstr>Arial Unicode MS</vt:lpstr>
      <vt:lpstr>Impact</vt:lpstr>
      <vt:lpstr>Tahoma</vt:lpstr>
      <vt:lpstr>Wingdings</vt:lpstr>
      <vt:lpstr>Balloons</vt:lpstr>
      <vt:lpstr>MS_ClipArt_Gallery.5</vt:lpstr>
      <vt:lpstr>MS_ClipArt_Gallery.2</vt:lpstr>
      <vt:lpstr>MS_ClipArt_Gallery.2</vt:lpstr>
      <vt:lpstr>MS_ClipArt_Gallery.5</vt:lpstr>
      <vt:lpstr>MS_ClipArt_Gallery.5</vt:lpstr>
      <vt:lpstr>MS_ClipArt_Gallery.2</vt:lpstr>
      <vt:lpstr>MS_ClipArt_Gallery.2</vt:lpstr>
      <vt:lpstr>MS_ClipArt_Gallery.2</vt:lpstr>
      <vt:lpstr>MS_ClipArt_Gallery.2</vt:lpstr>
      <vt:lpstr>Excel.Sheet.8</vt:lpstr>
      <vt:lpstr>Excel.Sheet.8</vt:lpstr>
      <vt:lpstr>MS_ClipArt_Gallery</vt:lpstr>
      <vt:lpstr>Excel.Sheet.8</vt:lpstr>
      <vt:lpstr>Excel.Sheet.8</vt:lpstr>
      <vt:lpstr>Excel.Sheet.8</vt:lpstr>
      <vt:lpstr>Excel.Sheet.8</vt:lpstr>
      <vt:lpstr>Excel.Sheet.8</vt:lpstr>
      <vt:lpstr>MS_ClipArt_Gallery.2</vt:lpstr>
      <vt:lpstr>MS_ClipArt_Gallery.2</vt:lpstr>
      <vt:lpstr>MS_ClipArt_Gallery.5</vt:lpstr>
      <vt:lpstr>MS_ClipArt_Gallery.2</vt:lpstr>
      <vt:lpstr>MS_ClipArt_Gallery.2</vt:lpstr>
      <vt:lpstr>MS_ClipArt_Gallery.2</vt:lpstr>
      <vt:lpstr>MS_ClipArt_Gallery.2</vt:lpstr>
      <vt:lpstr>1.企业经营环境</vt:lpstr>
      <vt:lpstr>1.企业经营环境</vt:lpstr>
      <vt:lpstr>1.企业经营环境</vt:lpstr>
      <vt:lpstr>1.企业经营环境</vt:lpstr>
      <vt:lpstr>1.企业经营环境</vt:lpstr>
      <vt:lpstr>1.企业经营环境</vt:lpstr>
      <vt:lpstr>1.企业经营环境</vt:lpstr>
      <vt:lpstr>1.企业经营环境</vt:lpstr>
      <vt:lpstr>2. 会计信息系统</vt:lpstr>
      <vt:lpstr>2. 会计信息系统</vt:lpstr>
      <vt:lpstr>2. 会计信息系统</vt:lpstr>
      <vt:lpstr>2. 会计信息系统</vt:lpstr>
      <vt:lpstr> 3. 复式记账系统</vt:lpstr>
      <vt:lpstr>3.复式记账系统</vt:lpstr>
      <vt:lpstr>3.复式记账系统</vt:lpstr>
      <vt:lpstr>3.复式记账系统</vt:lpstr>
      <vt:lpstr>PowerPoint 演示文稿</vt:lpstr>
      <vt:lpstr>3.复式记账系统</vt:lpstr>
      <vt:lpstr>3. 复式记账系统</vt:lpstr>
      <vt:lpstr>PowerPoint 演示文稿</vt:lpstr>
      <vt:lpstr>3. 复式记账系统</vt:lpstr>
      <vt:lpstr>3. 复式记账系统</vt:lpstr>
      <vt:lpstr>3. 复式记账系统</vt:lpstr>
      <vt:lpstr>3. 复式记账系统</vt:lpstr>
      <vt:lpstr>3. 复式记账系统</vt:lpstr>
      <vt:lpstr>3. 复式记账系统</vt:lpstr>
      <vt:lpstr>3. 复式记账系统</vt:lpstr>
      <vt:lpstr>3. 复式记账系统</vt:lpstr>
      <vt:lpstr>3. 复式记账系统</vt:lpstr>
      <vt:lpstr>3. 复式记账系统</vt:lpstr>
      <vt:lpstr>3. 复式记账系统</vt:lpstr>
      <vt:lpstr>3. 复式记账系统</vt:lpstr>
      <vt:lpstr>3. 复式记账系统</vt:lpstr>
      <vt:lpstr>3. 复式记账系统</vt:lpstr>
      <vt:lpstr>3. 复式记账系统</vt:lpstr>
      <vt:lpstr>3. 复式记账系统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 Double-entry accounting system</vt:lpstr>
      <vt:lpstr>3. Double-entry accounting system</vt:lpstr>
      <vt:lpstr>3. Double-entry accounting system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1.企业经营环境</dc:title>
  <dc:creator>RYP</dc:creator>
  <cp:lastModifiedBy>Administrator</cp:lastModifiedBy>
  <cp:revision>115</cp:revision>
  <dcterms:created xsi:type="dcterms:W3CDTF">2015-09-03T12:53:00Z</dcterms:created>
  <dcterms:modified xsi:type="dcterms:W3CDTF">2023-08-01T05:45:19Z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67FA697146F14F64AB3E9AF4EC046B86_12</vt:lpwstr>
  </property>
  <property fmtid="{D5CDD505-2E9C-101B-9397-08002B2CF9AE}" pid="3" name="KSOProductBuildVer">
    <vt:lpwstr>2052-12.1.0.15120</vt:lpwstr>
  </property>
</Properties>
</file>